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69.xml" ContentType="application/vnd.openxmlformats-officedocument.presentationml.tags+xml"/>
  <Override PartName="/ppt/notesSlides/notesSlide1.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9" r:id="rId4"/>
    <p:sldMasterId id="2147483946" r:id="rId5"/>
    <p:sldMasterId id="2147483974" r:id="rId6"/>
  </p:sldMasterIdLst>
  <p:notesMasterIdLst>
    <p:notesMasterId r:id="rId100"/>
  </p:notesMasterIdLst>
  <p:handoutMasterIdLst>
    <p:handoutMasterId r:id="rId101"/>
  </p:handoutMasterIdLst>
  <p:sldIdLst>
    <p:sldId id="455" r:id="rId7"/>
    <p:sldId id="256" r:id="rId8"/>
    <p:sldId id="443" r:id="rId9"/>
    <p:sldId id="257" r:id="rId10"/>
    <p:sldId id="436" r:id="rId11"/>
    <p:sldId id="372" r:id="rId12"/>
    <p:sldId id="303" r:id="rId13"/>
    <p:sldId id="444" r:id="rId14"/>
    <p:sldId id="304" r:id="rId15"/>
    <p:sldId id="308" r:id="rId16"/>
    <p:sldId id="307" r:id="rId17"/>
    <p:sldId id="309" r:id="rId18"/>
    <p:sldId id="435" r:id="rId19"/>
    <p:sldId id="351" r:id="rId20"/>
    <p:sldId id="336" r:id="rId21"/>
    <p:sldId id="339" r:id="rId22"/>
    <p:sldId id="310" r:id="rId23"/>
    <p:sldId id="312" r:id="rId24"/>
    <p:sldId id="364" r:id="rId25"/>
    <p:sldId id="434" r:id="rId26"/>
    <p:sldId id="318" r:id="rId27"/>
    <p:sldId id="326" r:id="rId28"/>
    <p:sldId id="445" r:id="rId29"/>
    <p:sldId id="328" r:id="rId30"/>
    <p:sldId id="329" r:id="rId31"/>
    <p:sldId id="330" r:id="rId32"/>
    <p:sldId id="446" r:id="rId33"/>
    <p:sldId id="333" r:id="rId34"/>
    <p:sldId id="335" r:id="rId35"/>
    <p:sldId id="448" r:id="rId36"/>
    <p:sldId id="319" r:id="rId37"/>
    <p:sldId id="322" r:id="rId38"/>
    <p:sldId id="323" r:id="rId39"/>
    <p:sldId id="320" r:id="rId40"/>
    <p:sldId id="362" r:id="rId41"/>
    <p:sldId id="449" r:id="rId42"/>
    <p:sldId id="373" r:id="rId43"/>
    <p:sldId id="374" r:id="rId44"/>
    <p:sldId id="375" r:id="rId45"/>
    <p:sldId id="376" r:id="rId46"/>
    <p:sldId id="377" r:id="rId47"/>
    <p:sldId id="378" r:id="rId48"/>
    <p:sldId id="379" r:id="rId49"/>
    <p:sldId id="380" r:id="rId50"/>
    <p:sldId id="381" r:id="rId51"/>
    <p:sldId id="382" r:id="rId52"/>
    <p:sldId id="383" r:id="rId53"/>
    <p:sldId id="384" r:id="rId54"/>
    <p:sldId id="385" r:id="rId55"/>
    <p:sldId id="386" r:id="rId56"/>
    <p:sldId id="387" r:id="rId57"/>
    <p:sldId id="388" r:id="rId58"/>
    <p:sldId id="389" r:id="rId59"/>
    <p:sldId id="390" r:id="rId60"/>
    <p:sldId id="391" r:id="rId61"/>
    <p:sldId id="392" r:id="rId62"/>
    <p:sldId id="393" r:id="rId63"/>
    <p:sldId id="394" r:id="rId64"/>
    <p:sldId id="395" r:id="rId65"/>
    <p:sldId id="437" r:id="rId66"/>
    <p:sldId id="441" r:id="rId67"/>
    <p:sldId id="398" r:id="rId68"/>
    <p:sldId id="399" r:id="rId69"/>
    <p:sldId id="400" r:id="rId70"/>
    <p:sldId id="401" r:id="rId71"/>
    <p:sldId id="402" r:id="rId72"/>
    <p:sldId id="403" r:id="rId73"/>
    <p:sldId id="404" r:id="rId74"/>
    <p:sldId id="405" r:id="rId75"/>
    <p:sldId id="406" r:id="rId76"/>
    <p:sldId id="407" r:id="rId77"/>
    <p:sldId id="408" r:id="rId78"/>
    <p:sldId id="409" r:id="rId79"/>
    <p:sldId id="410" r:id="rId80"/>
    <p:sldId id="411" r:id="rId81"/>
    <p:sldId id="450" r:id="rId82"/>
    <p:sldId id="414" r:id="rId83"/>
    <p:sldId id="439" r:id="rId84"/>
    <p:sldId id="416" r:id="rId85"/>
    <p:sldId id="417" r:id="rId86"/>
    <p:sldId id="418" r:id="rId87"/>
    <p:sldId id="419" r:id="rId88"/>
    <p:sldId id="420" r:id="rId89"/>
    <p:sldId id="421" r:id="rId90"/>
    <p:sldId id="422" r:id="rId91"/>
    <p:sldId id="438" r:id="rId92"/>
    <p:sldId id="425" r:id="rId93"/>
    <p:sldId id="426" r:id="rId94"/>
    <p:sldId id="427" r:id="rId95"/>
    <p:sldId id="428" r:id="rId96"/>
    <p:sldId id="429" r:id="rId97"/>
    <p:sldId id="454" r:id="rId98"/>
    <p:sldId id="452" r:id="rId99"/>
  </p:sldIdLst>
  <p:sldSz cx="9144000" cy="6858000" type="screen4x3"/>
  <p:notesSz cx="6896100" cy="10033000"/>
  <p:custDataLst>
    <p:tags r:id="rId102"/>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5" userDrawn="1">
          <p15:clr>
            <a:srgbClr val="A4A3A4"/>
          </p15:clr>
        </p15:guide>
        <p15:guide id="2" orient="horz" pos="1117" userDrawn="1">
          <p15:clr>
            <a:srgbClr val="A4A3A4"/>
          </p15:clr>
        </p15:guide>
        <p15:guide id="3" pos="159" userDrawn="1">
          <p15:clr>
            <a:srgbClr val="A4A3A4"/>
          </p15:clr>
        </p15:guide>
        <p15:guide id="4" pos="5601" userDrawn="1">
          <p15:clr>
            <a:srgbClr val="A4A3A4"/>
          </p15:clr>
        </p15:guide>
        <p15:guide id="5" pos="2880" userDrawn="1">
          <p15:clr>
            <a:srgbClr val="A4A3A4"/>
          </p15:clr>
        </p15:guide>
      </p15:sldGuideLst>
    </p:ext>
    <p:ext uri="{2D200454-40CA-4A62-9FC3-DE9A4176ACB9}">
      <p15:notesGuideLst xmlns:p15="http://schemas.microsoft.com/office/powerpoint/2012/main">
        <p15:guide id="1" orient="horz" pos="3161">
          <p15:clr>
            <a:srgbClr val="A4A3A4"/>
          </p15:clr>
        </p15:guide>
        <p15:guide id="2" pos="217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64D1"/>
    <a:srgbClr val="000000"/>
    <a:srgbClr val="909090"/>
    <a:srgbClr val="263147"/>
    <a:srgbClr val="A2BFAF"/>
    <a:srgbClr val="ACB7B2"/>
    <a:srgbClr val="AF1C63"/>
    <a:srgbClr val="6A9529"/>
    <a:srgbClr val="00A0D6"/>
    <a:srgbClr val="0085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59" autoAdjust="0"/>
    <p:restoredTop sz="93861" autoAdjust="0"/>
  </p:normalViewPr>
  <p:slideViewPr>
    <p:cSldViewPr>
      <p:cViewPr varScale="1">
        <p:scale>
          <a:sx n="70" d="100"/>
          <a:sy n="70" d="100"/>
        </p:scale>
        <p:origin x="1224" y="60"/>
      </p:cViewPr>
      <p:guideLst>
        <p:guide orient="horz" pos="935"/>
        <p:guide orient="horz" pos="1117"/>
        <p:guide pos="159"/>
        <p:guide pos="5601"/>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2" d="100"/>
          <a:sy n="52" d="100"/>
        </p:scale>
        <p:origin x="2940" y="78"/>
      </p:cViewPr>
      <p:guideLst>
        <p:guide orient="horz" pos="3161"/>
        <p:guide pos="2173"/>
      </p:guideLst>
    </p:cSldViewPr>
  </p:notesViewPr>
  <p:gridSpacing cx="72010" cy="7201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tags" Target="tags/tag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1" y="9530339"/>
            <a:ext cx="2988515" cy="501105"/>
          </a:xfrm>
          <a:prstGeom prst="rect">
            <a:avLst/>
          </a:prstGeom>
        </p:spPr>
        <p:txBody>
          <a:bodyPr vert="horz" lIns="89291" tIns="44646" rIns="89291" bIns="44646" rtlCol="0" anchor="b"/>
          <a:lstStyle>
            <a:lvl1pPr algn="l">
              <a:defRPr sz="1200"/>
            </a:lvl1pPr>
          </a:lstStyle>
          <a:p>
            <a:r>
              <a:rPr lang="de-DE" sz="800" dirty="0">
                <a:latin typeface="Arial" pitchFamily="34" charset="0"/>
                <a:cs typeface="Arial" pitchFamily="34" charset="0"/>
              </a:rPr>
              <a:t>GLOBAL TEMPLATE_3.PPTX</a:t>
            </a:r>
          </a:p>
        </p:txBody>
      </p:sp>
      <p:sp>
        <p:nvSpPr>
          <p:cNvPr id="5" name="Slide Number Placeholder 4"/>
          <p:cNvSpPr>
            <a:spLocks noGrp="1"/>
          </p:cNvSpPr>
          <p:nvPr>
            <p:ph type="sldNum" sz="quarter" idx="3"/>
          </p:nvPr>
        </p:nvSpPr>
        <p:spPr>
          <a:xfrm>
            <a:off x="3906044" y="9530339"/>
            <a:ext cx="2988515" cy="501105"/>
          </a:xfrm>
          <a:prstGeom prst="rect">
            <a:avLst/>
          </a:prstGeom>
        </p:spPr>
        <p:txBody>
          <a:bodyPr vert="horz" lIns="89291" tIns="44646" rIns="89291" bIns="44646"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val="10131284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8310" cy="501651"/>
          </a:xfrm>
          <a:prstGeom prst="rect">
            <a:avLst/>
          </a:prstGeom>
        </p:spPr>
        <p:txBody>
          <a:bodyPr vert="horz" lIns="96721" tIns="48361" rIns="96721" bIns="48361" rtlCol="0"/>
          <a:lstStyle>
            <a:lvl1pPr algn="l">
              <a:defRPr sz="1200"/>
            </a:lvl1pPr>
          </a:lstStyle>
          <a:p>
            <a:endParaRPr lang="en-US" dirty="0"/>
          </a:p>
        </p:txBody>
      </p:sp>
      <p:sp>
        <p:nvSpPr>
          <p:cNvPr id="3" name="Date Placeholder 2"/>
          <p:cNvSpPr>
            <a:spLocks noGrp="1"/>
          </p:cNvSpPr>
          <p:nvPr>
            <p:ph type="dt" idx="1"/>
          </p:nvPr>
        </p:nvSpPr>
        <p:spPr>
          <a:xfrm>
            <a:off x="3906195" y="1"/>
            <a:ext cx="2988310" cy="501651"/>
          </a:xfrm>
          <a:prstGeom prst="rect">
            <a:avLst/>
          </a:prstGeom>
        </p:spPr>
        <p:txBody>
          <a:bodyPr vert="horz" lIns="96721" tIns="48361" rIns="96721" bIns="48361" rtlCol="0"/>
          <a:lstStyle>
            <a:lvl1pPr algn="r">
              <a:defRPr sz="1200"/>
            </a:lvl1pPr>
          </a:lstStyle>
          <a:p>
            <a:fld id="{2FB4FF29-EE9A-4D47-9F1A-289A80693C0F}" type="datetimeFigureOut">
              <a:rPr lang="en-US" smtClean="0"/>
              <a:pPr/>
              <a:t>9/18/2018</a:t>
            </a:fld>
            <a:endParaRPr lang="en-US" dirty="0"/>
          </a:p>
        </p:txBody>
      </p:sp>
      <p:sp>
        <p:nvSpPr>
          <p:cNvPr id="4" name="Slide Image Placeholder 3"/>
          <p:cNvSpPr>
            <a:spLocks noGrp="1" noRot="1" noChangeAspect="1"/>
          </p:cNvSpPr>
          <p:nvPr>
            <p:ph type="sldImg" idx="2"/>
          </p:nvPr>
        </p:nvSpPr>
        <p:spPr>
          <a:xfrm>
            <a:off x="941388" y="754063"/>
            <a:ext cx="5013325" cy="3760787"/>
          </a:xfrm>
          <a:prstGeom prst="rect">
            <a:avLst/>
          </a:prstGeom>
          <a:noFill/>
          <a:ln w="12700">
            <a:solidFill>
              <a:prstClr val="black"/>
            </a:solidFill>
          </a:ln>
        </p:spPr>
        <p:txBody>
          <a:bodyPr vert="horz" lIns="96721" tIns="48361" rIns="96721" bIns="48361" rtlCol="0" anchor="ctr"/>
          <a:lstStyle/>
          <a:p>
            <a:endParaRPr lang="de-DE"/>
          </a:p>
        </p:txBody>
      </p:sp>
      <p:sp>
        <p:nvSpPr>
          <p:cNvPr id="5" name="Notes Placeholder 4"/>
          <p:cNvSpPr>
            <a:spLocks noGrp="1"/>
          </p:cNvSpPr>
          <p:nvPr>
            <p:ph type="body" sz="quarter" idx="3"/>
          </p:nvPr>
        </p:nvSpPr>
        <p:spPr>
          <a:xfrm>
            <a:off x="689611" y="4765676"/>
            <a:ext cx="5516880" cy="4514851"/>
          </a:xfrm>
          <a:prstGeom prst="rect">
            <a:avLst/>
          </a:prstGeom>
        </p:spPr>
        <p:txBody>
          <a:bodyPr vert="horz" lIns="96721" tIns="48361" rIns="96721" bIns="4836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529610"/>
            <a:ext cx="2988310" cy="501651"/>
          </a:xfrm>
          <a:prstGeom prst="rect">
            <a:avLst/>
          </a:prstGeom>
        </p:spPr>
        <p:txBody>
          <a:bodyPr vert="horz" lIns="96721" tIns="48361" rIns="96721" bIns="48361" rtlCol="0" anchor="b"/>
          <a:lstStyle>
            <a:lvl1pPr algn="l">
              <a:defRPr sz="800"/>
            </a:lvl1pPr>
          </a:lstStyle>
          <a:p>
            <a:r>
              <a:rPr lang="en-US"/>
              <a:t>GLOBAL TEMPLATE_3.PPTX</a:t>
            </a:r>
            <a:endParaRPr lang="en-US" dirty="0"/>
          </a:p>
        </p:txBody>
      </p:sp>
      <p:sp>
        <p:nvSpPr>
          <p:cNvPr id="7" name="Slide Number Placeholder 6"/>
          <p:cNvSpPr>
            <a:spLocks noGrp="1"/>
          </p:cNvSpPr>
          <p:nvPr>
            <p:ph type="sldNum" sz="quarter" idx="5"/>
          </p:nvPr>
        </p:nvSpPr>
        <p:spPr>
          <a:xfrm>
            <a:off x="3906195" y="9529610"/>
            <a:ext cx="2988310" cy="501651"/>
          </a:xfrm>
          <a:prstGeom prst="rect">
            <a:avLst/>
          </a:prstGeom>
        </p:spPr>
        <p:txBody>
          <a:bodyPr vert="horz" lIns="96721" tIns="48361" rIns="96721" bIns="48361" rtlCol="0" anchor="b"/>
          <a:lstStyle>
            <a:lvl1pPr algn="r">
              <a:defRPr sz="800"/>
            </a:lvl1pPr>
          </a:lstStyle>
          <a:p>
            <a:fld id="{71E7D22E-2FCF-4181-8686-08BDCDF94062}" type="slidenum">
              <a:rPr lang="en-US" smtClean="0"/>
              <a:pPr/>
              <a:t>‹#›</a:t>
            </a:fld>
            <a:endParaRPr lang="en-US"/>
          </a:p>
        </p:txBody>
      </p:sp>
    </p:spTree>
    <p:extLst>
      <p:ext uri="{BB962C8B-B14F-4D97-AF65-F5344CB8AC3E}">
        <p14:creationId xmlns:p14="http://schemas.microsoft.com/office/powerpoint/2010/main" val="3504299263"/>
      </p:ext>
    </p:extLst>
  </p:cSld>
  <p:clrMap bg1="lt1" tx1="dk1" bg2="lt2" tx2="dk2" accent1="accent1" accent2="accent2" accent3="accent3" accent4="accent4" accent5="accent5" accent6="accent6" hlink="hlink" folHlink="folHlink"/>
  <p:notesStyle>
    <a:lvl1pPr marL="0" algn="l" defTabSz="914342" rtl="0" eaLnBrk="1" latinLnBrk="0" hangingPunct="1">
      <a:lnSpc>
        <a:spcPct val="90000"/>
      </a:lnSpc>
      <a:spcAft>
        <a:spcPts val="400"/>
      </a:spcAft>
      <a:defRPr sz="1200" kern="1200">
        <a:solidFill>
          <a:schemeClr val="tx1"/>
        </a:solidFill>
        <a:latin typeface="+mn-lt"/>
        <a:ea typeface="+mn-ea"/>
        <a:cs typeface="+mn-cs"/>
      </a:defRPr>
    </a:lvl1pPr>
    <a:lvl2pPr marL="177800" indent="-177800" algn="l" defTabSz="914342" rtl="0" eaLnBrk="1" latinLnBrk="0" hangingPunct="1">
      <a:lnSpc>
        <a:spcPct val="90000"/>
      </a:lnSpc>
      <a:spcAft>
        <a:spcPts val="400"/>
      </a:spcAft>
      <a:buClr>
        <a:schemeClr val="tx2"/>
      </a:buClr>
      <a:buFont typeface="Wingdings" pitchFamily="2" charset="2"/>
      <a:buChar char="§"/>
      <a:defRPr sz="1200" kern="1200">
        <a:solidFill>
          <a:schemeClr val="tx1"/>
        </a:solidFill>
        <a:latin typeface="+mn-lt"/>
        <a:ea typeface="+mn-ea"/>
        <a:cs typeface="+mn-cs"/>
      </a:defRPr>
    </a:lvl2pPr>
    <a:lvl3pPr marL="361950" indent="-184150" algn="l" defTabSz="914342" rtl="0" eaLnBrk="1" latinLnBrk="0" hangingPunct="1">
      <a:lnSpc>
        <a:spcPct val="90000"/>
      </a:lnSpc>
      <a:spcAft>
        <a:spcPts val="400"/>
      </a:spcAft>
      <a:buClr>
        <a:schemeClr val="tx2"/>
      </a:buClr>
      <a:buFont typeface="Arial" pitchFamily="34" charset="0"/>
      <a:buChar char="•"/>
      <a:defRPr sz="1200" kern="1200">
        <a:solidFill>
          <a:schemeClr val="tx1"/>
        </a:solidFill>
        <a:latin typeface="+mn-lt"/>
        <a:ea typeface="+mn-ea"/>
        <a:cs typeface="+mn-cs"/>
      </a:defRPr>
    </a:lvl3pPr>
    <a:lvl4pPr marL="539750" indent="-177800" algn="l" defTabSz="914342" rtl="0" eaLnBrk="1" latinLnBrk="0" hangingPunct="1">
      <a:lnSpc>
        <a:spcPct val="90000"/>
      </a:lnSpc>
      <a:spcAft>
        <a:spcPts val="400"/>
      </a:spcAft>
      <a:buClr>
        <a:schemeClr val="tx2"/>
      </a:buClr>
      <a:buFont typeface="Symbol" pitchFamily="18" charset="2"/>
      <a:buChar char="-"/>
      <a:defRPr sz="1200" kern="1200">
        <a:solidFill>
          <a:schemeClr val="tx1"/>
        </a:solidFill>
        <a:latin typeface="+mn-lt"/>
        <a:ea typeface="+mn-ea"/>
        <a:cs typeface="+mn-cs"/>
      </a:defRPr>
    </a:lvl4pPr>
    <a:lvl5pPr marL="717550" indent="-177800" algn="l" defTabSz="914342" rtl="0" eaLnBrk="1" latinLnBrk="0" hangingPunct="1">
      <a:lnSpc>
        <a:spcPct val="90000"/>
      </a:lnSpc>
      <a:spcAft>
        <a:spcPts val="400"/>
      </a:spcAft>
      <a:buClr>
        <a:schemeClr val="tx2"/>
      </a:buClr>
      <a:buFont typeface="Symbol" pitchFamily="18" charset="2"/>
      <a:buChar char="-"/>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41388" y="754063"/>
            <a:ext cx="5013325" cy="3760787"/>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1E7D22E-2FCF-4181-8686-08BDCDF94062}" type="slidenum">
              <a:rPr lang="en-US" smtClean="0">
                <a:solidFill>
                  <a:prstClr val="black"/>
                </a:solidFill>
                <a:latin typeface="Calibri"/>
              </a:rPr>
              <a:pPr/>
              <a:t>2</a:t>
            </a:fld>
            <a:endParaRPr lang="en-US">
              <a:solidFill>
                <a:prstClr val="black"/>
              </a:solidFill>
              <a:latin typeface="Calibri"/>
            </a:endParaRPr>
          </a:p>
        </p:txBody>
      </p:sp>
    </p:spTree>
    <p:extLst>
      <p:ext uri="{BB962C8B-B14F-4D97-AF65-F5344CB8AC3E}">
        <p14:creationId xmlns:p14="http://schemas.microsoft.com/office/powerpoint/2010/main" val="6877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96975" y="693738"/>
            <a:ext cx="4616450" cy="3462337"/>
          </a:xfrm>
        </p:spPr>
      </p:sp>
      <p:sp>
        <p:nvSpPr>
          <p:cNvPr id="3" name="Espace réservé des commentaires 2"/>
          <p:cNvSpPr>
            <a:spLocks noGrp="1"/>
          </p:cNvSpPr>
          <p:nvPr>
            <p:ph type="body" idx="1"/>
          </p:nvPr>
        </p:nvSpPr>
        <p:spPr/>
        <p:txBody>
          <a:bodyPr/>
          <a:lstStyle/>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pt-B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249843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9.png"/><Relationship Id="rId2" Type="http://schemas.openxmlformats.org/officeDocument/2006/relationships/tags" Target="../tags/tag11.xml"/><Relationship Id="rId1" Type="http://schemas.openxmlformats.org/officeDocument/2006/relationships/vmlDrawing" Target="../drawings/vmlDrawing2.vml"/><Relationship Id="rId6" Type="http://schemas.openxmlformats.org/officeDocument/2006/relationships/tags" Target="../tags/tag15.xml"/><Relationship Id="rId11" Type="http://schemas.openxmlformats.org/officeDocument/2006/relationships/image" Target="../media/image1.emf"/><Relationship Id="rId5" Type="http://schemas.openxmlformats.org/officeDocument/2006/relationships/tags" Target="../tags/tag14.xml"/><Relationship Id="rId10" Type="http://schemas.openxmlformats.org/officeDocument/2006/relationships/oleObject" Target="../embeddings/oleObject2.bin"/><Relationship Id="rId4" Type="http://schemas.openxmlformats.org/officeDocument/2006/relationships/tags" Target="../tags/tag13.xml"/><Relationship Id="rId9"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4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46.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7.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12.png"/><Relationship Id="rId2" Type="http://schemas.openxmlformats.org/officeDocument/2006/relationships/tags" Target="../tags/tag48.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53.xml"/><Relationship Id="rId7" Type="http://schemas.openxmlformats.org/officeDocument/2006/relationships/image" Target="../media/image1.emf"/><Relationship Id="rId2" Type="http://schemas.openxmlformats.org/officeDocument/2006/relationships/tags" Target="../tags/tag52.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slideMaster" Target="../slideMasters/slideMaster3.xml"/><Relationship Id="rId4" Type="http://schemas.openxmlformats.org/officeDocument/2006/relationships/tags" Target="../tags/tag5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1.emf"/><Relationship Id="rId2" Type="http://schemas.openxmlformats.org/officeDocument/2006/relationships/tags" Target="../tags/tag55.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image" Target="../media/image13.jpeg"/><Relationship Id="rId4"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7.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1.xml"/><Relationship Id="rId7" Type="http://schemas.openxmlformats.org/officeDocument/2006/relationships/image" Target="../media/image1.emf"/><Relationship Id="rId2" Type="http://schemas.openxmlformats.org/officeDocument/2006/relationships/tags" Target="../tags/tag60.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slideMaster" Target="../slideMasters/slideMaster3.xml"/><Relationship Id="rId4" Type="http://schemas.openxmlformats.org/officeDocument/2006/relationships/tags" Target="../tags/tag6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image" Target="../media/image1.emf"/><Relationship Id="rId2" Type="http://schemas.openxmlformats.org/officeDocument/2006/relationships/tags" Target="../tags/tag63.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slideMaster" Target="../slideMasters/slideMaster3.xml"/><Relationship Id="rId4" Type="http://schemas.openxmlformats.org/officeDocument/2006/relationships/tags" Target="../tags/tag65.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19.xml"/><Relationship Id="rId7" Type="http://schemas.openxmlformats.org/officeDocument/2006/relationships/oleObject" Target="../embeddings/oleObject3.bin"/><Relationship Id="rId2" Type="http://schemas.openxmlformats.org/officeDocument/2006/relationships/tags" Target="../tags/tag18.xml"/><Relationship Id="rId1" Type="http://schemas.openxmlformats.org/officeDocument/2006/relationships/vmlDrawing" Target="../drawings/vmlDrawing3.v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 Id="rId9"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8.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image" Target="../media/image9.png"/><Relationship Id="rId2" Type="http://schemas.openxmlformats.org/officeDocument/2006/relationships/tags" Target="../tags/tag22.xml"/><Relationship Id="rId1" Type="http://schemas.openxmlformats.org/officeDocument/2006/relationships/vmlDrawing" Target="../drawings/vmlDrawing4.vml"/><Relationship Id="rId6" Type="http://schemas.openxmlformats.org/officeDocument/2006/relationships/tags" Target="../tags/tag26.xml"/><Relationship Id="rId11" Type="http://schemas.openxmlformats.org/officeDocument/2006/relationships/image" Target="../media/image1.emf"/><Relationship Id="rId5" Type="http://schemas.openxmlformats.org/officeDocument/2006/relationships/tags" Target="../tags/tag25.xml"/><Relationship Id="rId10" Type="http://schemas.openxmlformats.org/officeDocument/2006/relationships/oleObject" Target="../embeddings/oleObject4.bin"/><Relationship Id="rId4" Type="http://schemas.openxmlformats.org/officeDocument/2006/relationships/tags" Target="../tags/tag24.xml"/><Relationship Id="rId9"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0.xml"/><Relationship Id="rId7" Type="http://schemas.openxmlformats.org/officeDocument/2006/relationships/oleObject" Target="../embeddings/oleObject5.bin"/><Relationship Id="rId2" Type="http://schemas.openxmlformats.org/officeDocument/2006/relationships/tags" Target="../tags/tag29.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37.xml"/><Relationship Id="rId7" Type="http://schemas.openxmlformats.org/officeDocument/2006/relationships/oleObject" Target="../embeddings/oleObject8.bin"/><Relationship Id="rId2" Type="http://schemas.openxmlformats.org/officeDocument/2006/relationships/tags" Target="../tags/tag36.xml"/><Relationship Id="rId1" Type="http://schemas.openxmlformats.org/officeDocument/2006/relationships/vmlDrawing" Target="../drawings/vmlDrawing8.vml"/><Relationship Id="rId6" Type="http://schemas.openxmlformats.org/officeDocument/2006/relationships/slideMaster" Target="../slideMasters/slideMaster2.xml"/><Relationship Id="rId5" Type="http://schemas.openxmlformats.org/officeDocument/2006/relationships/tags" Target="../tags/tag39.xml"/><Relationship Id="rId4" Type="http://schemas.openxmlformats.org/officeDocument/2006/relationships/tags" Target="../tags/tag38.xml"/><Relationship Id="rId9" Type="http://schemas.openxmlformats.org/officeDocument/2006/relationships/image" Target="../media/image10.jpe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1.xml"/><Relationship Id="rId7" Type="http://schemas.openxmlformats.org/officeDocument/2006/relationships/oleObject" Target="../embeddings/oleObject9.bin"/><Relationship Id="rId2" Type="http://schemas.openxmlformats.org/officeDocument/2006/relationships/tags" Target="../tags/tag40.xml"/><Relationship Id="rId1" Type="http://schemas.openxmlformats.org/officeDocument/2006/relationships/vmlDrawing" Target="../drawings/vmlDrawing9.vml"/><Relationship Id="rId6" Type="http://schemas.openxmlformats.org/officeDocument/2006/relationships/image" Target="../media/image10.jpeg"/><Relationship Id="rId5" Type="http://schemas.openxmlformats.org/officeDocument/2006/relationships/slideMaster" Target="../slideMasters/slideMaster2.xml"/><Relationship Id="rId4" Type="http://schemas.openxmlformats.org/officeDocument/2006/relationships/tags" Target="../tags/tag4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4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4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osing 1 german">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61862" name="think-cell Slide" r:id="rId10" imgW="360" imgH="360" progId="">
                  <p:embed/>
                </p:oleObj>
              </mc:Choice>
              <mc:Fallback>
                <p:oleObj name="think-cell Slide" r:id="rId10" imgW="360" imgH="360" progId="">
                  <p:embed/>
                  <p:pic>
                    <p:nvPicPr>
                      <p:cNvPr id="0" name="Picture 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51"/>
          <p:cNvGrpSpPr/>
          <p:nvPr userDrawn="1">
            <p:custDataLst>
              <p:tags r:id="rId3"/>
            </p:custDataLst>
          </p:nvPr>
        </p:nvGrpSpPr>
        <p:grpSpPr>
          <a:xfrm>
            <a:off x="5337165" y="3258545"/>
            <a:ext cx="3416820" cy="2118522"/>
            <a:chOff x="5511798" y="3584333"/>
            <a:chExt cx="4818106" cy="2816468"/>
          </a:xfrm>
        </p:grpSpPr>
        <p:grpSp>
          <p:nvGrpSpPr>
            <p:cNvPr id="3" name="Group 54"/>
            <p:cNvGrpSpPr/>
            <p:nvPr userDrawn="1">
              <p:custDataLst>
                <p:tags r:id="rId7"/>
              </p:custDataLst>
            </p:nvPr>
          </p:nvGrpSpPr>
          <p:grpSpPr>
            <a:xfrm>
              <a:off x="5511798" y="3584333"/>
              <a:ext cx="4818106" cy="2816468"/>
              <a:chOff x="-6346822" y="2366960"/>
              <a:chExt cx="5613397" cy="3281360"/>
            </a:xfrm>
          </p:grpSpPr>
          <p:grpSp>
            <p:nvGrpSpPr>
              <p:cNvPr id="4"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754"/>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54"/>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54"/>
              </a:p>
            </p:txBody>
          </p:sp>
        </p:grpSp>
        <p:grpSp>
          <p:nvGrpSpPr>
            <p:cNvPr id="5" name="Group 21"/>
            <p:cNvGrpSpPr/>
            <p:nvPr userDrawn="1">
              <p:custDataLst>
                <p:tags r:id="rId8"/>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grpSp>
      <p:sp>
        <p:nvSpPr>
          <p:cNvPr id="335" name="Rectangle 9"/>
          <p:cNvSpPr>
            <a:spLocks noChangeArrowheads="1"/>
          </p:cNvSpPr>
          <p:nvPr userDrawn="1">
            <p:custDataLst>
              <p:tags r:id="rId4"/>
            </p:custDataLst>
          </p:nvPr>
        </p:nvSpPr>
        <p:spPr bwMode="gray">
          <a:xfrm>
            <a:off x="1031966" y="3617150"/>
            <a:ext cx="393216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32308" tIns="47032" rIns="199385" bIns="132923" rtlCol="0" anchor="b"/>
          <a:lstStyle/>
          <a:p>
            <a:pPr marL="0" marR="0" indent="0" algn="just" defTabSz="962762" rtl="0" eaLnBrk="1" fontAlgn="auto" latinLnBrk="0" hangingPunct="1">
              <a:lnSpc>
                <a:spcPct val="100000"/>
              </a:lnSpc>
              <a:spcBef>
                <a:spcPts val="0"/>
              </a:spcBef>
              <a:spcAft>
                <a:spcPts val="554"/>
              </a:spcAft>
              <a:buClrTx/>
              <a:buSzTx/>
              <a:buFontTx/>
              <a:buNone/>
              <a:tabLst/>
              <a:defRPr/>
            </a:pPr>
            <a:r>
              <a:rPr lang="en-US" sz="1662" b="1" dirty="0" err="1">
                <a:solidFill>
                  <a:schemeClr val="bg1"/>
                </a:solidFill>
                <a:latin typeface="Arial"/>
                <a:cs typeface="Arial"/>
              </a:rPr>
              <a:t>Über</a:t>
            </a:r>
            <a:r>
              <a:rPr lang="en-US" sz="1662" b="1" dirty="0">
                <a:solidFill>
                  <a:schemeClr val="bg1"/>
                </a:solidFill>
                <a:latin typeface="Arial"/>
                <a:cs typeface="Arial"/>
              </a:rPr>
              <a:t> </a:t>
            </a:r>
            <a:r>
              <a:rPr lang="en-US" sz="1662" b="1" dirty="0" err="1">
                <a:solidFill>
                  <a:schemeClr val="bg1"/>
                </a:solidFill>
                <a:latin typeface="Arial"/>
                <a:cs typeface="Arial"/>
              </a:rPr>
              <a:t>Capgemini</a:t>
            </a:r>
            <a:endParaRPr lang="en-US" sz="923" dirty="0">
              <a:solidFill>
                <a:schemeClr val="bg1"/>
              </a:solidFill>
              <a:latin typeface="Arial" pitchFamily="34" charset="0"/>
              <a:cs typeface="Arial" pitchFamily="34" charset="0"/>
            </a:endParaRPr>
          </a:p>
          <a:p>
            <a:pPr marL="0" indent="0" algn="just">
              <a:spcAft>
                <a:spcPts val="554"/>
              </a:spcAft>
            </a:pPr>
            <a:r>
              <a:rPr lang="de-DE" sz="923" dirty="0">
                <a:solidFill>
                  <a:schemeClr val="bg1"/>
                </a:solidFill>
                <a:latin typeface="Arial" pitchFamily="34" charset="0"/>
                <a:cs typeface="Arial" pitchFamily="34" charset="0"/>
              </a:rPr>
              <a:t>Mit mehr als 140.000 Mitarbeitern in über 40 Ländern ist Capgemini einer der weltweit führenden Anbieter von Management- und IT-Beratung, Technologie-Services sowie Outsourcing-Dienstleistungen. Im Jahr 2013 betrug der Umsatz der Capgemini-Gruppe 10,1 Milliarden Euro. </a:t>
            </a:r>
          </a:p>
          <a:p>
            <a:pPr marL="0" indent="0" algn="just">
              <a:spcAft>
                <a:spcPts val="554"/>
              </a:spcAft>
            </a:pPr>
            <a:r>
              <a:rPr lang="de-DE" sz="923" dirty="0">
                <a:solidFill>
                  <a:schemeClr val="bg1"/>
                </a:solidFill>
                <a:latin typeface="Arial" pitchFamily="34" charset="0"/>
                <a:cs typeface="Arial" pitchFamily="34" charset="0"/>
              </a:rPr>
              <a:t>Gemeinsam mit seinen Kunden erstellt Capgemini Geschäfts- wie auch Technologielösungen, die passgenau auf die individuellen Anforderungen zugeschnitten sind. Auf der Grundlage seines weltweiten Liefermodells </a:t>
            </a:r>
            <a:r>
              <a:rPr lang="de-DE" sz="923" dirty="0" err="1">
                <a:solidFill>
                  <a:schemeClr val="bg1"/>
                </a:solidFill>
                <a:latin typeface="Arial" pitchFamily="34" charset="0"/>
                <a:cs typeface="Arial" pitchFamily="34" charset="0"/>
              </a:rPr>
              <a:t>Rightshore</a:t>
            </a:r>
            <a:r>
              <a:rPr lang="de-DE" sz="923" baseline="30000" dirty="0">
                <a:solidFill>
                  <a:schemeClr val="bg1"/>
                </a:solidFill>
                <a:latin typeface="Arial" pitchFamily="34" charset="0"/>
                <a:cs typeface="Arial" pitchFamily="34" charset="0"/>
              </a:rPr>
              <a:t>®</a:t>
            </a:r>
            <a:r>
              <a:rPr lang="de-DE" sz="923" dirty="0">
                <a:solidFill>
                  <a:schemeClr val="bg1"/>
                </a:solidFill>
                <a:latin typeface="Arial" pitchFamily="34" charset="0"/>
                <a:cs typeface="Arial" pitchFamily="34" charset="0"/>
              </a:rPr>
              <a:t> zeichnet sich </a:t>
            </a:r>
            <a:r>
              <a:rPr lang="de-DE" sz="923" dirty="0" err="1">
                <a:solidFill>
                  <a:schemeClr val="bg1"/>
                </a:solidFill>
                <a:latin typeface="Arial" pitchFamily="34" charset="0"/>
                <a:cs typeface="Arial" pitchFamily="34" charset="0"/>
              </a:rPr>
              <a:t>Capgemini</a:t>
            </a:r>
            <a:r>
              <a:rPr lang="de-DE" sz="923" dirty="0">
                <a:solidFill>
                  <a:schemeClr val="bg1"/>
                </a:solidFill>
                <a:latin typeface="Arial" pitchFamily="34" charset="0"/>
                <a:cs typeface="Arial" pitchFamily="34" charset="0"/>
              </a:rPr>
              <a:t> als multinationale Organisation durch seine besondere Art der Zusammenarbeit aus – die Collaborative Business </a:t>
            </a:r>
            <a:r>
              <a:rPr lang="de-DE" sz="923" dirty="0" err="1">
                <a:solidFill>
                  <a:schemeClr val="bg1"/>
                </a:solidFill>
                <a:latin typeface="Arial" pitchFamily="34" charset="0"/>
                <a:cs typeface="Arial" pitchFamily="34" charset="0"/>
              </a:rPr>
              <a:t>Experience</a:t>
            </a:r>
            <a:r>
              <a:rPr lang="de-DE" sz="923" baseline="30000" dirty="0" err="1">
                <a:solidFill>
                  <a:schemeClr val="bg1"/>
                </a:solidFill>
                <a:latin typeface="Arial" pitchFamily="34" charset="0"/>
                <a:cs typeface="Arial" pitchFamily="34" charset="0"/>
              </a:rPr>
              <a:t>TM</a:t>
            </a:r>
            <a:r>
              <a:rPr lang="de-DE" sz="923" baseline="0" dirty="0">
                <a:solidFill>
                  <a:schemeClr val="bg1"/>
                </a:solidFill>
                <a:latin typeface="Arial" pitchFamily="34" charset="0"/>
                <a:cs typeface="Arial" pitchFamily="34" charset="0"/>
              </a:rPr>
              <a:t>.</a:t>
            </a:r>
          </a:p>
          <a:p>
            <a:pPr marL="0" indent="0" algn="just">
              <a:spcAft>
                <a:spcPts val="554"/>
              </a:spcAft>
            </a:pPr>
            <a:r>
              <a:rPr lang="de-DE" sz="923" dirty="0">
                <a:solidFill>
                  <a:schemeClr val="bg1"/>
                </a:solidFill>
                <a:latin typeface="Arial" pitchFamily="34" charset="0"/>
                <a:cs typeface="Arial" pitchFamily="34" charset="0"/>
              </a:rPr>
              <a:t> </a:t>
            </a:r>
            <a:r>
              <a:rPr lang="en-US" sz="831" i="1" dirty="0" err="1">
                <a:solidFill>
                  <a:schemeClr val="bg1"/>
                </a:solidFill>
                <a:latin typeface="Arial" pitchFamily="34" charset="0"/>
                <a:cs typeface="Arial" pitchFamily="34" charset="0"/>
              </a:rPr>
              <a:t>Rightshore</a:t>
            </a:r>
            <a:r>
              <a:rPr lang="en-US" sz="831" i="1" baseline="30000" dirty="0">
                <a:solidFill>
                  <a:schemeClr val="bg1"/>
                </a:solidFill>
                <a:latin typeface="Arial" pitchFamily="34" charset="0"/>
                <a:cs typeface="Arial" pitchFamily="34" charset="0"/>
              </a:rPr>
              <a:t>®</a:t>
            </a:r>
            <a:r>
              <a:rPr lang="en-US" sz="831" i="1" dirty="0">
                <a:solidFill>
                  <a:schemeClr val="bg1"/>
                </a:solidFill>
                <a:latin typeface="Arial" pitchFamily="34" charset="0"/>
                <a:cs typeface="Arial" pitchFamily="34" charset="0"/>
              </a:rPr>
              <a:t> </a:t>
            </a:r>
            <a:r>
              <a:rPr lang="de-DE" sz="831" i="1" dirty="0">
                <a:solidFill>
                  <a:schemeClr val="bg1"/>
                </a:solidFill>
                <a:latin typeface="Arial" pitchFamily="34" charset="0"/>
                <a:cs typeface="Arial" pitchFamily="34" charset="0"/>
              </a:rPr>
              <a:t>ist eine eingetragene Marke von </a:t>
            </a:r>
            <a:r>
              <a:rPr lang="de-DE" sz="831" i="1" dirty="0" err="1">
                <a:solidFill>
                  <a:schemeClr val="bg1"/>
                </a:solidFill>
                <a:latin typeface="Arial" pitchFamily="34" charset="0"/>
                <a:cs typeface="Arial" pitchFamily="34" charset="0"/>
              </a:rPr>
              <a:t>Capgemini</a:t>
            </a:r>
            <a:endParaRPr lang="en-US" sz="831" b="1" kern="0" noProof="1">
              <a:solidFill>
                <a:schemeClr val="bg1"/>
              </a:solidFill>
              <a:latin typeface="Arial" pitchFamily="34" charset="0"/>
              <a:cs typeface="Arial" pitchFamily="34" charset="0"/>
            </a:endParaRPr>
          </a:p>
        </p:txBody>
      </p:sp>
      <p:pic>
        <p:nvPicPr>
          <p:cNvPr id="338" name="Image 337"/>
          <p:cNvPicPr>
            <a:picLocks noChangeAspect="1"/>
          </p:cNvPicPr>
          <p:nvPr userDrawn="1"/>
        </p:nvPicPr>
        <p:blipFill>
          <a:blip r:embed="rId12" cstate="print"/>
          <a:stretch>
            <a:fillRect/>
          </a:stretch>
        </p:blipFill>
        <p:spPr>
          <a:xfrm>
            <a:off x="800977" y="3468294"/>
            <a:ext cx="479605" cy="522508"/>
          </a:xfrm>
          <a:prstGeom prst="rect">
            <a:avLst/>
          </a:prstGeom>
        </p:spPr>
      </p:pic>
      <p:sp>
        <p:nvSpPr>
          <p:cNvPr id="336" name="Rectangle 335"/>
          <p:cNvSpPr/>
          <p:nvPr userDrawn="1">
            <p:custDataLst>
              <p:tags r:id="rId5"/>
            </p:custDataLst>
          </p:nvPr>
        </p:nvSpPr>
        <p:spPr>
          <a:xfrm>
            <a:off x="5099001" y="6403914"/>
            <a:ext cx="4045000" cy="265536"/>
          </a:xfrm>
          <a:prstGeom prst="rect">
            <a:avLst/>
          </a:prstGeom>
        </p:spPr>
        <p:txBody>
          <a:bodyPr wrap="square" lIns="30516" tIns="30516" rIns="305158" bIns="30516" anchor="b" anchorCtr="0">
            <a:spAutoFit/>
          </a:bodyPr>
          <a:lstStyle/>
          <a:p>
            <a:pPr algn="r"/>
            <a:r>
              <a:rPr lang="de-DE" sz="646" noProof="0" dirty="0">
                <a:solidFill>
                  <a:schemeClr val="bg1"/>
                </a:solidFill>
                <a:latin typeface="Arial"/>
                <a:cs typeface="Arial"/>
              </a:rPr>
              <a:t>Die in der Präsentation</a:t>
            </a:r>
            <a:r>
              <a:rPr lang="de-DE" sz="646" baseline="0" noProof="0" dirty="0">
                <a:solidFill>
                  <a:schemeClr val="bg1"/>
                </a:solidFill>
                <a:latin typeface="Arial"/>
                <a:cs typeface="Arial"/>
              </a:rPr>
              <a:t> enthaltenen Informationen sind Eigentum.</a:t>
            </a:r>
            <a:br>
              <a:rPr lang="de-DE" sz="646" baseline="0" noProof="0" dirty="0">
                <a:solidFill>
                  <a:schemeClr val="bg1"/>
                </a:solidFill>
                <a:latin typeface="Arial"/>
                <a:cs typeface="Arial"/>
              </a:rPr>
            </a:br>
            <a:r>
              <a:rPr lang="de-DE" sz="646" baseline="0" noProof="0" dirty="0">
                <a:solidFill>
                  <a:schemeClr val="bg1"/>
                </a:solidFill>
                <a:latin typeface="Arial"/>
                <a:cs typeface="Arial"/>
              </a:rPr>
              <a:t>Copyright © 2015 Capgemini. Alle Rechte vorbehalten.</a:t>
            </a:r>
            <a:endParaRPr lang="de-DE" sz="646" noProof="0" dirty="0">
              <a:solidFill>
                <a:schemeClr val="bg1"/>
              </a:solidFill>
              <a:latin typeface="Arial"/>
              <a:cs typeface="Arial"/>
            </a:endParaRPr>
          </a:p>
        </p:txBody>
      </p:sp>
      <p:sp>
        <p:nvSpPr>
          <p:cNvPr id="339" name="Rectangle 338"/>
          <p:cNvSpPr/>
          <p:nvPr userDrawn="1">
            <p:custDataLst>
              <p:tags r:id="rId6"/>
            </p:custDataLst>
          </p:nvPr>
        </p:nvSpPr>
        <p:spPr>
          <a:xfrm>
            <a:off x="6103454" y="5487253"/>
            <a:ext cx="3040546" cy="351163"/>
          </a:xfrm>
          <a:prstGeom prst="rect">
            <a:avLst/>
          </a:prstGeom>
        </p:spPr>
        <p:txBody>
          <a:bodyPr wrap="none" lIns="33231" tIns="33231" rIns="332308" bIns="33231" anchor="b" anchorCtr="0">
            <a:spAutoFit/>
          </a:bodyPr>
          <a:lstStyle/>
          <a:p>
            <a:pPr algn="r"/>
            <a:r>
              <a:rPr lang="en-US" sz="1846" b="1" dirty="0">
                <a:solidFill>
                  <a:schemeClr val="bg1"/>
                </a:solidFill>
                <a:latin typeface="Arial" pitchFamily="34" charset="0"/>
                <a:cs typeface="Arial" pitchFamily="34" charset="0"/>
              </a:rPr>
              <a:t>www.de.capgemini.com</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1" y="2010608"/>
            <a:ext cx="4157663" cy="4442581"/>
          </a:xfrm>
          <a:prstGeom prst="rect">
            <a:avLst/>
          </a:prstGeom>
        </p:spPr>
        <p:txBody>
          <a:bodyPr>
            <a:noAutofit/>
          </a:bodyPr>
          <a:lstStyle>
            <a:lvl1pPr>
              <a:lnSpc>
                <a:spcPct val="100000"/>
              </a:lnSpc>
              <a:defRPr sz="13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4680350" y="2010606"/>
            <a:ext cx="4137333" cy="4441372"/>
          </a:xfrm>
          <a:prstGeom prst="rect">
            <a:avLst/>
          </a:prstGeom>
        </p:spPr>
        <p:txBody>
          <a:bodyPr>
            <a:noAutofit/>
          </a:bodyPr>
          <a:lstStyle>
            <a:lvl1pPr>
              <a:lnSpc>
                <a:spcPct val="100000"/>
              </a:lnSpc>
              <a:defRPr sz="1300">
                <a:solidFill>
                  <a:schemeClr val="tx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05991" y="1420990"/>
            <a:ext cx="4157663" cy="438494"/>
          </a:xfrm>
          <a:prstGeom prst="rect">
            <a:avLst/>
          </a:prstGeom>
        </p:spPr>
        <p:txBody>
          <a:bodyPr>
            <a:noAutofit/>
          </a:bodyPr>
          <a:lstStyle>
            <a:lvl1pPr>
              <a:lnSpc>
                <a:spcPts val="1651"/>
              </a:lnSpc>
              <a:defRPr sz="1500" b="1">
                <a:solidFill>
                  <a:srgbClr val="6964D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4680350" y="1420990"/>
            <a:ext cx="4137333" cy="438494"/>
          </a:xfrm>
          <a:prstGeom prst="rect">
            <a:avLst/>
          </a:prstGeom>
        </p:spPr>
        <p:txBody>
          <a:bodyPr>
            <a:noAutofit/>
          </a:bodyPr>
          <a:lstStyle>
            <a:lvl1pPr>
              <a:lnSpc>
                <a:spcPts val="1651"/>
              </a:lnSpc>
              <a:defRPr sz="1500" b="1">
                <a:solidFill>
                  <a:srgbClr val="6964D1"/>
                </a:solidFill>
              </a:defRPr>
            </a:lvl1pPr>
            <a:lvl2pPr>
              <a:lnSpc>
                <a:spcPct val="100000"/>
              </a:lnSpc>
              <a:defRPr sz="900"/>
            </a:lvl2pPr>
            <a:lvl3pPr>
              <a:lnSpc>
                <a:spcPct val="100000"/>
              </a:lnSpc>
              <a:defRPr sz="900"/>
            </a:lvl3pPr>
            <a:lvl4pPr>
              <a:lnSpc>
                <a:spcPct val="100000"/>
              </a:lnSpc>
              <a:defRPr sz="900"/>
            </a:lvl4pPr>
            <a:lvl5pPr>
              <a:lnSpc>
                <a:spcPct val="100000"/>
              </a:lnSpc>
              <a:defRPr sz="900"/>
            </a:lvl5pPr>
          </a:lstStyle>
          <a:p>
            <a:pPr lvl="0"/>
            <a:r>
              <a:rPr lang="en-US" dirty="0"/>
              <a:t>Click to insert title</a:t>
            </a:r>
          </a:p>
        </p:txBody>
      </p:sp>
      <p:sp>
        <p:nvSpPr>
          <p:cNvPr id="12" name="Title Placeholder 1"/>
          <p:cNvSpPr>
            <a:spLocks noGrp="1"/>
          </p:cNvSpPr>
          <p:nvPr>
            <p:ph type="title"/>
            <p:custDataLst>
              <p:tags r:id="rId1"/>
            </p:custDataLst>
          </p:nvPr>
        </p:nvSpPr>
        <p:spPr>
          <a:xfrm>
            <a:off x="1" y="1"/>
            <a:ext cx="9143999" cy="1002135"/>
          </a:xfrm>
          <a:prstGeom prst="rect">
            <a:avLst/>
          </a:prstGeom>
        </p:spPr>
        <p:txBody>
          <a:bodyPr vert="horz" lIns="297529" tIns="33059" rIns="165294" bIns="33059" rtlCol="0" anchor="ctr">
            <a:noAutofit/>
          </a:bodyPr>
          <a:lstStyle>
            <a:lvl1pPr algn="l">
              <a:defRPr sz="2200" b="1">
                <a:solidFill>
                  <a:srgbClr val="6964D1"/>
                </a:solidFill>
                <a:latin typeface="Arial" panose="020B0604020202020204" pitchFamily="34" charset="0"/>
                <a:cs typeface="Arial" panose="020B0604020202020204" pitchFamily="34" charset="0"/>
              </a:defRPr>
            </a:lvl1pPr>
          </a:lstStyle>
          <a:p>
            <a:r>
              <a:rPr lang="de-DE" noProof="0" dirty="0"/>
              <a:t>Titelmasterformat durch Klicken bearbeiten</a:t>
            </a:r>
            <a:endParaRPr lang="en-US" noProof="0" dirty="0"/>
          </a:p>
        </p:txBody>
      </p:sp>
      <p:grpSp>
        <p:nvGrpSpPr>
          <p:cNvPr id="15" name="Groupe 1"/>
          <p:cNvGrpSpPr/>
          <p:nvPr userDrawn="1"/>
        </p:nvGrpSpPr>
        <p:grpSpPr>
          <a:xfrm>
            <a:off x="8660560" y="325610"/>
            <a:ext cx="346641" cy="321477"/>
            <a:chOff x="11501102" y="171573"/>
            <a:chExt cx="419436" cy="388988"/>
          </a:xfrm>
        </p:grpSpPr>
        <p:sp>
          <p:nvSpPr>
            <p:cNvPr id="17"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23" name="Rectangle 22"/>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503717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hart">
    <p:bg>
      <p:bgRef idx="1001">
        <a:schemeClr val="bg1"/>
      </p:bgRef>
    </p:bg>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305992" y="2073275"/>
            <a:ext cx="8532018" cy="4178300"/>
          </a:xfrm>
          <a:prstGeom prst="rect">
            <a:avLst/>
          </a:prstGeom>
        </p:spPr>
        <p:txBody>
          <a:bodyPr anchor="ctr"/>
          <a:lstStyle>
            <a:lvl1pPr marL="0" indent="0" algn="ctr">
              <a:buNone/>
              <a:defRPr/>
            </a:lvl1pPr>
          </a:lstStyle>
          <a:p>
            <a:endParaRPr lang="pt-PT"/>
          </a:p>
        </p:txBody>
      </p:sp>
      <p:sp>
        <p:nvSpPr>
          <p:cNvPr id="10" name="Title Placeholder 1"/>
          <p:cNvSpPr>
            <a:spLocks noGrp="1"/>
          </p:cNvSpPr>
          <p:nvPr>
            <p:ph type="title"/>
            <p:custDataLst>
              <p:tags r:id="rId1"/>
            </p:custDataLst>
          </p:nvPr>
        </p:nvSpPr>
        <p:spPr>
          <a:xfrm>
            <a:off x="1" y="1"/>
            <a:ext cx="9143999" cy="1002135"/>
          </a:xfrm>
          <a:prstGeom prst="rect">
            <a:avLst/>
          </a:prstGeom>
        </p:spPr>
        <p:txBody>
          <a:bodyPr vert="horz" lIns="297529" tIns="33059" rIns="165294" bIns="33059" rtlCol="0" anchor="ctr">
            <a:noAutofit/>
          </a:bodyPr>
          <a:lstStyle>
            <a:lvl1pPr algn="l">
              <a:defRPr sz="2200" b="1">
                <a:solidFill>
                  <a:srgbClr val="6964D1"/>
                </a:solidFill>
                <a:latin typeface="Arial" panose="020B0604020202020204" pitchFamily="34" charset="0"/>
                <a:cs typeface="Arial" panose="020B0604020202020204" pitchFamily="34" charset="0"/>
              </a:defRPr>
            </a:lvl1pPr>
          </a:lstStyle>
          <a:p>
            <a:r>
              <a:rPr lang="de-DE" noProof="0" dirty="0"/>
              <a:t>Titelmasterformat durch Klicken bearbeiten</a:t>
            </a:r>
            <a:endParaRPr lang="en-US" noProof="0" dirty="0"/>
          </a:p>
        </p:txBody>
      </p:sp>
      <p:grpSp>
        <p:nvGrpSpPr>
          <p:cNvPr id="11" name="Groupe 1"/>
          <p:cNvGrpSpPr/>
          <p:nvPr userDrawn="1"/>
        </p:nvGrpSpPr>
        <p:grpSpPr>
          <a:xfrm>
            <a:off x="8660560" y="325610"/>
            <a:ext cx="346641" cy="321477"/>
            <a:chOff x="11501102" y="171573"/>
            <a:chExt cx="419436" cy="388988"/>
          </a:xfrm>
        </p:grpSpPr>
        <p:sp>
          <p:nvSpPr>
            <p:cNvPr id="12"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3"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15" name="Rectangle 14"/>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23539662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Lee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9458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56672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Section Break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95604"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itre 1"/>
          <p:cNvSpPr>
            <a:spLocks noGrp="1"/>
          </p:cNvSpPr>
          <p:nvPr>
            <p:ph type="title" hasCustomPrompt="1"/>
            <p:custDataLst>
              <p:tags r:id="rId3"/>
            </p:custDataLst>
          </p:nvPr>
        </p:nvSpPr>
        <p:spPr>
          <a:xfrm>
            <a:off x="0" y="705190"/>
            <a:ext cx="9144000" cy="1143240"/>
          </a:xfrm>
          <a:prstGeom prst="rect">
            <a:avLst/>
          </a:prstGeom>
        </p:spPr>
        <p:txBody>
          <a:bodyPr lIns="330588" tIns="33059" rIns="33059" bIns="33059" anchor="ctr" anchorCtr="0"/>
          <a:lstStyle>
            <a:lvl1pPr algn="l">
              <a:defRPr sz="3600" b="1">
                <a:solidFill>
                  <a:schemeClr val="tx1"/>
                </a:solidFill>
                <a:latin typeface="Arial" pitchFamily="34" charset="0"/>
                <a:cs typeface="Arial" pitchFamily="34" charset="0"/>
              </a:defRPr>
            </a:lvl1pPr>
          </a:lstStyle>
          <a:p>
            <a:pPr lvl="0"/>
            <a:r>
              <a:rPr lang="en-US" noProof="0" dirty="0"/>
              <a:t>Click to edit Master text style</a:t>
            </a:r>
          </a:p>
        </p:txBody>
      </p:sp>
      <p:sp>
        <p:nvSpPr>
          <p:cNvPr id="8" name="Text Placeholder 7"/>
          <p:cNvSpPr>
            <a:spLocks noGrp="1"/>
          </p:cNvSpPr>
          <p:nvPr>
            <p:ph type="body" sz="quarter" idx="10"/>
          </p:nvPr>
        </p:nvSpPr>
        <p:spPr>
          <a:xfrm>
            <a:off x="336550" y="1847850"/>
            <a:ext cx="7258050" cy="307777"/>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p:txBody>
      </p:sp>
      <p:pic>
        <p:nvPicPr>
          <p:cNvPr id="9" name="Picture 8"/>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10" name="Rectangle 9"/>
          <p:cNvSpPr/>
          <p:nvPr userDrawn="1"/>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3" name="Rectangle 2"/>
          <p:cNvSpPr/>
          <p:nvPr userDrawn="1"/>
        </p:nvSpPr>
        <p:spPr>
          <a:xfrm>
            <a:off x="7956470" y="260560"/>
            <a:ext cx="1080150" cy="4446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a:solidFill>
                <a:schemeClr val="tx2">
                  <a:lumMod val="50000"/>
                </a:schemeClr>
              </a:solidFill>
              <a:latin typeface="Arial" charset="0"/>
            </a:endParaRPr>
          </a:p>
        </p:txBody>
      </p:sp>
      <p:sp>
        <p:nvSpPr>
          <p:cNvPr id="11" name="Rectangle 10"/>
          <p:cNvSpPr/>
          <p:nvPr userDrawn="1"/>
        </p:nvSpPr>
        <p:spPr>
          <a:xfrm>
            <a:off x="179390" y="547809"/>
            <a:ext cx="1080150" cy="44463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a:solidFill>
                <a:schemeClr val="tx2">
                  <a:lumMod val="50000"/>
                </a:schemeClr>
              </a:solidFill>
              <a:latin typeface="Arial" charset="0"/>
            </a:endParaRPr>
          </a:p>
        </p:txBody>
      </p:sp>
    </p:spTree>
    <p:extLst>
      <p:ext uri="{BB962C8B-B14F-4D97-AF65-F5344CB8AC3E}">
        <p14:creationId xmlns:p14="http://schemas.microsoft.com/office/powerpoint/2010/main" val="291144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18" name="Rectangle 17"/>
          <p:cNvSpPr/>
          <p:nvPr userDrawn="1">
            <p:custDataLst>
              <p:tags r:id="rId2"/>
            </p:custDataLst>
          </p:nvPr>
        </p:nvSpPr>
        <p:spPr>
          <a:xfrm>
            <a:off x="0" y="6400876"/>
            <a:ext cx="9144000" cy="4571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7510" tIns="38755" rIns="77510" bIns="38755" rtlCol="0" anchor="ctr"/>
          <a:lstStyle/>
          <a:p>
            <a:pPr algn="ctr"/>
            <a:endParaRPr lang="en-US" sz="1200" dirty="0">
              <a:solidFill>
                <a:prstClr val="white"/>
              </a:solidFill>
            </a:endParaRPr>
          </a:p>
        </p:txBody>
      </p:sp>
      <p:graphicFrame>
        <p:nvGraphicFramePr>
          <p:cNvPr id="5" name="Object 4" hidden="1"/>
          <p:cNvGraphicFramePr>
            <a:graphicFrameLocks noChangeAspect="1"/>
          </p:cNvGraphicFramePr>
          <p:nvPr>
            <p:custDataLst>
              <p:tags r:id="rId3"/>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75174" name="think-cell Slide" r:id="rId6" imgW="360" imgH="360" progId="">
                  <p:embed/>
                </p:oleObj>
              </mc:Choice>
              <mc:Fallback>
                <p:oleObj name="think-cell Slide" r:id="rId6" imgW="360" imgH="360" progId="">
                  <p:embed/>
                  <p:pic>
                    <p:nvPicPr>
                      <p:cNvPr id="0" name="Picture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Titre 1"/>
          <p:cNvSpPr>
            <a:spLocks noGrp="1"/>
          </p:cNvSpPr>
          <p:nvPr>
            <p:ph type="title" hasCustomPrompt="1"/>
            <p:custDataLst>
              <p:tags r:id="rId4"/>
            </p:custDataLst>
          </p:nvPr>
        </p:nvSpPr>
        <p:spPr>
          <a:xfrm>
            <a:off x="0" y="705190"/>
            <a:ext cx="9144000" cy="1143240"/>
          </a:xfrm>
          <a:prstGeom prst="rect">
            <a:avLst/>
          </a:prstGeom>
        </p:spPr>
        <p:txBody>
          <a:bodyPr lIns="330588" tIns="33059" rIns="33059" bIns="33059" anchor="ctr" anchorCtr="0"/>
          <a:lstStyle>
            <a:lvl1pPr algn="l">
              <a:defRPr sz="3600" b="1">
                <a:solidFill>
                  <a:schemeClr val="tx1"/>
                </a:solidFill>
                <a:latin typeface="Arial" pitchFamily="34" charset="0"/>
                <a:cs typeface="Arial" pitchFamily="34" charset="0"/>
              </a:defRPr>
            </a:lvl1pPr>
          </a:lstStyle>
          <a:p>
            <a:pPr lvl="0"/>
            <a:r>
              <a:rPr lang="en-US" noProof="0" dirty="0"/>
              <a:t>Click to edit Master text style</a:t>
            </a:r>
          </a:p>
        </p:txBody>
      </p:sp>
      <p:sp>
        <p:nvSpPr>
          <p:cNvPr id="14" name="Text Placeholder 7"/>
          <p:cNvSpPr>
            <a:spLocks noGrp="1"/>
          </p:cNvSpPr>
          <p:nvPr>
            <p:ph type="body" sz="quarter" idx="10"/>
          </p:nvPr>
        </p:nvSpPr>
        <p:spPr>
          <a:xfrm>
            <a:off x="336550" y="1847850"/>
            <a:ext cx="7258050" cy="307777"/>
          </a:xfr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p:txBody>
      </p:sp>
      <p:pic>
        <p:nvPicPr>
          <p:cNvPr id="15" name="Picture 14"/>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16" name="Rectangle 15"/>
          <p:cNvSpPr/>
          <p:nvPr userDrawn="1"/>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able of Content-Agenda touch">
    <p:spTree>
      <p:nvGrpSpPr>
        <p:cNvPr id="1" name=""/>
        <p:cNvGrpSpPr/>
        <p:nvPr/>
      </p:nvGrpSpPr>
      <p:grpSpPr>
        <a:xfrm>
          <a:off x="0" y="0"/>
          <a:ext cx="0" cy="0"/>
          <a:chOff x="0" y="0"/>
          <a:chExt cx="0" cy="0"/>
        </a:xfrm>
      </p:grpSpPr>
      <p:pic>
        <p:nvPicPr>
          <p:cNvPr id="9" name="Image 8"/>
          <p:cNvPicPr>
            <a:picLocks noChangeAspect="1"/>
          </p:cNvPicPr>
          <p:nvPr userDrawn="1"/>
        </p:nvPicPr>
        <p:blipFill>
          <a:blip r:embed="rId5"/>
          <a:srcRect t="4301"/>
          <a:stretch>
            <a:fillRect/>
          </a:stretch>
        </p:blipFill>
        <p:spPr>
          <a:xfrm>
            <a:off x="0" y="1"/>
            <a:ext cx="9144000" cy="6353297"/>
          </a:xfrm>
          <a:prstGeom prst="rect">
            <a:avLst/>
          </a:prstGeom>
          <a:ln>
            <a:noFill/>
          </a:ln>
        </p:spPr>
      </p:pic>
      <p:graphicFrame>
        <p:nvGraphicFramePr>
          <p:cNvPr id="7" name="Object 6"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76198" name="think-cell Slide" r:id="rId6" imgW="360" imgH="360" progId="">
                  <p:embed/>
                </p:oleObj>
              </mc:Choice>
              <mc:Fallback>
                <p:oleObj name="think-cell Slide" r:id="rId6" imgW="360" imgH="360" progId="">
                  <p:embed/>
                  <p:pic>
                    <p:nvPicPr>
                      <p:cNvPr id="0" name="Picture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Freeform 4"/>
          <p:cNvSpPr>
            <a:spLocks/>
          </p:cNvSpPr>
          <p:nvPr userDrawn="1">
            <p:custDataLst>
              <p:tags r:id="rId3"/>
            </p:custDataLst>
          </p:nvPr>
        </p:nvSpPr>
        <p:spPr bwMode="auto">
          <a:xfrm>
            <a:off x="2" y="676402"/>
            <a:ext cx="9143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1904" tIns="45953" rIns="91904" bIns="45953" numCol="1" anchor="t" anchorCtr="0" compatLnSpc="1">
            <a:prstTxWarp prst="textNoShape">
              <a:avLst/>
            </a:prstTxWarp>
          </a:bodyPr>
          <a:lstStyle/>
          <a:p>
            <a:endParaRPr lang="fr-FR" sz="1754" dirty="0">
              <a:solidFill>
                <a:srgbClr val="263147"/>
              </a:solidFill>
            </a:endParaRPr>
          </a:p>
        </p:txBody>
      </p:sp>
      <p:sp>
        <p:nvSpPr>
          <p:cNvPr id="8" name="Line 7"/>
          <p:cNvSpPr>
            <a:spLocks noChangeShapeType="1"/>
          </p:cNvSpPr>
          <p:nvPr userDrawn="1"/>
        </p:nvSpPr>
        <p:spPr bwMode="gray">
          <a:xfrm>
            <a:off x="8691563" y="6500813"/>
            <a:ext cx="0" cy="239712"/>
          </a:xfrm>
          <a:prstGeom prst="line">
            <a:avLst/>
          </a:prstGeom>
          <a:noFill/>
          <a:ln w="9525">
            <a:solidFill>
              <a:srgbClr val="969696"/>
            </a:solidFill>
            <a:round/>
            <a:headEnd/>
            <a:tailEnd/>
          </a:ln>
          <a:effectLst/>
        </p:spPr>
        <p:txBody>
          <a:bodyPr wrap="none" anchor="ctr"/>
          <a:lstStyle/>
          <a:p>
            <a:endParaRPr lang="en-US">
              <a:solidFill>
                <a:schemeClr val="tx2"/>
              </a:solidFill>
            </a:endParaRPr>
          </a:p>
        </p:txBody>
      </p:sp>
      <p:sp>
        <p:nvSpPr>
          <p:cNvPr id="10" name="Text Box 8"/>
          <p:cNvSpPr txBox="1">
            <a:spLocks noChangeArrowheads="1"/>
          </p:cNvSpPr>
          <p:nvPr userDrawn="1"/>
        </p:nvSpPr>
        <p:spPr bwMode="gray">
          <a:xfrm>
            <a:off x="8691564" y="6499225"/>
            <a:ext cx="452437" cy="242888"/>
          </a:xfrm>
          <a:prstGeom prst="rect">
            <a:avLst/>
          </a:prstGeom>
          <a:noFill/>
          <a:ln w="12700" algn="ctr">
            <a:noFill/>
            <a:miter lim="800000"/>
            <a:headEnd/>
            <a:tailEnd type="none" w="lg" len="lg"/>
          </a:ln>
          <a:effectLst/>
        </p:spPr>
        <p:txBody>
          <a:bodyPr anchor="ctr" anchorCtr="1"/>
          <a:lstStyle/>
          <a:p>
            <a:pPr eaLnBrk="0" hangingPunct="0">
              <a:lnSpc>
                <a:spcPct val="85000"/>
              </a:lnSpc>
            </a:pPr>
            <a:fld id="{D8875A08-D8CE-4767-B6E0-EF624296B065}" type="slidenum">
              <a:rPr lang="en-US" sz="800">
                <a:solidFill>
                  <a:srgbClr val="969696"/>
                </a:solidFill>
                <a:latin typeface="Arial Narrow" pitchFamily="34" charset="0"/>
              </a:rPr>
              <a:pPr eaLnBrk="0" hangingPunct="0">
                <a:lnSpc>
                  <a:spcPct val="85000"/>
                </a:lnSpc>
              </a:pPr>
              <a:t>‹#›</a:t>
            </a:fld>
            <a:endParaRPr lang="en-US" sz="800">
              <a:solidFill>
                <a:srgbClr val="969696"/>
              </a:solidFill>
              <a:latin typeface="Arial Narrow" pitchFamily="34" charset="0"/>
            </a:endParaRPr>
          </a:p>
        </p:txBody>
      </p:sp>
      <p:sp>
        <p:nvSpPr>
          <p:cNvPr id="11" name="Text Box 9"/>
          <p:cNvSpPr txBox="1">
            <a:spLocks noChangeArrowheads="1"/>
          </p:cNvSpPr>
          <p:nvPr userDrawn="1"/>
        </p:nvSpPr>
        <p:spPr bwMode="gray">
          <a:xfrm>
            <a:off x="4106863" y="6548438"/>
            <a:ext cx="4551363" cy="170816"/>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600" dirty="0">
                <a:solidFill>
                  <a:schemeClr val="tx2"/>
                </a:solidFill>
                <a:latin typeface="Arial Narrow" pitchFamily="34" charset="0"/>
              </a:rPr>
              <a:t>The information contained in this document is proprietary. Copyright © 2018 Capgemini. All rights reserved.</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able of Content-Agenda no photo">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77222" name="think-cell Slide" r:id="rId4" imgW="360" imgH="360" progId="">
                  <p:embed/>
                </p:oleObj>
              </mc:Choice>
              <mc:Fallback>
                <p:oleObj name="think-cell Slide" r:id="rId4" imgW="360" imgH="360" progId="">
                  <p:embed/>
                  <p:pic>
                    <p:nvPicPr>
                      <p:cNvPr id="0" name="Picture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78246" name="think-cell Slide" r:id="rId5" imgW="360" imgH="360" progId="">
                  <p:embed/>
                </p:oleObj>
              </mc:Choice>
              <mc:Fallback>
                <p:oleObj name="think-cell Slide" r:id="rId5" imgW="360" imgH="360" progId="">
                  <p:embed/>
                  <p:pic>
                    <p:nvPicPr>
                      <p:cNvPr id="0" name="Picture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9" name="Content Placeholder 8"/>
          <p:cNvSpPr>
            <a:spLocks noGrp="1"/>
          </p:cNvSpPr>
          <p:nvPr>
            <p:ph sz="quarter" idx="13"/>
          </p:nvPr>
        </p:nvSpPr>
        <p:spPr>
          <a:xfrm>
            <a:off x="252046" y="1501978"/>
            <a:ext cx="8639908" cy="4636539"/>
          </a:xfrm>
        </p:spPr>
        <p:txBody>
          <a:bodyPr/>
          <a:lstStyle>
            <a:lvl2pPr marL="167058" indent="-167058">
              <a:defRPr/>
            </a:lvl2pPr>
            <a:lvl3pPr marL="334116" indent="-164127">
              <a:tabLst/>
              <a:defRPr/>
            </a:lvl3pPr>
            <a:lvl4pPr marL="501174" indent="-167058">
              <a:defRPr/>
            </a:lvl4pPr>
            <a:lvl5pPr marL="659440" indent="-158265" defTabSz="742969">
              <a:defRPr/>
            </a:lvl5pPr>
            <a:lvl6pPr marL="827963" indent="-165593">
              <a:tabLst/>
              <a:defRPr/>
            </a:lvl6pPr>
            <a:lvl7pPr marL="996486" indent="-167058">
              <a:tabLst/>
              <a:defRPr/>
            </a:lvl7pPr>
            <a:lvl8pPr marL="1159149" indent="-162662">
              <a:buFont typeface="Symbol" pitchFamily="18" charset="2"/>
              <a:buChar char="-"/>
              <a:defRPr/>
            </a:lvl8pPr>
            <a:lvl9pPr marL="1321810" indent="-161196">
              <a:defRPr/>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_Subtitle_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79273" name="think-cell Slide" r:id="rId6" imgW="360" imgH="360" progId="">
                  <p:embed/>
                </p:oleObj>
              </mc:Choice>
              <mc:Fallback>
                <p:oleObj name="think-cell Slide" r:id="rId6" imgW="360" imgH="360" progId="">
                  <p:embed/>
                  <p:pic>
                    <p:nvPicPr>
                      <p:cNvPr id="0" name="Picture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a:xfrm>
            <a:off x="1" y="-25399"/>
            <a:ext cx="9143999" cy="1002135"/>
          </a:xfrm>
        </p:spPr>
        <p:txBody>
          <a:bodyPr/>
          <a:lstStyle>
            <a:lvl1pPr>
              <a:defRPr sz="2200" b="1">
                <a:latin typeface="+mj-lt"/>
              </a:defRPr>
            </a:lvl1pPr>
          </a:lstStyle>
          <a:p>
            <a:r>
              <a:rPr lang="en-US" noProof="0" dirty="0"/>
              <a:t>Click to edit Master title style</a:t>
            </a:r>
            <a:endParaRPr lang="en-US" dirty="0"/>
          </a:p>
        </p:txBody>
      </p:sp>
      <p:sp>
        <p:nvSpPr>
          <p:cNvPr id="8" name="Espace réservé du texte 7"/>
          <p:cNvSpPr>
            <a:spLocks noGrp="1"/>
          </p:cNvSpPr>
          <p:nvPr>
            <p:ph type="body" sz="quarter" idx="11" hasCustomPrompt="1"/>
            <p:custDataLst>
              <p:tags r:id="rId4"/>
            </p:custDataLst>
          </p:nvPr>
        </p:nvSpPr>
        <p:spPr>
          <a:xfrm>
            <a:off x="252046" y="1412721"/>
            <a:ext cx="8639908" cy="313932"/>
          </a:xfrm>
          <a:prstGeom prst="rect">
            <a:avLst/>
          </a:prstGeom>
        </p:spPr>
        <p:txBody>
          <a:bodyPr>
            <a:spAutoFit/>
          </a:bodyPr>
          <a:lstStyle>
            <a:lvl1pPr marL="0" indent="0">
              <a:buNone/>
              <a:defRPr lang="fr-FR" sz="1600" b="1" i="0" kern="1200" dirty="0" smtClean="0">
                <a:solidFill>
                  <a:srgbClr val="6964D1"/>
                </a:solidFill>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
        <p:nvSpPr>
          <p:cNvPr id="11" name="Content Placeholder 10"/>
          <p:cNvSpPr>
            <a:spLocks noGrp="1"/>
          </p:cNvSpPr>
          <p:nvPr>
            <p:ph sz="quarter" idx="15"/>
          </p:nvPr>
        </p:nvSpPr>
        <p:spPr>
          <a:xfrm>
            <a:off x="252046" y="1772771"/>
            <a:ext cx="8639908" cy="4464620"/>
          </a:xfrm>
        </p:spPr>
        <p:txBody>
          <a:bodyPr>
            <a:normAutofit/>
          </a:bodyPr>
          <a:lstStyle>
            <a:lvl1pPr>
              <a:defRPr sz="1300"/>
            </a:lvl1pPr>
            <a:lvl2pPr>
              <a:defRPr sz="1300"/>
            </a:lvl2pPr>
            <a:lvl3pPr>
              <a:defRPr sz="1300"/>
            </a:lvl3pPr>
            <a:lvl4pPr marL="501174" indent="-167058">
              <a:defRPr sz="1300"/>
            </a:lvl4pPr>
            <a:lvl5pPr marL="659440" indent="-158265">
              <a:defRPr sz="1300"/>
            </a:lvl5pPr>
            <a:lvl6pPr>
              <a:defRPr/>
            </a:lvl6pPr>
            <a:lvl7pPr>
              <a:defRPr/>
            </a:lvl7pPr>
            <a:lvl8pPr>
              <a:defRPr/>
            </a:lvl8pPr>
            <a:lvl9pPr>
              <a:defRPr/>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Heading_Subtitl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80294" name="think-cell Slide" r:id="rId6" imgW="360" imgH="360" progId="">
                  <p:embed/>
                </p:oleObj>
              </mc:Choice>
              <mc:Fallback>
                <p:oleObj name="think-cell Slide" r:id="rId6" imgW="360" imgH="360" progId="">
                  <p:embed/>
                  <p:pic>
                    <p:nvPicPr>
                      <p:cNvPr id="0" name="Picture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a:t>Click to edit Master title style</a:t>
            </a:r>
            <a:endParaRPr lang="en-US" dirty="0"/>
          </a:p>
        </p:txBody>
      </p:sp>
      <p:sp>
        <p:nvSpPr>
          <p:cNvPr id="8" name="Espace réservé du texte 7"/>
          <p:cNvSpPr>
            <a:spLocks noGrp="1"/>
          </p:cNvSpPr>
          <p:nvPr>
            <p:ph type="body" sz="quarter" idx="11" hasCustomPrompt="1"/>
            <p:custDataLst>
              <p:tags r:id="rId4"/>
            </p:custDataLst>
          </p:nvPr>
        </p:nvSpPr>
        <p:spPr>
          <a:xfrm>
            <a:off x="252046" y="1412721"/>
            <a:ext cx="8639908" cy="271293"/>
          </a:xfrm>
          <a:prstGeom prst="rect">
            <a:avLst/>
          </a:prstGeom>
        </p:spPr>
        <p:txBody>
          <a:bodyPr>
            <a:spAutoFit/>
          </a:bodyPr>
          <a:lstStyle>
            <a:lvl1pPr marL="0" indent="0">
              <a:buNone/>
              <a:defRPr lang="fr-FR" sz="1292" b="1" i="1" kern="1200" dirty="0" smtClean="0">
                <a:solidFill>
                  <a:schemeClr val="accent5">
                    <a:lumMod val="75000"/>
                  </a:schemeClr>
                </a:solidFill>
                <a:latin typeface="+mn-lt"/>
                <a:ea typeface="+mn-ea"/>
                <a:cs typeface="+mn-cs"/>
              </a:defRPr>
            </a:lvl1pPr>
          </a:lstStyle>
          <a:p>
            <a:pPr lvl="0"/>
            <a:r>
              <a:rPr lang="fr-FR" dirty="0"/>
              <a:t>Click to </a:t>
            </a:r>
            <a:r>
              <a:rPr lang="fr-FR" dirty="0" err="1"/>
              <a:t>edit</a:t>
            </a:r>
            <a:r>
              <a:rPr lang="fr-FR" dirty="0"/>
              <a:t> Master </a:t>
            </a:r>
            <a:r>
              <a:rPr lang="fr-FR" dirty="0" err="1"/>
              <a:t>text</a:t>
            </a:r>
            <a:r>
              <a:rPr lang="fr-FR" dirty="0"/>
              <a: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osing 2 german">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62886" name="think-cell Slide" r:id="rId7" imgW="360" imgH="360" progId="">
                  <p:embed/>
                </p:oleObj>
              </mc:Choice>
              <mc:Fallback>
                <p:oleObj name="think-cell Slide" r:id="rId7" imgW="360" imgH="360" progId="">
                  <p:embed/>
                  <p:pic>
                    <p:nvPicPr>
                      <p:cNvPr id="0" name="Picture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9"/>
          <p:cNvSpPr>
            <a:spLocks noChangeArrowheads="1"/>
          </p:cNvSpPr>
          <p:nvPr userDrawn="1">
            <p:custDataLst>
              <p:tags r:id="rId3"/>
            </p:custDataLst>
          </p:nvPr>
        </p:nvSpPr>
        <p:spPr bwMode="gray">
          <a:xfrm>
            <a:off x="4879571" y="2940256"/>
            <a:ext cx="393216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32308" tIns="47032" rIns="199385" bIns="132923" rtlCol="0" anchor="b"/>
          <a:lstStyle/>
          <a:p>
            <a:pPr marL="0" marR="0" indent="0" algn="just" defTabSz="962762" rtl="0" eaLnBrk="1" fontAlgn="auto" latinLnBrk="0" hangingPunct="1">
              <a:lnSpc>
                <a:spcPct val="100000"/>
              </a:lnSpc>
              <a:spcBef>
                <a:spcPts val="0"/>
              </a:spcBef>
              <a:spcAft>
                <a:spcPts val="554"/>
              </a:spcAft>
              <a:buClrTx/>
              <a:buSzTx/>
              <a:buFontTx/>
              <a:buNone/>
              <a:tabLst/>
              <a:defRPr/>
            </a:pPr>
            <a:r>
              <a:rPr lang="en-US" sz="1662" b="1" dirty="0" err="1">
                <a:solidFill>
                  <a:schemeClr val="bg1"/>
                </a:solidFill>
                <a:latin typeface="Arial"/>
                <a:cs typeface="Arial"/>
              </a:rPr>
              <a:t>Über</a:t>
            </a:r>
            <a:r>
              <a:rPr lang="en-US" sz="1662" b="1" dirty="0">
                <a:solidFill>
                  <a:schemeClr val="bg1"/>
                </a:solidFill>
                <a:latin typeface="Arial"/>
                <a:cs typeface="Arial"/>
              </a:rPr>
              <a:t> </a:t>
            </a:r>
            <a:r>
              <a:rPr lang="en-US" sz="1662" b="1" dirty="0" err="1">
                <a:solidFill>
                  <a:schemeClr val="bg1"/>
                </a:solidFill>
                <a:latin typeface="Arial"/>
                <a:cs typeface="Arial"/>
              </a:rPr>
              <a:t>Capgemini</a:t>
            </a:r>
            <a:endParaRPr lang="en-US" sz="923" dirty="0">
              <a:solidFill>
                <a:schemeClr val="bg1"/>
              </a:solidFill>
              <a:latin typeface="Arial" pitchFamily="34" charset="0"/>
              <a:cs typeface="Arial" pitchFamily="34" charset="0"/>
            </a:endParaRPr>
          </a:p>
          <a:p>
            <a:pPr marL="0" indent="0" algn="just">
              <a:spcAft>
                <a:spcPts val="554"/>
              </a:spcAft>
            </a:pPr>
            <a:r>
              <a:rPr lang="de-DE" sz="923" dirty="0">
                <a:solidFill>
                  <a:schemeClr val="bg1"/>
                </a:solidFill>
                <a:latin typeface="Arial" pitchFamily="34" charset="0"/>
                <a:cs typeface="Arial" pitchFamily="34" charset="0"/>
              </a:rPr>
              <a:t>Mit mehr als 140.000 Mitarbeitern in über 40 Ländern ist Capgemini einer der weltweit führenden Anbieter von Management- und IT-Beratung, Technologie-Services sowie Outsourcing-Dienstleistungen. Im Jahr 2013 betrug der Umsatz der Capgemini-Gruppe 10,1 Milliarden Euro. </a:t>
            </a:r>
          </a:p>
          <a:p>
            <a:pPr marL="0" indent="0" algn="just">
              <a:spcAft>
                <a:spcPts val="554"/>
              </a:spcAft>
            </a:pPr>
            <a:r>
              <a:rPr lang="de-DE" sz="923" dirty="0">
                <a:solidFill>
                  <a:schemeClr val="bg1"/>
                </a:solidFill>
                <a:latin typeface="Arial" pitchFamily="34" charset="0"/>
                <a:cs typeface="Arial" pitchFamily="34" charset="0"/>
              </a:rPr>
              <a:t>Gemeinsam mit seinen Kunden erstellt Capgemini Geschäfts- wie auch Technologielösungen, die passgenau auf die individuellen Anforderungen zugeschnitten sind. Auf der Grundlage seines weltweiten Liefermodells </a:t>
            </a:r>
            <a:r>
              <a:rPr lang="de-DE" sz="923" dirty="0" err="1">
                <a:solidFill>
                  <a:schemeClr val="bg1"/>
                </a:solidFill>
                <a:latin typeface="Arial" pitchFamily="34" charset="0"/>
                <a:cs typeface="Arial" pitchFamily="34" charset="0"/>
              </a:rPr>
              <a:t>Rightshore</a:t>
            </a:r>
            <a:r>
              <a:rPr lang="de-DE" sz="923" baseline="30000" dirty="0">
                <a:solidFill>
                  <a:schemeClr val="bg1"/>
                </a:solidFill>
                <a:latin typeface="Arial" pitchFamily="34" charset="0"/>
                <a:cs typeface="Arial" pitchFamily="34" charset="0"/>
              </a:rPr>
              <a:t>®</a:t>
            </a:r>
            <a:r>
              <a:rPr lang="de-DE" sz="923" dirty="0">
                <a:solidFill>
                  <a:schemeClr val="bg1"/>
                </a:solidFill>
                <a:latin typeface="Arial" pitchFamily="34" charset="0"/>
                <a:cs typeface="Arial" pitchFamily="34" charset="0"/>
              </a:rPr>
              <a:t> zeichnet sich </a:t>
            </a:r>
            <a:r>
              <a:rPr lang="de-DE" sz="923" dirty="0" err="1">
                <a:solidFill>
                  <a:schemeClr val="bg1"/>
                </a:solidFill>
                <a:latin typeface="Arial" pitchFamily="34" charset="0"/>
                <a:cs typeface="Arial" pitchFamily="34" charset="0"/>
              </a:rPr>
              <a:t>Capgemini</a:t>
            </a:r>
            <a:r>
              <a:rPr lang="de-DE" sz="923" dirty="0">
                <a:solidFill>
                  <a:schemeClr val="bg1"/>
                </a:solidFill>
                <a:latin typeface="Arial" pitchFamily="34" charset="0"/>
                <a:cs typeface="Arial" pitchFamily="34" charset="0"/>
              </a:rPr>
              <a:t> als multinationale Organisation durch seine besondere Art der Zusammenarbeit aus – die Collaborative Business </a:t>
            </a:r>
            <a:r>
              <a:rPr lang="de-DE" sz="923" dirty="0" err="1">
                <a:solidFill>
                  <a:schemeClr val="bg1"/>
                </a:solidFill>
                <a:latin typeface="Arial" pitchFamily="34" charset="0"/>
                <a:cs typeface="Arial" pitchFamily="34" charset="0"/>
              </a:rPr>
              <a:t>Experience</a:t>
            </a:r>
            <a:r>
              <a:rPr lang="de-DE" sz="923" baseline="30000" dirty="0" err="1">
                <a:solidFill>
                  <a:schemeClr val="bg1"/>
                </a:solidFill>
                <a:latin typeface="Arial" pitchFamily="34" charset="0"/>
                <a:cs typeface="Arial" pitchFamily="34" charset="0"/>
              </a:rPr>
              <a:t>TM</a:t>
            </a:r>
            <a:r>
              <a:rPr lang="de-DE" sz="923" baseline="0" dirty="0">
                <a:solidFill>
                  <a:schemeClr val="bg1"/>
                </a:solidFill>
                <a:latin typeface="Arial" pitchFamily="34" charset="0"/>
                <a:cs typeface="Arial" pitchFamily="34" charset="0"/>
              </a:rPr>
              <a:t>.</a:t>
            </a:r>
          </a:p>
          <a:p>
            <a:pPr marL="0" indent="0" algn="just">
              <a:spcAft>
                <a:spcPts val="554"/>
              </a:spcAft>
            </a:pPr>
            <a:r>
              <a:rPr lang="de-DE" sz="923" dirty="0">
                <a:solidFill>
                  <a:schemeClr val="bg1"/>
                </a:solidFill>
                <a:latin typeface="Arial" pitchFamily="34" charset="0"/>
                <a:cs typeface="Arial" pitchFamily="34" charset="0"/>
              </a:rPr>
              <a:t> </a:t>
            </a:r>
            <a:r>
              <a:rPr lang="en-US" sz="831" i="1" dirty="0" err="1">
                <a:solidFill>
                  <a:schemeClr val="bg1"/>
                </a:solidFill>
                <a:latin typeface="Arial" pitchFamily="34" charset="0"/>
                <a:cs typeface="Arial" pitchFamily="34" charset="0"/>
              </a:rPr>
              <a:t>Rightshore</a:t>
            </a:r>
            <a:r>
              <a:rPr lang="en-US" sz="831" i="1" baseline="30000" dirty="0">
                <a:solidFill>
                  <a:schemeClr val="bg1"/>
                </a:solidFill>
                <a:latin typeface="Arial" pitchFamily="34" charset="0"/>
                <a:cs typeface="Arial" pitchFamily="34" charset="0"/>
              </a:rPr>
              <a:t>®</a:t>
            </a:r>
            <a:r>
              <a:rPr lang="en-US" sz="831" i="1" dirty="0">
                <a:solidFill>
                  <a:schemeClr val="bg1"/>
                </a:solidFill>
                <a:latin typeface="Arial" pitchFamily="34" charset="0"/>
                <a:cs typeface="Arial" pitchFamily="34" charset="0"/>
              </a:rPr>
              <a:t> </a:t>
            </a:r>
            <a:r>
              <a:rPr lang="de-DE" sz="831" i="1" dirty="0">
                <a:solidFill>
                  <a:schemeClr val="bg1"/>
                </a:solidFill>
                <a:latin typeface="Arial" pitchFamily="34" charset="0"/>
                <a:cs typeface="Arial" pitchFamily="34" charset="0"/>
              </a:rPr>
              <a:t>ist eine eingetragene Marke von </a:t>
            </a:r>
            <a:r>
              <a:rPr lang="de-DE" sz="831" i="1" dirty="0" err="1">
                <a:solidFill>
                  <a:schemeClr val="bg1"/>
                </a:solidFill>
                <a:latin typeface="Arial" pitchFamily="34" charset="0"/>
                <a:cs typeface="Arial" pitchFamily="34" charset="0"/>
              </a:rPr>
              <a:t>Capgemini</a:t>
            </a:r>
            <a:endParaRPr lang="en-US" sz="831"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9" cstate="print"/>
          <a:stretch>
            <a:fillRect/>
          </a:stretch>
        </p:blipFill>
        <p:spPr>
          <a:xfrm>
            <a:off x="4648582" y="2791400"/>
            <a:ext cx="479605" cy="522508"/>
          </a:xfrm>
          <a:prstGeom prst="rect">
            <a:avLst/>
          </a:prstGeom>
        </p:spPr>
      </p:pic>
      <p:sp>
        <p:nvSpPr>
          <p:cNvPr id="10" name="Rectangle 9"/>
          <p:cNvSpPr/>
          <p:nvPr userDrawn="1">
            <p:custDataLst>
              <p:tags r:id="rId4"/>
            </p:custDataLst>
          </p:nvPr>
        </p:nvSpPr>
        <p:spPr>
          <a:xfrm>
            <a:off x="5099001" y="6403914"/>
            <a:ext cx="4045000" cy="265536"/>
          </a:xfrm>
          <a:prstGeom prst="rect">
            <a:avLst/>
          </a:prstGeom>
        </p:spPr>
        <p:txBody>
          <a:bodyPr wrap="square" lIns="30516" tIns="30516" rIns="305158" bIns="30516" anchor="b" anchorCtr="0">
            <a:spAutoFit/>
          </a:bodyPr>
          <a:lstStyle/>
          <a:p>
            <a:pPr algn="r"/>
            <a:r>
              <a:rPr lang="de-DE" sz="646" noProof="0" dirty="0">
                <a:solidFill>
                  <a:schemeClr val="bg1"/>
                </a:solidFill>
                <a:latin typeface="Arial"/>
                <a:cs typeface="Arial"/>
              </a:rPr>
              <a:t>Die in der Präsentation</a:t>
            </a:r>
            <a:r>
              <a:rPr lang="de-DE" sz="646" baseline="0" noProof="0" dirty="0">
                <a:solidFill>
                  <a:schemeClr val="bg1"/>
                </a:solidFill>
                <a:latin typeface="Arial"/>
                <a:cs typeface="Arial"/>
              </a:rPr>
              <a:t> enthaltenen Informationen sind Eigentum.</a:t>
            </a:r>
            <a:br>
              <a:rPr lang="de-DE" sz="646" baseline="0" noProof="0" dirty="0">
                <a:solidFill>
                  <a:schemeClr val="bg1"/>
                </a:solidFill>
                <a:latin typeface="Arial"/>
                <a:cs typeface="Arial"/>
              </a:rPr>
            </a:br>
            <a:r>
              <a:rPr lang="de-DE" sz="646" baseline="0" noProof="0" dirty="0">
                <a:solidFill>
                  <a:schemeClr val="bg1"/>
                </a:solidFill>
                <a:latin typeface="Arial"/>
                <a:cs typeface="Arial"/>
              </a:rPr>
              <a:t>Copyright © 2015 Capgemini. Alle Rechte vorbehalten.</a:t>
            </a:r>
            <a:endParaRPr lang="de-DE" sz="646" noProof="0" dirty="0">
              <a:solidFill>
                <a:schemeClr val="bg1"/>
              </a:solidFill>
              <a:latin typeface="Arial"/>
              <a:cs typeface="Arial"/>
            </a:endParaRPr>
          </a:p>
        </p:txBody>
      </p:sp>
      <p:sp>
        <p:nvSpPr>
          <p:cNvPr id="8" name="Rectangle 7"/>
          <p:cNvSpPr/>
          <p:nvPr userDrawn="1">
            <p:custDataLst>
              <p:tags r:id="rId5"/>
            </p:custDataLst>
          </p:nvPr>
        </p:nvSpPr>
        <p:spPr>
          <a:xfrm>
            <a:off x="6103454" y="5487253"/>
            <a:ext cx="3040546" cy="351163"/>
          </a:xfrm>
          <a:prstGeom prst="rect">
            <a:avLst/>
          </a:prstGeom>
        </p:spPr>
        <p:txBody>
          <a:bodyPr wrap="none" lIns="33231" tIns="33231" rIns="332308" bIns="33231" anchor="b" anchorCtr="0">
            <a:spAutoFit/>
          </a:bodyPr>
          <a:lstStyle/>
          <a:p>
            <a:pPr algn="r"/>
            <a:r>
              <a:rPr lang="en-US" sz="1846" b="1" dirty="0">
                <a:solidFill>
                  <a:schemeClr val="bg1"/>
                </a:solidFill>
                <a:latin typeface="Arial" pitchFamily="34" charset="0"/>
                <a:cs typeface="Arial" pitchFamily="34" charset="0"/>
              </a:rPr>
              <a:t>www.de.capgemini.com</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81318" name="think-cell Slide" r:id="rId5" imgW="360" imgH="360" progId="">
                  <p:embed/>
                </p:oleObj>
              </mc:Choice>
              <mc:Fallback>
                <p:oleObj name="think-cell Slide" r:id="rId5" imgW="360" imgH="360" progId="">
                  <p:embed/>
                  <p:pic>
                    <p:nvPicPr>
                      <p:cNvPr id="0" name="Picture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82342" name="think-cell Slide" r:id="rId4" imgW="360" imgH="360" progId="">
                  <p:embed/>
                </p:oleObj>
              </mc:Choice>
              <mc:Fallback>
                <p:oleObj name="think-cell Slide" r:id="rId4" imgW="360" imgH="360" progId="">
                  <p:embed/>
                  <p:pic>
                    <p:nvPicPr>
                      <p:cNvPr id="0" name="Picture 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305992" y="2010610"/>
            <a:ext cx="4157663" cy="4442581"/>
          </a:xfrm>
          <a:prstGeom prst="rect">
            <a:avLst/>
          </a:prstGeom>
        </p:spPr>
        <p:txBody>
          <a:bodyPr>
            <a:noAutofit/>
          </a:bodyPr>
          <a:lstStyle>
            <a:lvl1pPr>
              <a:lnSpc>
                <a:spcPct val="100000"/>
              </a:lnSpc>
              <a:defRPr sz="969">
                <a:solidFill>
                  <a:schemeClr val="tx1"/>
                </a:solidFill>
              </a:defRPr>
            </a:lvl1pPr>
            <a:lvl2pPr>
              <a:lnSpc>
                <a:spcPct val="100000"/>
              </a:lnSpc>
              <a:defRPr sz="831"/>
            </a:lvl2pPr>
            <a:lvl3pPr>
              <a:lnSpc>
                <a:spcPct val="100000"/>
              </a:lnSpc>
              <a:defRPr sz="831"/>
            </a:lvl3pPr>
            <a:lvl4pPr>
              <a:lnSpc>
                <a:spcPct val="100000"/>
              </a:lnSpc>
              <a:defRPr sz="831"/>
            </a:lvl4pPr>
            <a:lvl5pPr>
              <a:lnSpc>
                <a:spcPct val="100000"/>
              </a:lnSpc>
              <a:defRPr sz="831"/>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4680351" y="2010606"/>
            <a:ext cx="4137333" cy="4441372"/>
          </a:xfrm>
          <a:prstGeom prst="rect">
            <a:avLst/>
          </a:prstGeom>
        </p:spPr>
        <p:txBody>
          <a:bodyPr>
            <a:noAutofit/>
          </a:bodyPr>
          <a:lstStyle>
            <a:lvl1pPr>
              <a:lnSpc>
                <a:spcPct val="100000"/>
              </a:lnSpc>
              <a:defRPr sz="969">
                <a:solidFill>
                  <a:schemeClr val="tx1"/>
                </a:solidFill>
              </a:defRPr>
            </a:lvl1pPr>
            <a:lvl2pPr>
              <a:lnSpc>
                <a:spcPct val="100000"/>
              </a:lnSpc>
              <a:defRPr sz="831"/>
            </a:lvl2pPr>
            <a:lvl3pPr>
              <a:lnSpc>
                <a:spcPct val="100000"/>
              </a:lnSpc>
              <a:defRPr sz="831"/>
            </a:lvl3pPr>
            <a:lvl4pPr>
              <a:lnSpc>
                <a:spcPct val="100000"/>
              </a:lnSpc>
              <a:defRPr sz="831"/>
            </a:lvl4pPr>
            <a:lvl5pPr>
              <a:lnSpc>
                <a:spcPct val="100000"/>
              </a:lnSpc>
              <a:defRPr sz="831"/>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305992" y="1420990"/>
            <a:ext cx="4157663" cy="438494"/>
          </a:xfrm>
          <a:prstGeom prst="rect">
            <a:avLst/>
          </a:prstGeom>
        </p:spPr>
        <p:txBody>
          <a:bodyPr>
            <a:noAutofit/>
          </a:bodyPr>
          <a:lstStyle>
            <a:lvl1pPr>
              <a:lnSpc>
                <a:spcPts val="1524"/>
              </a:lnSpc>
              <a:defRPr sz="1246" b="0">
                <a:solidFill>
                  <a:srgbClr val="12ABDB"/>
                </a:solidFill>
              </a:defRPr>
            </a:lvl1pPr>
            <a:lvl2pPr>
              <a:lnSpc>
                <a:spcPct val="100000"/>
              </a:lnSpc>
              <a:defRPr sz="831"/>
            </a:lvl2pPr>
            <a:lvl3pPr>
              <a:lnSpc>
                <a:spcPct val="100000"/>
              </a:lnSpc>
              <a:defRPr sz="831"/>
            </a:lvl3pPr>
            <a:lvl4pPr>
              <a:lnSpc>
                <a:spcPct val="100000"/>
              </a:lnSpc>
              <a:defRPr sz="831"/>
            </a:lvl4pPr>
            <a:lvl5pPr>
              <a:lnSpc>
                <a:spcPct val="100000"/>
              </a:lnSpc>
              <a:defRPr sz="831"/>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4680351" y="1420990"/>
            <a:ext cx="4137333" cy="438494"/>
          </a:xfrm>
          <a:prstGeom prst="rect">
            <a:avLst/>
          </a:prstGeom>
        </p:spPr>
        <p:txBody>
          <a:bodyPr>
            <a:noAutofit/>
          </a:bodyPr>
          <a:lstStyle>
            <a:lvl1pPr>
              <a:lnSpc>
                <a:spcPts val="1524"/>
              </a:lnSpc>
              <a:defRPr sz="1246" b="0">
                <a:solidFill>
                  <a:srgbClr val="12ABDB"/>
                </a:solidFill>
              </a:defRPr>
            </a:lvl1pPr>
            <a:lvl2pPr>
              <a:lnSpc>
                <a:spcPct val="100000"/>
              </a:lnSpc>
              <a:defRPr sz="831"/>
            </a:lvl2pPr>
            <a:lvl3pPr>
              <a:lnSpc>
                <a:spcPct val="100000"/>
              </a:lnSpc>
              <a:defRPr sz="831"/>
            </a:lvl3pPr>
            <a:lvl4pPr>
              <a:lnSpc>
                <a:spcPct val="100000"/>
              </a:lnSpc>
              <a:defRPr sz="831"/>
            </a:lvl4pPr>
            <a:lvl5pPr>
              <a:lnSpc>
                <a:spcPct val="100000"/>
              </a:lnSpc>
              <a:defRPr sz="831"/>
            </a:lvl5pPr>
          </a:lstStyle>
          <a:p>
            <a:pPr lvl="0"/>
            <a:r>
              <a:rPr lang="en-US" dirty="0"/>
              <a:t>Click to insert title</a:t>
            </a:r>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8746960" y="6555758"/>
            <a:ext cx="272832" cy="177613"/>
          </a:xfrm>
          <a:prstGeom prst="rect">
            <a:avLst/>
          </a:prstGeom>
        </p:spPr>
        <p:txBody>
          <a:bodyPr wrap="none">
            <a:spAutoFit/>
          </a:bodyPr>
          <a:lstStyle/>
          <a:p>
            <a:pPr algn="r"/>
            <a:fld id="{0502E5A9-B53C-401E-A0E0-4A359BB0A9E5}" type="slidenum">
              <a:rPr lang="en-US" sz="554" smtClean="0">
                <a:solidFill>
                  <a:prstClr val="black">
                    <a:lumMod val="50000"/>
                    <a:lumOff val="50000"/>
                  </a:prstClr>
                </a:solidFill>
                <a:cs typeface="Arial" panose="020B0604020202020204" pitchFamily="34" charset="0"/>
              </a:rPr>
              <a:pPr algn="r"/>
              <a:t>‹#›</a:t>
            </a:fld>
            <a:endParaRPr lang="en-US" sz="554" dirty="0">
              <a:solidFill>
                <a:prstClr val="black">
                  <a:lumMod val="50000"/>
                  <a:lumOff val="50000"/>
                </a:prstClr>
              </a:solidFill>
              <a:cs typeface="Arial" panose="020B0604020202020204" pitchFamily="34" charset="0"/>
            </a:endParaRPr>
          </a:p>
        </p:txBody>
      </p:sp>
      <p:sp>
        <p:nvSpPr>
          <p:cNvPr id="12" name="Title 1"/>
          <p:cNvSpPr>
            <a:spLocks noGrp="1"/>
          </p:cNvSpPr>
          <p:nvPr>
            <p:ph type="title"/>
          </p:nvPr>
        </p:nvSpPr>
        <p:spPr>
          <a:xfrm>
            <a:off x="1" y="-25399"/>
            <a:ext cx="9143999" cy="1002135"/>
          </a:xfrm>
        </p:spPr>
        <p:txBody>
          <a:bodyPr/>
          <a:lstStyle>
            <a:lvl1pPr>
              <a:defRPr sz="2200" b="1"/>
            </a:lvl1pPr>
          </a:lstStyle>
          <a:p>
            <a:r>
              <a:rPr lang="en-US" dirty="0"/>
              <a:t>Data Science Workflow from a Mile High Altitude</a:t>
            </a:r>
          </a:p>
        </p:txBody>
      </p:sp>
    </p:spTree>
    <p:extLst>
      <p:ext uri="{BB962C8B-B14F-4D97-AF65-F5344CB8AC3E}">
        <p14:creationId xmlns:p14="http://schemas.microsoft.com/office/powerpoint/2010/main" val="29718059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260923F-298E-4AEB-B63B-1CD84A4F3722}"/>
              </a:ext>
            </a:extLst>
          </p:cNvPr>
          <p:cNvSpPr>
            <a:spLocks noGrp="1"/>
          </p:cNvSpPr>
          <p:nvPr>
            <p:ph type="title"/>
          </p:nvPr>
        </p:nvSpPr>
        <p:spPr>
          <a:xfrm>
            <a:off x="193221" y="278040"/>
            <a:ext cx="7886700" cy="476703"/>
          </a:xfrm>
        </p:spPr>
        <p:txBody>
          <a:bodyPr>
            <a:normAutofit/>
          </a:bodyPr>
          <a:lstStyle>
            <a:lvl1pPr>
              <a:defRPr lang="en-US" sz="2200" b="1" kern="1200" dirty="0">
                <a:solidFill>
                  <a:srgbClr val="6964D1"/>
                </a:solidFill>
                <a:latin typeface="Arial" pitchFamily="34" charset="0"/>
                <a:ea typeface="+mj-ea"/>
                <a:cs typeface="Arial" pitchFamily="34" charset="0"/>
              </a:defRPr>
            </a:lvl1pPr>
          </a:lstStyle>
          <a:p>
            <a:pPr lvl="0" algn="l" defTabSz="914400" rtl="0" eaLnBrk="1" fontAlgn="base" latinLnBrk="0" hangingPunct="1">
              <a:lnSpc>
                <a:spcPts val="2251"/>
              </a:lnSpc>
              <a:spcBef>
                <a:spcPct val="0"/>
              </a:spcBef>
              <a:spcAft>
                <a:spcPct val="0"/>
              </a:spcAft>
              <a:buNone/>
            </a:pPr>
            <a:r>
              <a:rPr lang="en-US" dirty="0"/>
              <a:t>Click to edit Master title style</a:t>
            </a:r>
          </a:p>
        </p:txBody>
      </p:sp>
      <p:grpSp>
        <p:nvGrpSpPr>
          <p:cNvPr id="4" name="Groupe 1"/>
          <p:cNvGrpSpPr/>
          <p:nvPr userDrawn="1"/>
        </p:nvGrpSpPr>
        <p:grpSpPr>
          <a:xfrm>
            <a:off x="8660560" y="325610"/>
            <a:ext cx="346641" cy="321477"/>
            <a:chOff x="11501102" y="171573"/>
            <a:chExt cx="419436" cy="388988"/>
          </a:xfrm>
        </p:grpSpPr>
        <p:sp>
          <p:nvSpPr>
            <p:cNvPr id="5"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6"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8" name="Rectangle 7"/>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923637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1 english">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32165" name="think-cell Slide" r:id="rId10" imgW="360" imgH="360" progId="">
                  <p:embed/>
                </p:oleObj>
              </mc:Choice>
              <mc:Fallback>
                <p:oleObj name="think-cell Slide" r:id="rId10" imgW="360" imgH="360" progId="">
                  <p:embed/>
                  <p:pic>
                    <p:nvPicPr>
                      <p:cNvPr id="0" name="Picture 3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351"/>
          <p:cNvGrpSpPr/>
          <p:nvPr userDrawn="1">
            <p:custDataLst>
              <p:tags r:id="rId3"/>
            </p:custDataLst>
          </p:nvPr>
        </p:nvGrpSpPr>
        <p:grpSpPr>
          <a:xfrm>
            <a:off x="5337165" y="3258545"/>
            <a:ext cx="3416820" cy="2118522"/>
            <a:chOff x="5511798" y="3584333"/>
            <a:chExt cx="4818106" cy="2816468"/>
          </a:xfrm>
        </p:grpSpPr>
        <p:grpSp>
          <p:nvGrpSpPr>
            <p:cNvPr id="6" name="Group 54"/>
            <p:cNvGrpSpPr/>
            <p:nvPr userDrawn="1">
              <p:custDataLst>
                <p:tags r:id="rId7"/>
              </p:custDataLst>
            </p:nvPr>
          </p:nvGrpSpPr>
          <p:grpSpPr>
            <a:xfrm>
              <a:off x="5511798" y="3584333"/>
              <a:ext cx="4818106" cy="2816468"/>
              <a:chOff x="-6346822" y="2366960"/>
              <a:chExt cx="5613397" cy="3281360"/>
            </a:xfrm>
          </p:grpSpPr>
          <p:grpSp>
            <p:nvGrpSpPr>
              <p:cNvPr id="40" name="Group 205"/>
              <p:cNvGrpSpPr>
                <a:grpSpLocks/>
              </p:cNvGrpSpPr>
              <p:nvPr/>
            </p:nvGrpSpPr>
            <p:grpSpPr bwMode="auto">
              <a:xfrm>
                <a:off x="-6170610" y="2416173"/>
                <a:ext cx="5135561" cy="3197223"/>
                <a:chOff x="-3887" y="1522"/>
                <a:chExt cx="3235" cy="2014"/>
              </a:xfrm>
            </p:grpSpPr>
            <p:sp>
              <p:nvSpPr>
                <p:cNvPr id="135" name="Freeform 5"/>
                <p:cNvSpPr>
                  <a:spLocks noEditPoints="1"/>
                </p:cNvSpPr>
                <p:nvPr/>
              </p:nvSpPr>
              <p:spPr bwMode="auto">
                <a:xfrm>
                  <a:off x="-2017" y="3069"/>
                  <a:ext cx="137" cy="3"/>
                </a:xfrm>
                <a:custGeom>
                  <a:avLst/>
                  <a:gdLst/>
                  <a:ahLst/>
                  <a:cxnLst>
                    <a:cxn ang="0">
                      <a:pos x="58" y="1"/>
                    </a:cxn>
                    <a:cxn ang="0">
                      <a:pos x="58" y="0"/>
                    </a:cxn>
                    <a:cxn ang="0">
                      <a:pos x="0" y="0"/>
                    </a:cxn>
                    <a:cxn ang="0">
                      <a:pos x="0" y="1"/>
                    </a:cxn>
                    <a:cxn ang="0">
                      <a:pos x="58" y="0"/>
                    </a:cxn>
                    <a:cxn ang="0">
                      <a:pos x="58" y="0"/>
                    </a:cxn>
                  </a:cxnLst>
                  <a:rect l="0" t="0" r="r" b="b"/>
                  <a:pathLst>
                    <a:path w="58" h="1">
                      <a:moveTo>
                        <a:pt x="58" y="1"/>
                      </a:moveTo>
                      <a:cubicBezTo>
                        <a:pt x="58" y="0"/>
                        <a:pt x="58" y="0"/>
                        <a:pt x="58" y="0"/>
                      </a:cubicBezTo>
                      <a:moveTo>
                        <a:pt x="0" y="0"/>
                      </a:moveTo>
                      <a:cubicBezTo>
                        <a:pt x="0" y="1"/>
                        <a:pt x="0" y="1"/>
                        <a:pt x="0" y="1"/>
                      </a:cubicBezTo>
                      <a:moveTo>
                        <a:pt x="58" y="0"/>
                      </a:moveTo>
                      <a:cubicBezTo>
                        <a:pt x="58" y="0"/>
                        <a:pt x="58" y="0"/>
                        <a:pt x="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36" name="Freeform 6"/>
                <p:cNvSpPr>
                  <a:spLocks/>
                </p:cNvSpPr>
                <p:nvPr/>
              </p:nvSpPr>
              <p:spPr bwMode="auto">
                <a:xfrm>
                  <a:off x="-2718" y="2861"/>
                  <a:ext cx="12" cy="2"/>
                </a:xfrm>
                <a:custGeom>
                  <a:avLst/>
                  <a:gdLst/>
                  <a:ahLst/>
                  <a:cxnLst>
                    <a:cxn ang="0">
                      <a:pos x="5" y="0"/>
                    </a:cxn>
                    <a:cxn ang="0">
                      <a:pos x="0" y="0"/>
                    </a:cxn>
                    <a:cxn ang="0">
                      <a:pos x="0" y="1"/>
                    </a:cxn>
                    <a:cxn ang="0">
                      <a:pos x="5" y="1"/>
                    </a:cxn>
                    <a:cxn ang="0">
                      <a:pos x="5" y="0"/>
                    </a:cxn>
                  </a:cxnLst>
                  <a:rect l="0" t="0" r="r" b="b"/>
                  <a:pathLst>
                    <a:path w="5" h="1">
                      <a:moveTo>
                        <a:pt x="5" y="0"/>
                      </a:moveTo>
                      <a:cubicBezTo>
                        <a:pt x="0" y="0"/>
                        <a:pt x="0" y="0"/>
                        <a:pt x="0" y="0"/>
                      </a:cubicBezTo>
                      <a:cubicBezTo>
                        <a:pt x="0" y="1"/>
                        <a:pt x="0" y="1"/>
                        <a:pt x="0"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37" name="Freeform 7"/>
                <p:cNvSpPr>
                  <a:spLocks/>
                </p:cNvSpPr>
                <p:nvPr/>
              </p:nvSpPr>
              <p:spPr bwMode="auto">
                <a:xfrm>
                  <a:off x="-1028" y="2861"/>
                  <a:ext cx="1" cy="2"/>
                </a:xfrm>
                <a:custGeom>
                  <a:avLst/>
                  <a:gdLst/>
                  <a:ahLst/>
                  <a:cxnLst>
                    <a:cxn ang="0">
                      <a:pos x="0" y="0"/>
                    </a:cxn>
                    <a:cxn ang="0">
                      <a:pos x="0" y="1"/>
                    </a:cxn>
                    <a:cxn ang="0">
                      <a:pos x="0" y="1"/>
                    </a:cxn>
                    <a:cxn ang="0">
                      <a:pos x="0" y="0"/>
                    </a:cxn>
                  </a:cxnLst>
                  <a:rect l="0" t="0" r="r" b="b"/>
                  <a:pathLst>
                    <a:path h="1">
                      <a:moveTo>
                        <a:pt x="0" y="0"/>
                      </a:move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38" name="Freeform 8"/>
                <p:cNvSpPr>
                  <a:spLocks noEditPoints="1"/>
                </p:cNvSpPr>
                <p:nvPr/>
              </p:nvSpPr>
              <p:spPr bwMode="auto">
                <a:xfrm>
                  <a:off x="-2197" y="2223"/>
                  <a:ext cx="1257" cy="3"/>
                </a:xfrm>
                <a:custGeom>
                  <a:avLst/>
                  <a:gdLst/>
                  <a:ahLst/>
                  <a:cxnLst>
                    <a:cxn ang="0">
                      <a:pos x="0" y="0"/>
                    </a:cxn>
                    <a:cxn ang="0">
                      <a:pos x="0" y="0"/>
                    </a:cxn>
                    <a:cxn ang="0">
                      <a:pos x="0" y="1"/>
                    </a:cxn>
                    <a:cxn ang="0">
                      <a:pos x="0" y="0"/>
                    </a:cxn>
                    <a:cxn ang="0">
                      <a:pos x="230" y="0"/>
                    </a:cxn>
                    <a:cxn ang="0">
                      <a:pos x="228" y="0"/>
                    </a:cxn>
                    <a:cxn ang="0">
                      <a:pos x="228" y="1"/>
                    </a:cxn>
                    <a:cxn ang="0">
                      <a:pos x="230" y="1"/>
                    </a:cxn>
                    <a:cxn ang="0">
                      <a:pos x="230" y="0"/>
                    </a:cxn>
                    <a:cxn ang="0">
                      <a:pos x="431" y="0"/>
                    </a:cxn>
                    <a:cxn ang="0">
                      <a:pos x="426" y="0"/>
                    </a:cxn>
                    <a:cxn ang="0">
                      <a:pos x="426" y="1"/>
                    </a:cxn>
                    <a:cxn ang="0">
                      <a:pos x="431" y="1"/>
                    </a:cxn>
                    <a:cxn ang="0">
                      <a:pos x="431" y="0"/>
                    </a:cxn>
                    <a:cxn ang="0">
                      <a:pos x="442" y="0"/>
                    </a:cxn>
                    <a:cxn ang="0">
                      <a:pos x="436" y="0"/>
                    </a:cxn>
                    <a:cxn ang="0">
                      <a:pos x="436" y="1"/>
                    </a:cxn>
                    <a:cxn ang="0">
                      <a:pos x="442" y="1"/>
                    </a:cxn>
                    <a:cxn ang="0">
                      <a:pos x="442" y="0"/>
                    </a:cxn>
                    <a:cxn ang="0">
                      <a:pos x="462" y="0"/>
                    </a:cxn>
                    <a:cxn ang="0">
                      <a:pos x="458" y="0"/>
                    </a:cxn>
                    <a:cxn ang="0">
                      <a:pos x="459" y="1"/>
                    </a:cxn>
                    <a:cxn ang="0">
                      <a:pos x="462" y="1"/>
                    </a:cxn>
                    <a:cxn ang="0">
                      <a:pos x="462" y="0"/>
                    </a:cxn>
                    <a:cxn ang="0">
                      <a:pos x="530" y="0"/>
                    </a:cxn>
                    <a:cxn ang="0">
                      <a:pos x="530" y="0"/>
                    </a:cxn>
                    <a:cxn ang="0">
                      <a:pos x="530" y="1"/>
                    </a:cxn>
                    <a:cxn ang="0">
                      <a:pos x="531" y="1"/>
                    </a:cxn>
                    <a:cxn ang="0">
                      <a:pos x="530" y="0"/>
                    </a:cxn>
                  </a:cxnLst>
                  <a:rect l="0" t="0" r="r" b="b"/>
                  <a:pathLst>
                    <a:path w="531" h="1">
                      <a:moveTo>
                        <a:pt x="0" y="0"/>
                      </a:moveTo>
                      <a:cubicBezTo>
                        <a:pt x="0" y="0"/>
                        <a:pt x="0" y="0"/>
                        <a:pt x="0" y="0"/>
                      </a:cubicBezTo>
                      <a:cubicBezTo>
                        <a:pt x="0" y="1"/>
                        <a:pt x="0" y="1"/>
                        <a:pt x="0" y="1"/>
                      </a:cubicBezTo>
                      <a:cubicBezTo>
                        <a:pt x="0" y="0"/>
                        <a:pt x="0" y="0"/>
                        <a:pt x="0" y="0"/>
                      </a:cubicBezTo>
                      <a:moveTo>
                        <a:pt x="230" y="0"/>
                      </a:moveTo>
                      <a:cubicBezTo>
                        <a:pt x="228" y="0"/>
                        <a:pt x="228" y="0"/>
                        <a:pt x="228" y="0"/>
                      </a:cubicBezTo>
                      <a:cubicBezTo>
                        <a:pt x="228" y="1"/>
                        <a:pt x="228" y="1"/>
                        <a:pt x="228" y="1"/>
                      </a:cubicBezTo>
                      <a:cubicBezTo>
                        <a:pt x="230" y="1"/>
                        <a:pt x="230" y="1"/>
                        <a:pt x="230" y="1"/>
                      </a:cubicBezTo>
                      <a:cubicBezTo>
                        <a:pt x="230" y="0"/>
                        <a:pt x="230" y="0"/>
                        <a:pt x="230"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6" y="0"/>
                        <a:pt x="436" y="0"/>
                        <a:pt x="436" y="0"/>
                      </a:cubicBezTo>
                      <a:cubicBezTo>
                        <a:pt x="436" y="1"/>
                        <a:pt x="436" y="1"/>
                        <a:pt x="436" y="1"/>
                      </a:cubicBezTo>
                      <a:cubicBezTo>
                        <a:pt x="442" y="1"/>
                        <a:pt x="442" y="1"/>
                        <a:pt x="442" y="1"/>
                      </a:cubicBezTo>
                      <a:cubicBezTo>
                        <a:pt x="442" y="0"/>
                        <a:pt x="442" y="0"/>
                        <a:pt x="442" y="0"/>
                      </a:cubicBezTo>
                      <a:moveTo>
                        <a:pt x="462" y="0"/>
                      </a:moveTo>
                      <a:cubicBezTo>
                        <a:pt x="458" y="0"/>
                        <a:pt x="458" y="0"/>
                        <a:pt x="458" y="0"/>
                      </a:cubicBezTo>
                      <a:cubicBezTo>
                        <a:pt x="458" y="0"/>
                        <a:pt x="458" y="0"/>
                        <a:pt x="459" y="1"/>
                      </a:cubicBezTo>
                      <a:cubicBezTo>
                        <a:pt x="462" y="1"/>
                        <a:pt x="462" y="1"/>
                        <a:pt x="462" y="1"/>
                      </a:cubicBezTo>
                      <a:cubicBezTo>
                        <a:pt x="462" y="0"/>
                        <a:pt x="462" y="0"/>
                        <a:pt x="462" y="0"/>
                      </a:cubicBezTo>
                      <a:moveTo>
                        <a:pt x="530" y="0"/>
                      </a:moveTo>
                      <a:cubicBezTo>
                        <a:pt x="530" y="0"/>
                        <a:pt x="530" y="0"/>
                        <a:pt x="530" y="0"/>
                      </a:cubicBezTo>
                      <a:cubicBezTo>
                        <a:pt x="530" y="1"/>
                        <a:pt x="530" y="1"/>
                        <a:pt x="530" y="1"/>
                      </a:cubicBezTo>
                      <a:cubicBezTo>
                        <a:pt x="531" y="1"/>
                        <a:pt x="531" y="1"/>
                        <a:pt x="531" y="1"/>
                      </a:cubicBezTo>
                      <a:cubicBezTo>
                        <a:pt x="530" y="0"/>
                        <a:pt x="530" y="0"/>
                        <a:pt x="5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39" name="Freeform 9"/>
                <p:cNvSpPr>
                  <a:spLocks noEditPoints="1"/>
                </p:cNvSpPr>
                <p:nvPr/>
              </p:nvSpPr>
              <p:spPr bwMode="auto">
                <a:xfrm>
                  <a:off x="-3755" y="2223"/>
                  <a:ext cx="74" cy="3"/>
                </a:xfrm>
                <a:custGeom>
                  <a:avLst/>
                  <a:gdLst/>
                  <a:ahLst/>
                  <a:cxnLst>
                    <a:cxn ang="0">
                      <a:pos x="0" y="0"/>
                    </a:cxn>
                    <a:cxn ang="0">
                      <a:pos x="0" y="0"/>
                    </a:cxn>
                    <a:cxn ang="0">
                      <a:pos x="0" y="1"/>
                    </a:cxn>
                    <a:cxn ang="0">
                      <a:pos x="0" y="1"/>
                    </a:cxn>
                    <a:cxn ang="0">
                      <a:pos x="0" y="0"/>
                    </a:cxn>
                    <a:cxn ang="0">
                      <a:pos x="31" y="0"/>
                    </a:cxn>
                    <a:cxn ang="0">
                      <a:pos x="31" y="0"/>
                    </a:cxn>
                  </a:cxnLst>
                  <a:rect l="0" t="0" r="r" b="b"/>
                  <a:pathLst>
                    <a:path w="31" h="1">
                      <a:moveTo>
                        <a:pt x="0" y="0"/>
                      </a:moveTo>
                      <a:cubicBezTo>
                        <a:pt x="0" y="0"/>
                        <a:pt x="0" y="0"/>
                        <a:pt x="0" y="0"/>
                      </a:cubicBezTo>
                      <a:cubicBezTo>
                        <a:pt x="0" y="0"/>
                        <a:pt x="0" y="0"/>
                        <a:pt x="0" y="1"/>
                      </a:cubicBezTo>
                      <a:cubicBezTo>
                        <a:pt x="0" y="1"/>
                        <a:pt x="0" y="1"/>
                        <a:pt x="0" y="1"/>
                      </a:cubicBezTo>
                      <a:cubicBezTo>
                        <a:pt x="0" y="0"/>
                        <a:pt x="0" y="0"/>
                        <a:pt x="0" y="0"/>
                      </a:cubicBezTo>
                      <a:moveTo>
                        <a:pt x="31" y="0"/>
                      </a:moveTo>
                      <a:cubicBezTo>
                        <a:pt x="31" y="0"/>
                        <a:pt x="31" y="0"/>
                        <a:pt x="3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40" name="Freeform 10"/>
                <p:cNvSpPr>
                  <a:spLocks noEditPoints="1"/>
                </p:cNvSpPr>
                <p:nvPr/>
              </p:nvSpPr>
              <p:spPr bwMode="auto">
                <a:xfrm>
                  <a:off x="-2264" y="1681"/>
                  <a:ext cx="1070" cy="2"/>
                </a:xfrm>
                <a:custGeom>
                  <a:avLst/>
                  <a:gdLst/>
                  <a:ahLst/>
                  <a:cxnLst>
                    <a:cxn ang="0">
                      <a:pos x="5" y="0"/>
                    </a:cxn>
                    <a:cxn ang="0">
                      <a:pos x="0" y="0"/>
                    </a:cxn>
                    <a:cxn ang="0">
                      <a:pos x="0" y="1"/>
                    </a:cxn>
                    <a:cxn ang="0">
                      <a:pos x="5" y="1"/>
                    </a:cxn>
                    <a:cxn ang="0">
                      <a:pos x="5" y="0"/>
                    </a:cxn>
                    <a:cxn ang="0">
                      <a:pos x="119" y="0"/>
                    </a:cxn>
                    <a:cxn ang="0">
                      <a:pos x="114" y="0"/>
                    </a:cxn>
                    <a:cxn ang="0">
                      <a:pos x="114" y="1"/>
                    </a:cxn>
                    <a:cxn ang="0">
                      <a:pos x="119" y="1"/>
                    </a:cxn>
                    <a:cxn ang="0">
                      <a:pos x="119" y="0"/>
                    </a:cxn>
                    <a:cxn ang="0">
                      <a:pos x="167" y="0"/>
                    </a:cxn>
                    <a:cxn ang="0">
                      <a:pos x="166" y="0"/>
                    </a:cxn>
                    <a:cxn ang="0">
                      <a:pos x="166" y="1"/>
                    </a:cxn>
                    <a:cxn ang="0">
                      <a:pos x="167" y="1"/>
                    </a:cxn>
                    <a:cxn ang="0">
                      <a:pos x="167" y="0"/>
                    </a:cxn>
                    <a:cxn ang="0">
                      <a:pos x="223" y="0"/>
                    </a:cxn>
                    <a:cxn ang="0">
                      <a:pos x="218" y="0"/>
                    </a:cxn>
                    <a:cxn ang="0">
                      <a:pos x="218" y="1"/>
                    </a:cxn>
                    <a:cxn ang="0">
                      <a:pos x="223" y="1"/>
                    </a:cxn>
                    <a:cxn ang="0">
                      <a:pos x="223" y="0"/>
                    </a:cxn>
                    <a:cxn ang="0">
                      <a:pos x="327" y="0"/>
                    </a:cxn>
                    <a:cxn ang="0">
                      <a:pos x="326" y="0"/>
                    </a:cxn>
                    <a:cxn ang="0">
                      <a:pos x="327" y="1"/>
                    </a:cxn>
                    <a:cxn ang="0">
                      <a:pos x="327" y="1"/>
                    </a:cxn>
                    <a:cxn ang="0">
                      <a:pos x="327" y="0"/>
                    </a:cxn>
                    <a:cxn ang="0">
                      <a:pos x="431" y="0"/>
                    </a:cxn>
                    <a:cxn ang="0">
                      <a:pos x="426" y="0"/>
                    </a:cxn>
                    <a:cxn ang="0">
                      <a:pos x="426" y="1"/>
                    </a:cxn>
                    <a:cxn ang="0">
                      <a:pos x="431" y="1"/>
                    </a:cxn>
                    <a:cxn ang="0">
                      <a:pos x="431" y="0"/>
                    </a:cxn>
                    <a:cxn ang="0">
                      <a:pos x="442" y="0"/>
                    </a:cxn>
                    <a:cxn ang="0">
                      <a:pos x="437" y="0"/>
                    </a:cxn>
                    <a:cxn ang="0">
                      <a:pos x="437" y="1"/>
                    </a:cxn>
                    <a:cxn ang="0">
                      <a:pos x="442" y="1"/>
                    </a:cxn>
                    <a:cxn ang="0">
                      <a:pos x="442" y="0"/>
                    </a:cxn>
                    <a:cxn ang="0">
                      <a:pos x="447" y="0"/>
                    </a:cxn>
                    <a:cxn ang="0">
                      <a:pos x="447" y="0"/>
                    </a:cxn>
                    <a:cxn ang="0">
                      <a:pos x="447" y="1"/>
                    </a:cxn>
                    <a:cxn ang="0">
                      <a:pos x="449" y="1"/>
                    </a:cxn>
                    <a:cxn ang="0">
                      <a:pos x="447" y="0"/>
                    </a:cxn>
                    <a:cxn ang="0">
                      <a:pos x="452" y="0"/>
                    </a:cxn>
                    <a:cxn ang="0">
                      <a:pos x="450" y="0"/>
                    </a:cxn>
                    <a:cxn ang="0">
                      <a:pos x="451" y="1"/>
                    </a:cxn>
                    <a:cxn ang="0">
                      <a:pos x="452" y="1"/>
                    </a:cxn>
                    <a:cxn ang="0">
                      <a:pos x="452" y="0"/>
                    </a:cxn>
                  </a:cxnLst>
                  <a:rect l="0" t="0" r="r" b="b"/>
                  <a:pathLst>
                    <a:path w="452" h="1">
                      <a:moveTo>
                        <a:pt x="5" y="0"/>
                      </a:moveTo>
                      <a:cubicBezTo>
                        <a:pt x="0" y="0"/>
                        <a:pt x="0" y="0"/>
                        <a:pt x="0" y="0"/>
                      </a:cubicBezTo>
                      <a:cubicBezTo>
                        <a:pt x="0" y="1"/>
                        <a:pt x="0" y="1"/>
                        <a:pt x="0" y="1"/>
                      </a:cubicBezTo>
                      <a:cubicBezTo>
                        <a:pt x="5" y="1"/>
                        <a:pt x="5" y="1"/>
                        <a:pt x="5" y="1"/>
                      </a:cubicBezTo>
                      <a:cubicBezTo>
                        <a:pt x="5" y="0"/>
                        <a:pt x="5" y="0"/>
                        <a:pt x="5" y="0"/>
                      </a:cubicBezTo>
                      <a:moveTo>
                        <a:pt x="119" y="0"/>
                      </a:moveTo>
                      <a:cubicBezTo>
                        <a:pt x="114" y="0"/>
                        <a:pt x="114" y="0"/>
                        <a:pt x="114" y="0"/>
                      </a:cubicBezTo>
                      <a:cubicBezTo>
                        <a:pt x="114" y="1"/>
                        <a:pt x="114" y="1"/>
                        <a:pt x="114" y="1"/>
                      </a:cubicBezTo>
                      <a:cubicBezTo>
                        <a:pt x="119" y="1"/>
                        <a:pt x="119" y="1"/>
                        <a:pt x="119" y="1"/>
                      </a:cubicBezTo>
                      <a:cubicBezTo>
                        <a:pt x="119" y="0"/>
                        <a:pt x="119" y="0"/>
                        <a:pt x="119" y="0"/>
                      </a:cubicBezTo>
                      <a:moveTo>
                        <a:pt x="167" y="0"/>
                      </a:moveTo>
                      <a:cubicBezTo>
                        <a:pt x="166" y="0"/>
                        <a:pt x="166" y="0"/>
                        <a:pt x="166" y="0"/>
                      </a:cubicBezTo>
                      <a:cubicBezTo>
                        <a:pt x="166" y="1"/>
                        <a:pt x="166" y="1"/>
                        <a:pt x="166" y="1"/>
                      </a:cubicBezTo>
                      <a:cubicBezTo>
                        <a:pt x="167" y="1"/>
                        <a:pt x="167" y="1"/>
                        <a:pt x="167" y="1"/>
                      </a:cubicBezTo>
                      <a:cubicBezTo>
                        <a:pt x="167" y="1"/>
                        <a:pt x="167" y="1"/>
                        <a:pt x="167" y="0"/>
                      </a:cubicBezTo>
                      <a:moveTo>
                        <a:pt x="223" y="0"/>
                      </a:moveTo>
                      <a:cubicBezTo>
                        <a:pt x="218" y="0"/>
                        <a:pt x="218" y="0"/>
                        <a:pt x="218" y="0"/>
                      </a:cubicBezTo>
                      <a:cubicBezTo>
                        <a:pt x="218" y="1"/>
                        <a:pt x="218" y="1"/>
                        <a:pt x="218" y="1"/>
                      </a:cubicBezTo>
                      <a:cubicBezTo>
                        <a:pt x="223" y="1"/>
                        <a:pt x="223" y="1"/>
                        <a:pt x="223" y="1"/>
                      </a:cubicBezTo>
                      <a:cubicBezTo>
                        <a:pt x="223" y="0"/>
                        <a:pt x="223" y="0"/>
                        <a:pt x="223" y="0"/>
                      </a:cubicBezTo>
                      <a:moveTo>
                        <a:pt x="327" y="0"/>
                      </a:moveTo>
                      <a:cubicBezTo>
                        <a:pt x="326" y="0"/>
                        <a:pt x="326" y="0"/>
                        <a:pt x="326" y="0"/>
                      </a:cubicBezTo>
                      <a:cubicBezTo>
                        <a:pt x="327" y="1"/>
                        <a:pt x="327" y="1"/>
                        <a:pt x="327" y="1"/>
                      </a:cubicBezTo>
                      <a:cubicBezTo>
                        <a:pt x="327" y="1"/>
                        <a:pt x="327" y="1"/>
                        <a:pt x="327" y="1"/>
                      </a:cubicBezTo>
                      <a:cubicBezTo>
                        <a:pt x="327" y="0"/>
                        <a:pt x="327" y="0"/>
                        <a:pt x="327" y="0"/>
                      </a:cubicBezTo>
                      <a:moveTo>
                        <a:pt x="431" y="0"/>
                      </a:moveTo>
                      <a:cubicBezTo>
                        <a:pt x="426" y="0"/>
                        <a:pt x="426" y="0"/>
                        <a:pt x="426" y="0"/>
                      </a:cubicBezTo>
                      <a:cubicBezTo>
                        <a:pt x="426" y="1"/>
                        <a:pt x="426" y="1"/>
                        <a:pt x="426" y="1"/>
                      </a:cubicBezTo>
                      <a:cubicBezTo>
                        <a:pt x="431" y="1"/>
                        <a:pt x="431" y="1"/>
                        <a:pt x="431" y="1"/>
                      </a:cubicBezTo>
                      <a:cubicBezTo>
                        <a:pt x="431" y="0"/>
                        <a:pt x="431" y="0"/>
                        <a:pt x="431" y="0"/>
                      </a:cubicBezTo>
                      <a:moveTo>
                        <a:pt x="442" y="0"/>
                      </a:moveTo>
                      <a:cubicBezTo>
                        <a:pt x="437" y="0"/>
                        <a:pt x="437" y="0"/>
                        <a:pt x="437" y="0"/>
                      </a:cubicBezTo>
                      <a:cubicBezTo>
                        <a:pt x="437" y="1"/>
                        <a:pt x="437" y="1"/>
                        <a:pt x="437" y="1"/>
                      </a:cubicBezTo>
                      <a:cubicBezTo>
                        <a:pt x="442" y="1"/>
                        <a:pt x="442" y="1"/>
                        <a:pt x="442" y="1"/>
                      </a:cubicBezTo>
                      <a:cubicBezTo>
                        <a:pt x="442" y="0"/>
                        <a:pt x="442" y="0"/>
                        <a:pt x="442" y="0"/>
                      </a:cubicBezTo>
                      <a:moveTo>
                        <a:pt x="447" y="0"/>
                      </a:moveTo>
                      <a:cubicBezTo>
                        <a:pt x="447" y="0"/>
                        <a:pt x="447" y="0"/>
                        <a:pt x="447" y="0"/>
                      </a:cubicBezTo>
                      <a:cubicBezTo>
                        <a:pt x="447" y="1"/>
                        <a:pt x="447" y="1"/>
                        <a:pt x="447" y="1"/>
                      </a:cubicBezTo>
                      <a:cubicBezTo>
                        <a:pt x="449" y="1"/>
                        <a:pt x="449" y="1"/>
                        <a:pt x="449" y="1"/>
                      </a:cubicBezTo>
                      <a:cubicBezTo>
                        <a:pt x="449" y="1"/>
                        <a:pt x="448" y="1"/>
                        <a:pt x="447" y="0"/>
                      </a:cubicBezTo>
                      <a:moveTo>
                        <a:pt x="452" y="0"/>
                      </a:moveTo>
                      <a:cubicBezTo>
                        <a:pt x="450" y="0"/>
                        <a:pt x="450" y="0"/>
                        <a:pt x="450" y="0"/>
                      </a:cubicBezTo>
                      <a:cubicBezTo>
                        <a:pt x="450" y="1"/>
                        <a:pt x="451" y="1"/>
                        <a:pt x="451" y="1"/>
                      </a:cubicBezTo>
                      <a:cubicBezTo>
                        <a:pt x="452" y="1"/>
                        <a:pt x="452" y="1"/>
                        <a:pt x="452" y="1"/>
                      </a:cubicBezTo>
                      <a:cubicBezTo>
                        <a:pt x="452" y="0"/>
                        <a:pt x="452" y="0"/>
                        <a:pt x="4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41" name="Freeform 11"/>
                <p:cNvSpPr>
                  <a:spLocks noEditPoints="1"/>
                </p:cNvSpPr>
                <p:nvPr/>
              </p:nvSpPr>
              <p:spPr bwMode="auto">
                <a:xfrm>
                  <a:off x="-3518" y="1681"/>
                  <a:ext cx="530" cy="2"/>
                </a:xfrm>
                <a:custGeom>
                  <a:avLst/>
                  <a:gdLst/>
                  <a:ahLst/>
                  <a:cxnLst>
                    <a:cxn ang="0">
                      <a:pos x="5" y="1"/>
                    </a:cxn>
                    <a:cxn ang="0">
                      <a:pos x="5" y="1"/>
                    </a:cxn>
                    <a:cxn ang="0">
                      <a:pos x="5" y="1"/>
                    </a:cxn>
                    <a:cxn ang="0">
                      <a:pos x="5" y="1"/>
                    </a:cxn>
                    <a:cxn ang="0">
                      <a:pos x="3" y="0"/>
                    </a:cxn>
                    <a:cxn ang="0">
                      <a:pos x="0" y="0"/>
                    </a:cxn>
                    <a:cxn ang="0">
                      <a:pos x="0" y="1"/>
                    </a:cxn>
                    <a:cxn ang="0">
                      <a:pos x="2" y="1"/>
                    </a:cxn>
                    <a:cxn ang="0">
                      <a:pos x="3" y="0"/>
                    </a:cxn>
                    <a:cxn ang="0">
                      <a:pos x="88" y="0"/>
                    </a:cxn>
                    <a:cxn ang="0">
                      <a:pos x="88" y="0"/>
                    </a:cxn>
                    <a:cxn ang="0">
                      <a:pos x="88" y="1"/>
                    </a:cxn>
                    <a:cxn ang="0">
                      <a:pos x="88" y="1"/>
                    </a:cxn>
                    <a:cxn ang="0">
                      <a:pos x="88" y="0"/>
                    </a:cxn>
                    <a:cxn ang="0">
                      <a:pos x="224" y="0"/>
                    </a:cxn>
                    <a:cxn ang="0">
                      <a:pos x="223" y="0"/>
                    </a:cxn>
                    <a:cxn ang="0">
                      <a:pos x="224" y="1"/>
                    </a:cxn>
                    <a:cxn ang="0">
                      <a:pos x="224" y="0"/>
                    </a:cxn>
                  </a:cxnLst>
                  <a:rect l="0" t="0" r="r" b="b"/>
                  <a:pathLst>
                    <a:path w="224" h="1">
                      <a:moveTo>
                        <a:pt x="5" y="1"/>
                      </a:moveTo>
                      <a:cubicBezTo>
                        <a:pt x="5" y="1"/>
                        <a:pt x="5" y="1"/>
                        <a:pt x="5" y="1"/>
                      </a:cubicBezTo>
                      <a:cubicBezTo>
                        <a:pt x="5" y="1"/>
                        <a:pt x="5" y="1"/>
                        <a:pt x="5" y="1"/>
                      </a:cubicBezTo>
                      <a:cubicBezTo>
                        <a:pt x="5" y="1"/>
                        <a:pt x="5" y="1"/>
                        <a:pt x="5" y="1"/>
                      </a:cubicBezTo>
                      <a:moveTo>
                        <a:pt x="3" y="0"/>
                      </a:moveTo>
                      <a:cubicBezTo>
                        <a:pt x="0" y="0"/>
                        <a:pt x="0" y="0"/>
                        <a:pt x="0" y="0"/>
                      </a:cubicBezTo>
                      <a:cubicBezTo>
                        <a:pt x="0" y="1"/>
                        <a:pt x="0" y="1"/>
                        <a:pt x="0" y="1"/>
                      </a:cubicBezTo>
                      <a:cubicBezTo>
                        <a:pt x="2" y="1"/>
                        <a:pt x="2" y="1"/>
                        <a:pt x="2" y="1"/>
                      </a:cubicBezTo>
                      <a:cubicBezTo>
                        <a:pt x="3" y="1"/>
                        <a:pt x="3" y="1"/>
                        <a:pt x="3" y="0"/>
                      </a:cubicBezTo>
                      <a:moveTo>
                        <a:pt x="88" y="0"/>
                      </a:moveTo>
                      <a:cubicBezTo>
                        <a:pt x="88" y="0"/>
                        <a:pt x="88" y="0"/>
                        <a:pt x="88" y="0"/>
                      </a:cubicBezTo>
                      <a:cubicBezTo>
                        <a:pt x="88" y="1"/>
                        <a:pt x="88" y="1"/>
                        <a:pt x="88" y="1"/>
                      </a:cubicBezTo>
                      <a:cubicBezTo>
                        <a:pt x="88" y="1"/>
                        <a:pt x="88" y="1"/>
                        <a:pt x="88" y="1"/>
                      </a:cubicBezTo>
                      <a:cubicBezTo>
                        <a:pt x="88" y="0"/>
                        <a:pt x="88" y="0"/>
                        <a:pt x="88" y="0"/>
                      </a:cubicBezTo>
                      <a:moveTo>
                        <a:pt x="224" y="0"/>
                      </a:moveTo>
                      <a:cubicBezTo>
                        <a:pt x="223" y="0"/>
                        <a:pt x="223" y="0"/>
                        <a:pt x="223" y="0"/>
                      </a:cubicBezTo>
                      <a:cubicBezTo>
                        <a:pt x="223" y="1"/>
                        <a:pt x="224" y="1"/>
                        <a:pt x="224" y="1"/>
                      </a:cubicBezTo>
                      <a:cubicBezTo>
                        <a:pt x="224" y="0"/>
                        <a:pt x="224" y="0"/>
                        <a:pt x="22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42" name="Freeform 12"/>
                <p:cNvSpPr>
                  <a:spLocks/>
                </p:cNvSpPr>
                <p:nvPr/>
              </p:nvSpPr>
              <p:spPr bwMode="auto">
                <a:xfrm>
                  <a:off x="-1232" y="1986"/>
                  <a:ext cx="133" cy="270"/>
                </a:xfrm>
                <a:custGeom>
                  <a:avLst/>
                  <a:gdLst/>
                  <a:ahLst/>
                  <a:cxnLst>
                    <a:cxn ang="0">
                      <a:pos x="2" y="0"/>
                    </a:cxn>
                    <a:cxn ang="0">
                      <a:pos x="0" y="0"/>
                    </a:cxn>
                    <a:cxn ang="0">
                      <a:pos x="48" y="100"/>
                    </a:cxn>
                    <a:cxn ang="0">
                      <a:pos x="48" y="100"/>
                    </a:cxn>
                    <a:cxn ang="0">
                      <a:pos x="48" y="100"/>
                    </a:cxn>
                    <a:cxn ang="0">
                      <a:pos x="49" y="103"/>
                    </a:cxn>
                    <a:cxn ang="0">
                      <a:pos x="54" y="114"/>
                    </a:cxn>
                    <a:cxn ang="0">
                      <a:pos x="56" y="114"/>
                    </a:cxn>
                    <a:cxn ang="0">
                      <a:pos x="51" y="101"/>
                    </a:cxn>
                    <a:cxn ang="0">
                      <a:pos x="49" y="101"/>
                    </a:cxn>
                    <a:cxn ang="0">
                      <a:pos x="49" y="100"/>
                    </a:cxn>
                    <a:cxn ang="0">
                      <a:pos x="50" y="100"/>
                    </a:cxn>
                    <a:cxn ang="0">
                      <a:pos x="50" y="99"/>
                    </a:cxn>
                    <a:cxn ang="0">
                      <a:pos x="50" y="99"/>
                    </a:cxn>
                    <a:cxn ang="0">
                      <a:pos x="2" y="0"/>
                    </a:cxn>
                  </a:cxnLst>
                  <a:rect l="0" t="0" r="r" b="b"/>
                  <a:pathLst>
                    <a:path w="56" h="114">
                      <a:moveTo>
                        <a:pt x="2" y="0"/>
                      </a:moveTo>
                      <a:cubicBezTo>
                        <a:pt x="0" y="0"/>
                        <a:pt x="0" y="0"/>
                        <a:pt x="0" y="0"/>
                      </a:cubicBezTo>
                      <a:cubicBezTo>
                        <a:pt x="18" y="29"/>
                        <a:pt x="35" y="62"/>
                        <a:pt x="48" y="100"/>
                      </a:cubicBezTo>
                      <a:cubicBezTo>
                        <a:pt x="48" y="100"/>
                        <a:pt x="48" y="100"/>
                        <a:pt x="48" y="100"/>
                      </a:cubicBezTo>
                      <a:cubicBezTo>
                        <a:pt x="48" y="100"/>
                        <a:pt x="48" y="100"/>
                        <a:pt x="48" y="100"/>
                      </a:cubicBezTo>
                      <a:cubicBezTo>
                        <a:pt x="48" y="100"/>
                        <a:pt x="48" y="101"/>
                        <a:pt x="49" y="103"/>
                      </a:cubicBezTo>
                      <a:cubicBezTo>
                        <a:pt x="50" y="105"/>
                        <a:pt x="52" y="109"/>
                        <a:pt x="54" y="114"/>
                      </a:cubicBezTo>
                      <a:cubicBezTo>
                        <a:pt x="56" y="114"/>
                        <a:pt x="56" y="114"/>
                        <a:pt x="56" y="114"/>
                      </a:cubicBezTo>
                      <a:cubicBezTo>
                        <a:pt x="54" y="107"/>
                        <a:pt x="52" y="103"/>
                        <a:pt x="51" y="101"/>
                      </a:cubicBezTo>
                      <a:cubicBezTo>
                        <a:pt x="49" y="101"/>
                        <a:pt x="49" y="101"/>
                        <a:pt x="49" y="101"/>
                      </a:cubicBezTo>
                      <a:cubicBezTo>
                        <a:pt x="49" y="100"/>
                        <a:pt x="49" y="100"/>
                        <a:pt x="49" y="100"/>
                      </a:cubicBezTo>
                      <a:cubicBezTo>
                        <a:pt x="50" y="100"/>
                        <a:pt x="50" y="100"/>
                        <a:pt x="50" y="100"/>
                      </a:cubicBezTo>
                      <a:cubicBezTo>
                        <a:pt x="50" y="99"/>
                        <a:pt x="50" y="99"/>
                        <a:pt x="50" y="99"/>
                      </a:cubicBezTo>
                      <a:cubicBezTo>
                        <a:pt x="50" y="99"/>
                        <a:pt x="50" y="99"/>
                        <a:pt x="50" y="99"/>
                      </a:cubicBezTo>
                      <a:cubicBezTo>
                        <a:pt x="37" y="62"/>
                        <a:pt x="20"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43" name="Freeform 13"/>
                <p:cNvSpPr>
                  <a:spLocks/>
                </p:cNvSpPr>
                <p:nvPr/>
              </p:nvSpPr>
              <p:spPr bwMode="auto">
                <a:xfrm>
                  <a:off x="-1116" y="2223"/>
                  <a:ext cx="5" cy="3"/>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44" name="Freeform 14"/>
                <p:cNvSpPr>
                  <a:spLocks noEditPoints="1"/>
                </p:cNvSpPr>
                <p:nvPr/>
              </p:nvSpPr>
              <p:spPr bwMode="auto">
                <a:xfrm>
                  <a:off x="-1104" y="2259"/>
                  <a:ext cx="171" cy="1017"/>
                </a:xfrm>
                <a:custGeom>
                  <a:avLst/>
                  <a:gdLst/>
                  <a:ahLst/>
                  <a:cxnLst>
                    <a:cxn ang="0">
                      <a:pos x="55" y="343"/>
                    </a:cxn>
                    <a:cxn ang="0">
                      <a:pos x="53" y="343"/>
                    </a:cxn>
                    <a:cxn ang="0">
                      <a:pos x="53" y="343"/>
                    </a:cxn>
                    <a:cxn ang="0">
                      <a:pos x="62" y="394"/>
                    </a:cxn>
                    <a:cxn ang="0">
                      <a:pos x="70" y="429"/>
                    </a:cxn>
                    <a:cxn ang="0">
                      <a:pos x="72" y="429"/>
                    </a:cxn>
                    <a:cxn ang="0">
                      <a:pos x="60" y="374"/>
                    </a:cxn>
                    <a:cxn ang="0">
                      <a:pos x="57" y="352"/>
                    </a:cxn>
                    <a:cxn ang="0">
                      <a:pos x="55" y="343"/>
                    </a:cxn>
                    <a:cxn ang="0">
                      <a:pos x="34" y="255"/>
                    </a:cxn>
                    <a:cxn ang="0">
                      <a:pos x="32" y="255"/>
                    </a:cxn>
                    <a:cxn ang="0">
                      <a:pos x="39" y="292"/>
                    </a:cxn>
                    <a:cxn ang="0">
                      <a:pos x="46" y="324"/>
                    </a:cxn>
                    <a:cxn ang="0">
                      <a:pos x="50" y="336"/>
                    </a:cxn>
                    <a:cxn ang="0">
                      <a:pos x="52" y="342"/>
                    </a:cxn>
                    <a:cxn ang="0">
                      <a:pos x="55" y="342"/>
                    </a:cxn>
                    <a:cxn ang="0">
                      <a:pos x="52" y="336"/>
                    </a:cxn>
                    <a:cxn ang="0">
                      <a:pos x="40" y="284"/>
                    </a:cxn>
                    <a:cxn ang="0">
                      <a:pos x="35" y="259"/>
                    </a:cxn>
                    <a:cxn ang="0">
                      <a:pos x="34" y="255"/>
                    </a:cxn>
                    <a:cxn ang="0">
                      <a:pos x="32" y="233"/>
                    </a:cxn>
                    <a:cxn ang="0">
                      <a:pos x="30" y="233"/>
                    </a:cxn>
                    <a:cxn ang="0">
                      <a:pos x="31" y="249"/>
                    </a:cxn>
                    <a:cxn ang="0">
                      <a:pos x="31" y="249"/>
                    </a:cxn>
                    <a:cxn ang="0">
                      <a:pos x="32" y="254"/>
                    </a:cxn>
                    <a:cxn ang="0">
                      <a:pos x="32" y="254"/>
                    </a:cxn>
                    <a:cxn ang="0">
                      <a:pos x="34" y="254"/>
                    </a:cxn>
                    <a:cxn ang="0">
                      <a:pos x="33" y="249"/>
                    </a:cxn>
                    <a:cxn ang="0">
                      <a:pos x="33" y="249"/>
                    </a:cxn>
                    <a:cxn ang="0">
                      <a:pos x="32" y="233"/>
                    </a:cxn>
                    <a:cxn ang="0">
                      <a:pos x="25" y="102"/>
                    </a:cxn>
                    <a:cxn ang="0">
                      <a:pos x="23" y="102"/>
                    </a:cxn>
                    <a:cxn ang="0">
                      <a:pos x="22" y="112"/>
                    </a:cxn>
                    <a:cxn ang="0">
                      <a:pos x="22" y="112"/>
                    </a:cxn>
                    <a:cxn ang="0">
                      <a:pos x="30" y="232"/>
                    </a:cxn>
                    <a:cxn ang="0">
                      <a:pos x="32" y="232"/>
                    </a:cxn>
                    <a:cxn ang="0">
                      <a:pos x="24" y="113"/>
                    </a:cxn>
                    <a:cxn ang="0">
                      <a:pos x="25" y="102"/>
                    </a:cxn>
                    <a:cxn ang="0">
                      <a:pos x="3" y="0"/>
                    </a:cxn>
                    <a:cxn ang="0">
                      <a:pos x="0" y="0"/>
                    </a:cxn>
                    <a:cxn ang="0">
                      <a:pos x="23" y="95"/>
                    </a:cxn>
                    <a:cxn ang="0">
                      <a:pos x="23" y="101"/>
                    </a:cxn>
                    <a:cxn ang="0">
                      <a:pos x="25" y="101"/>
                    </a:cxn>
                    <a:cxn ang="0">
                      <a:pos x="25" y="95"/>
                    </a:cxn>
                    <a:cxn ang="0">
                      <a:pos x="3" y="0"/>
                    </a:cxn>
                  </a:cxnLst>
                  <a:rect l="0" t="0" r="r" b="b"/>
                  <a:pathLst>
                    <a:path w="72" h="429">
                      <a:moveTo>
                        <a:pt x="55" y="343"/>
                      </a:moveTo>
                      <a:cubicBezTo>
                        <a:pt x="53" y="343"/>
                        <a:pt x="53" y="343"/>
                        <a:pt x="53" y="343"/>
                      </a:cubicBezTo>
                      <a:cubicBezTo>
                        <a:pt x="53" y="343"/>
                        <a:pt x="53" y="343"/>
                        <a:pt x="53" y="343"/>
                      </a:cubicBezTo>
                      <a:cubicBezTo>
                        <a:pt x="54" y="346"/>
                        <a:pt x="57" y="369"/>
                        <a:pt x="62" y="394"/>
                      </a:cubicBezTo>
                      <a:cubicBezTo>
                        <a:pt x="64" y="406"/>
                        <a:pt x="67" y="418"/>
                        <a:pt x="70" y="429"/>
                      </a:cubicBezTo>
                      <a:cubicBezTo>
                        <a:pt x="72" y="429"/>
                        <a:pt x="72" y="429"/>
                        <a:pt x="72" y="429"/>
                      </a:cubicBezTo>
                      <a:cubicBezTo>
                        <a:pt x="67" y="411"/>
                        <a:pt x="63" y="391"/>
                        <a:pt x="60" y="374"/>
                      </a:cubicBezTo>
                      <a:cubicBezTo>
                        <a:pt x="59" y="365"/>
                        <a:pt x="57" y="357"/>
                        <a:pt x="57" y="352"/>
                      </a:cubicBezTo>
                      <a:cubicBezTo>
                        <a:pt x="56" y="347"/>
                        <a:pt x="55" y="344"/>
                        <a:pt x="55" y="343"/>
                      </a:cubicBezTo>
                      <a:moveTo>
                        <a:pt x="34" y="255"/>
                      </a:moveTo>
                      <a:cubicBezTo>
                        <a:pt x="32" y="255"/>
                        <a:pt x="32" y="255"/>
                        <a:pt x="32" y="255"/>
                      </a:cubicBezTo>
                      <a:cubicBezTo>
                        <a:pt x="34" y="263"/>
                        <a:pt x="36" y="277"/>
                        <a:pt x="39" y="292"/>
                      </a:cubicBezTo>
                      <a:cubicBezTo>
                        <a:pt x="42" y="303"/>
                        <a:pt x="44" y="315"/>
                        <a:pt x="46" y="324"/>
                      </a:cubicBezTo>
                      <a:cubicBezTo>
                        <a:pt x="48" y="329"/>
                        <a:pt x="49" y="333"/>
                        <a:pt x="50" y="336"/>
                      </a:cubicBezTo>
                      <a:cubicBezTo>
                        <a:pt x="51" y="339"/>
                        <a:pt x="52" y="340"/>
                        <a:pt x="52" y="342"/>
                      </a:cubicBezTo>
                      <a:cubicBezTo>
                        <a:pt x="55" y="342"/>
                        <a:pt x="55" y="342"/>
                        <a:pt x="55" y="342"/>
                      </a:cubicBezTo>
                      <a:cubicBezTo>
                        <a:pt x="54" y="341"/>
                        <a:pt x="53" y="338"/>
                        <a:pt x="52" y="336"/>
                      </a:cubicBezTo>
                      <a:cubicBezTo>
                        <a:pt x="48" y="324"/>
                        <a:pt x="43" y="303"/>
                        <a:pt x="40" y="284"/>
                      </a:cubicBezTo>
                      <a:cubicBezTo>
                        <a:pt x="38" y="274"/>
                        <a:pt x="36" y="266"/>
                        <a:pt x="35" y="259"/>
                      </a:cubicBezTo>
                      <a:cubicBezTo>
                        <a:pt x="35" y="258"/>
                        <a:pt x="35" y="256"/>
                        <a:pt x="34" y="255"/>
                      </a:cubicBezTo>
                      <a:moveTo>
                        <a:pt x="32" y="233"/>
                      </a:moveTo>
                      <a:cubicBezTo>
                        <a:pt x="30" y="233"/>
                        <a:pt x="30" y="233"/>
                        <a:pt x="30" y="233"/>
                      </a:cubicBezTo>
                      <a:cubicBezTo>
                        <a:pt x="31" y="249"/>
                        <a:pt x="31" y="249"/>
                        <a:pt x="31" y="249"/>
                      </a:cubicBezTo>
                      <a:cubicBezTo>
                        <a:pt x="31" y="249"/>
                        <a:pt x="31" y="249"/>
                        <a:pt x="31" y="249"/>
                      </a:cubicBezTo>
                      <a:cubicBezTo>
                        <a:pt x="31" y="249"/>
                        <a:pt x="32" y="251"/>
                        <a:pt x="32" y="254"/>
                      </a:cubicBezTo>
                      <a:cubicBezTo>
                        <a:pt x="32" y="254"/>
                        <a:pt x="32" y="254"/>
                        <a:pt x="32" y="254"/>
                      </a:cubicBezTo>
                      <a:cubicBezTo>
                        <a:pt x="34" y="254"/>
                        <a:pt x="34" y="254"/>
                        <a:pt x="34" y="254"/>
                      </a:cubicBezTo>
                      <a:cubicBezTo>
                        <a:pt x="34" y="251"/>
                        <a:pt x="33" y="249"/>
                        <a:pt x="33" y="249"/>
                      </a:cubicBezTo>
                      <a:cubicBezTo>
                        <a:pt x="33" y="249"/>
                        <a:pt x="33" y="249"/>
                        <a:pt x="33" y="249"/>
                      </a:cubicBezTo>
                      <a:cubicBezTo>
                        <a:pt x="32" y="233"/>
                        <a:pt x="32" y="233"/>
                        <a:pt x="32" y="233"/>
                      </a:cubicBezTo>
                      <a:moveTo>
                        <a:pt x="25" y="102"/>
                      </a:moveTo>
                      <a:cubicBezTo>
                        <a:pt x="23" y="102"/>
                        <a:pt x="23" y="102"/>
                        <a:pt x="23" y="102"/>
                      </a:cubicBezTo>
                      <a:cubicBezTo>
                        <a:pt x="23" y="105"/>
                        <a:pt x="22" y="109"/>
                        <a:pt x="22" y="112"/>
                      </a:cubicBezTo>
                      <a:cubicBezTo>
                        <a:pt x="22" y="112"/>
                        <a:pt x="22" y="112"/>
                        <a:pt x="22" y="112"/>
                      </a:cubicBezTo>
                      <a:cubicBezTo>
                        <a:pt x="30" y="232"/>
                        <a:pt x="30" y="232"/>
                        <a:pt x="30" y="232"/>
                      </a:cubicBezTo>
                      <a:cubicBezTo>
                        <a:pt x="32" y="232"/>
                        <a:pt x="32" y="232"/>
                        <a:pt x="32" y="232"/>
                      </a:cubicBezTo>
                      <a:cubicBezTo>
                        <a:pt x="24" y="113"/>
                        <a:pt x="24" y="113"/>
                        <a:pt x="24" y="113"/>
                      </a:cubicBezTo>
                      <a:cubicBezTo>
                        <a:pt x="24" y="109"/>
                        <a:pt x="25" y="106"/>
                        <a:pt x="25" y="102"/>
                      </a:cubicBezTo>
                      <a:moveTo>
                        <a:pt x="3" y="0"/>
                      </a:moveTo>
                      <a:cubicBezTo>
                        <a:pt x="0" y="0"/>
                        <a:pt x="0" y="0"/>
                        <a:pt x="0" y="0"/>
                      </a:cubicBezTo>
                      <a:cubicBezTo>
                        <a:pt x="9" y="20"/>
                        <a:pt x="23" y="60"/>
                        <a:pt x="23" y="95"/>
                      </a:cubicBezTo>
                      <a:cubicBezTo>
                        <a:pt x="23" y="97"/>
                        <a:pt x="23" y="99"/>
                        <a:pt x="23" y="101"/>
                      </a:cubicBezTo>
                      <a:cubicBezTo>
                        <a:pt x="25" y="101"/>
                        <a:pt x="25" y="101"/>
                        <a:pt x="25" y="101"/>
                      </a:cubicBezTo>
                      <a:cubicBezTo>
                        <a:pt x="25" y="99"/>
                        <a:pt x="25" y="97"/>
                        <a:pt x="25" y="95"/>
                      </a:cubicBezTo>
                      <a:cubicBezTo>
                        <a:pt x="25" y="60"/>
                        <a:pt x="11" y="2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45" name="Freeform 15"/>
                <p:cNvSpPr>
                  <a:spLocks/>
                </p:cNvSpPr>
                <p:nvPr/>
              </p:nvSpPr>
              <p:spPr bwMode="auto">
                <a:xfrm>
                  <a:off x="-981" y="3069"/>
                  <a:ext cx="7" cy="3"/>
                </a:xfrm>
                <a:custGeom>
                  <a:avLst/>
                  <a:gdLst/>
                  <a:ahLst/>
                  <a:cxnLst>
                    <a:cxn ang="0">
                      <a:pos x="3" y="0"/>
                    </a:cxn>
                    <a:cxn ang="0">
                      <a:pos x="0" y="0"/>
                    </a:cxn>
                    <a:cxn ang="0">
                      <a:pos x="1" y="1"/>
                    </a:cxn>
                    <a:cxn ang="0">
                      <a:pos x="3" y="1"/>
                    </a:cxn>
                    <a:cxn ang="0">
                      <a:pos x="3" y="1"/>
                    </a:cxn>
                    <a:cxn ang="0">
                      <a:pos x="3" y="1"/>
                    </a:cxn>
                    <a:cxn ang="0">
                      <a:pos x="3" y="0"/>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1"/>
                        <a:pt x="3" y="1"/>
                        <a:pt x="3" y="1"/>
                      </a:cubicBezTo>
                      <a:cubicBezTo>
                        <a:pt x="3" y="1"/>
                        <a:pt x="3" y="1"/>
                        <a:pt x="3" y="1"/>
                      </a:cubicBezTo>
                      <a:cubicBezTo>
                        <a:pt x="3" y="0"/>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46" name="Freeform 16"/>
                <p:cNvSpPr>
                  <a:spLocks/>
                </p:cNvSpPr>
                <p:nvPr/>
              </p:nvSpPr>
              <p:spPr bwMode="auto">
                <a:xfrm>
                  <a:off x="-1028" y="2861"/>
                  <a:ext cx="5" cy="2"/>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47" name="Freeform 17"/>
                <p:cNvSpPr>
                  <a:spLocks noEditPoints="1"/>
                </p:cNvSpPr>
                <p:nvPr/>
              </p:nvSpPr>
              <p:spPr bwMode="auto">
                <a:xfrm>
                  <a:off x="-1750" y="1524"/>
                  <a:ext cx="843" cy="1830"/>
                </a:xfrm>
                <a:custGeom>
                  <a:avLst/>
                  <a:gdLst/>
                  <a:ahLst/>
                  <a:cxnLst>
                    <a:cxn ang="0">
                      <a:pos x="345" y="740"/>
                    </a:cxn>
                    <a:cxn ang="0">
                      <a:pos x="343" y="740"/>
                    </a:cxn>
                    <a:cxn ang="0">
                      <a:pos x="344" y="744"/>
                    </a:cxn>
                    <a:cxn ang="0">
                      <a:pos x="354" y="772"/>
                    </a:cxn>
                    <a:cxn ang="0">
                      <a:pos x="355" y="772"/>
                    </a:cxn>
                    <a:cxn ang="0">
                      <a:pos x="356" y="772"/>
                    </a:cxn>
                    <a:cxn ang="0">
                      <a:pos x="356" y="771"/>
                    </a:cxn>
                    <a:cxn ang="0">
                      <a:pos x="346" y="744"/>
                    </a:cxn>
                    <a:cxn ang="0">
                      <a:pos x="345" y="740"/>
                    </a:cxn>
                    <a:cxn ang="0">
                      <a:pos x="145" y="98"/>
                    </a:cxn>
                    <a:cxn ang="0">
                      <a:pos x="142" y="98"/>
                    </a:cxn>
                    <a:cxn ang="0">
                      <a:pos x="219" y="194"/>
                    </a:cxn>
                    <a:cxn ang="0">
                      <a:pos x="221" y="194"/>
                    </a:cxn>
                    <a:cxn ang="0">
                      <a:pos x="145" y="98"/>
                    </a:cxn>
                    <a:cxn ang="0">
                      <a:pos x="110" y="67"/>
                    </a:cxn>
                    <a:cxn ang="0">
                      <a:pos x="107" y="67"/>
                    </a:cxn>
                    <a:cxn ang="0">
                      <a:pos x="141" y="97"/>
                    </a:cxn>
                    <a:cxn ang="0">
                      <a:pos x="144" y="97"/>
                    </a:cxn>
                    <a:cxn ang="0">
                      <a:pos x="110" y="67"/>
                    </a:cxn>
                    <a:cxn ang="0">
                      <a:pos x="2" y="0"/>
                    </a:cxn>
                    <a:cxn ang="0">
                      <a:pos x="0" y="0"/>
                    </a:cxn>
                    <a:cxn ang="0">
                      <a:pos x="0" y="1"/>
                    </a:cxn>
                    <a:cxn ang="0">
                      <a:pos x="0" y="1"/>
                    </a:cxn>
                    <a:cxn ang="0">
                      <a:pos x="2" y="2"/>
                    </a:cxn>
                    <a:cxn ang="0">
                      <a:pos x="106" y="66"/>
                    </a:cxn>
                    <a:cxn ang="0">
                      <a:pos x="109" y="66"/>
                    </a:cxn>
                    <a:cxn ang="0">
                      <a:pos x="2" y="0"/>
                    </a:cxn>
                  </a:cxnLst>
                  <a:rect l="0" t="0" r="r" b="b"/>
                  <a:pathLst>
                    <a:path w="356" h="772">
                      <a:moveTo>
                        <a:pt x="345" y="740"/>
                      </a:moveTo>
                      <a:cubicBezTo>
                        <a:pt x="343" y="740"/>
                        <a:pt x="343" y="740"/>
                        <a:pt x="343" y="740"/>
                      </a:cubicBezTo>
                      <a:cubicBezTo>
                        <a:pt x="343" y="741"/>
                        <a:pt x="344" y="743"/>
                        <a:pt x="344" y="744"/>
                      </a:cubicBezTo>
                      <a:cubicBezTo>
                        <a:pt x="347" y="756"/>
                        <a:pt x="351" y="766"/>
                        <a:pt x="354" y="772"/>
                      </a:cubicBezTo>
                      <a:cubicBezTo>
                        <a:pt x="355" y="772"/>
                        <a:pt x="355" y="772"/>
                        <a:pt x="355" y="772"/>
                      </a:cubicBezTo>
                      <a:cubicBezTo>
                        <a:pt x="356" y="772"/>
                        <a:pt x="356" y="772"/>
                        <a:pt x="356" y="772"/>
                      </a:cubicBezTo>
                      <a:cubicBezTo>
                        <a:pt x="356" y="771"/>
                        <a:pt x="356" y="771"/>
                        <a:pt x="356" y="771"/>
                      </a:cubicBezTo>
                      <a:cubicBezTo>
                        <a:pt x="352" y="765"/>
                        <a:pt x="349" y="755"/>
                        <a:pt x="346" y="744"/>
                      </a:cubicBezTo>
                      <a:cubicBezTo>
                        <a:pt x="346" y="742"/>
                        <a:pt x="345" y="741"/>
                        <a:pt x="345" y="740"/>
                      </a:cubicBezTo>
                      <a:moveTo>
                        <a:pt x="145" y="98"/>
                      </a:moveTo>
                      <a:cubicBezTo>
                        <a:pt x="142" y="98"/>
                        <a:pt x="142" y="98"/>
                        <a:pt x="142" y="98"/>
                      </a:cubicBezTo>
                      <a:cubicBezTo>
                        <a:pt x="168" y="124"/>
                        <a:pt x="195" y="155"/>
                        <a:pt x="219" y="194"/>
                      </a:cubicBezTo>
                      <a:cubicBezTo>
                        <a:pt x="221" y="194"/>
                        <a:pt x="221" y="194"/>
                        <a:pt x="221" y="194"/>
                      </a:cubicBezTo>
                      <a:cubicBezTo>
                        <a:pt x="197" y="155"/>
                        <a:pt x="171" y="124"/>
                        <a:pt x="145" y="98"/>
                      </a:cubicBezTo>
                      <a:moveTo>
                        <a:pt x="110" y="67"/>
                      </a:moveTo>
                      <a:cubicBezTo>
                        <a:pt x="107" y="67"/>
                        <a:pt x="107" y="67"/>
                        <a:pt x="107" y="67"/>
                      </a:cubicBezTo>
                      <a:cubicBezTo>
                        <a:pt x="118" y="76"/>
                        <a:pt x="129" y="86"/>
                        <a:pt x="141" y="97"/>
                      </a:cubicBezTo>
                      <a:cubicBezTo>
                        <a:pt x="144" y="97"/>
                        <a:pt x="144" y="97"/>
                        <a:pt x="144" y="97"/>
                      </a:cubicBezTo>
                      <a:cubicBezTo>
                        <a:pt x="132" y="86"/>
                        <a:pt x="121" y="76"/>
                        <a:pt x="110" y="67"/>
                      </a:cubicBezTo>
                      <a:moveTo>
                        <a:pt x="2" y="0"/>
                      </a:moveTo>
                      <a:cubicBezTo>
                        <a:pt x="0" y="0"/>
                        <a:pt x="0" y="0"/>
                        <a:pt x="0" y="0"/>
                      </a:cubicBezTo>
                      <a:cubicBezTo>
                        <a:pt x="0" y="1"/>
                        <a:pt x="0" y="1"/>
                        <a:pt x="0" y="1"/>
                      </a:cubicBezTo>
                      <a:cubicBezTo>
                        <a:pt x="0" y="1"/>
                        <a:pt x="0" y="1"/>
                        <a:pt x="0" y="1"/>
                      </a:cubicBezTo>
                      <a:cubicBezTo>
                        <a:pt x="0" y="2"/>
                        <a:pt x="1" y="2"/>
                        <a:pt x="2" y="2"/>
                      </a:cubicBezTo>
                      <a:cubicBezTo>
                        <a:pt x="12" y="6"/>
                        <a:pt x="55" y="25"/>
                        <a:pt x="106" y="66"/>
                      </a:cubicBezTo>
                      <a:cubicBezTo>
                        <a:pt x="109" y="66"/>
                        <a:pt x="109" y="66"/>
                        <a:pt x="109" y="66"/>
                      </a:cubicBezTo>
                      <a:cubicBezTo>
                        <a:pt x="56" y="23"/>
                        <a:pt x="10"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48" name="Freeform 18"/>
                <p:cNvSpPr>
                  <a:spLocks/>
                </p:cNvSpPr>
                <p:nvPr/>
              </p:nvSpPr>
              <p:spPr bwMode="auto">
                <a:xfrm>
                  <a:off x="-1416"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0"/>
                        <a:pt x="0"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49" name="Freeform 19"/>
                <p:cNvSpPr>
                  <a:spLocks/>
                </p:cNvSpPr>
                <p:nvPr/>
              </p:nvSpPr>
              <p:spPr bwMode="auto">
                <a:xfrm>
                  <a:off x="-1499" y="1681"/>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0" y="1"/>
                        <a:pt x="1" y="1"/>
                        <a:pt x="1" y="1"/>
                      </a:cubicBezTo>
                      <a:cubicBezTo>
                        <a:pt x="4" y="1"/>
                        <a:pt x="4" y="1"/>
                        <a:pt x="4" y="1"/>
                      </a:cubicBezTo>
                      <a:cubicBezTo>
                        <a:pt x="4" y="1"/>
                        <a:pt x="4"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50" name="Freeform 20"/>
                <p:cNvSpPr>
                  <a:spLocks noEditPoints="1"/>
                </p:cNvSpPr>
                <p:nvPr/>
              </p:nvSpPr>
              <p:spPr bwMode="auto">
                <a:xfrm>
                  <a:off x="-2619" y="2809"/>
                  <a:ext cx="178" cy="2"/>
                </a:xfrm>
                <a:custGeom>
                  <a:avLst/>
                  <a:gdLst/>
                  <a:ahLst/>
                  <a:cxnLst>
                    <a:cxn ang="0">
                      <a:pos x="178" y="2"/>
                    </a:cxn>
                    <a:cxn ang="0">
                      <a:pos x="178" y="0"/>
                    </a:cxn>
                    <a:cxn ang="0">
                      <a:pos x="178" y="2"/>
                    </a:cxn>
                    <a:cxn ang="0">
                      <a:pos x="0" y="0"/>
                    </a:cxn>
                    <a:cxn ang="0">
                      <a:pos x="0" y="2"/>
                    </a:cxn>
                    <a:cxn ang="0">
                      <a:pos x="0" y="2"/>
                    </a:cxn>
                    <a:cxn ang="0">
                      <a:pos x="0" y="2"/>
                    </a:cxn>
                    <a:cxn ang="0">
                      <a:pos x="0" y="0"/>
                    </a:cxn>
                    <a:cxn ang="0">
                      <a:pos x="178" y="0"/>
                    </a:cxn>
                    <a:cxn ang="0">
                      <a:pos x="178" y="0"/>
                    </a:cxn>
                  </a:cxnLst>
                  <a:rect l="0" t="0" r="r" b="b"/>
                  <a:pathLst>
                    <a:path w="178" h="2">
                      <a:moveTo>
                        <a:pt x="178" y="2"/>
                      </a:moveTo>
                      <a:lnTo>
                        <a:pt x="178" y="0"/>
                      </a:lnTo>
                      <a:lnTo>
                        <a:pt x="178" y="2"/>
                      </a:lnTo>
                      <a:close/>
                      <a:moveTo>
                        <a:pt x="0" y="0"/>
                      </a:moveTo>
                      <a:lnTo>
                        <a:pt x="0" y="2"/>
                      </a:lnTo>
                      <a:lnTo>
                        <a:pt x="0" y="2"/>
                      </a:lnTo>
                      <a:lnTo>
                        <a:pt x="0" y="2"/>
                      </a:lnTo>
                      <a:lnTo>
                        <a:pt x="0" y="0"/>
                      </a:lnTo>
                      <a:close/>
                      <a:moveTo>
                        <a:pt x="178" y="0"/>
                      </a:moveTo>
                      <a:lnTo>
                        <a:pt x="178"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51" name="Freeform 21"/>
                <p:cNvSpPr>
                  <a:spLocks noEditPoints="1"/>
                </p:cNvSpPr>
                <p:nvPr/>
              </p:nvSpPr>
              <p:spPr bwMode="auto">
                <a:xfrm>
                  <a:off x="-2619" y="2809"/>
                  <a:ext cx="178" cy="2"/>
                </a:xfrm>
                <a:custGeom>
                  <a:avLst/>
                  <a:gdLst/>
                  <a:ahLst/>
                  <a:cxnLst>
                    <a:cxn ang="0">
                      <a:pos x="178" y="2"/>
                    </a:cxn>
                    <a:cxn ang="0">
                      <a:pos x="178" y="0"/>
                    </a:cxn>
                    <a:cxn ang="0">
                      <a:pos x="0" y="0"/>
                    </a:cxn>
                    <a:cxn ang="0">
                      <a:pos x="0" y="2"/>
                    </a:cxn>
                    <a:cxn ang="0">
                      <a:pos x="0" y="2"/>
                    </a:cxn>
                    <a:cxn ang="0">
                      <a:pos x="0" y="2"/>
                    </a:cxn>
                    <a:cxn ang="0">
                      <a:pos x="178" y="0"/>
                    </a:cxn>
                    <a:cxn ang="0">
                      <a:pos x="178" y="0"/>
                    </a:cxn>
                  </a:cxnLst>
                  <a:rect l="0" t="0" r="r" b="b"/>
                  <a:pathLst>
                    <a:path w="178" h="2">
                      <a:moveTo>
                        <a:pt x="178" y="2"/>
                      </a:moveTo>
                      <a:lnTo>
                        <a:pt x="178" y="0"/>
                      </a:lnTo>
                      <a:moveTo>
                        <a:pt x="0" y="0"/>
                      </a:moveTo>
                      <a:lnTo>
                        <a:pt x="0" y="2"/>
                      </a:lnTo>
                      <a:lnTo>
                        <a:pt x="0" y="2"/>
                      </a:lnTo>
                      <a:lnTo>
                        <a:pt x="0" y="2"/>
                      </a:lnTo>
                      <a:moveTo>
                        <a:pt x="178" y="0"/>
                      </a:moveTo>
                      <a:lnTo>
                        <a:pt x="178"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52" name="Freeform 22"/>
                <p:cNvSpPr>
                  <a:spLocks/>
                </p:cNvSpPr>
                <p:nvPr/>
              </p:nvSpPr>
              <p:spPr bwMode="auto">
                <a:xfrm>
                  <a:off x="-1033" y="2809"/>
                  <a:ext cx="5" cy="2"/>
                </a:xfrm>
                <a:custGeom>
                  <a:avLst/>
                  <a:gdLst/>
                  <a:ahLst/>
                  <a:cxnLst>
                    <a:cxn ang="0">
                      <a:pos x="5" y="0"/>
                    </a:cxn>
                    <a:cxn ang="0">
                      <a:pos x="0" y="0"/>
                    </a:cxn>
                    <a:cxn ang="0">
                      <a:pos x="0" y="2"/>
                    </a:cxn>
                    <a:cxn ang="0">
                      <a:pos x="5" y="2"/>
                    </a:cxn>
                    <a:cxn ang="0">
                      <a:pos x="5" y="0"/>
                    </a:cxn>
                    <a:cxn ang="0">
                      <a:pos x="5" y="0"/>
                    </a:cxn>
                  </a:cxnLst>
                  <a:rect l="0" t="0" r="r" b="b"/>
                  <a:pathLst>
                    <a:path w="5" h="2">
                      <a:moveTo>
                        <a:pt x="5" y="0"/>
                      </a:moveTo>
                      <a:lnTo>
                        <a:pt x="0" y="0"/>
                      </a:lnTo>
                      <a:lnTo>
                        <a:pt x="0" y="2"/>
                      </a:lnTo>
                      <a:lnTo>
                        <a:pt x="5"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53" name="Freeform 23"/>
                <p:cNvSpPr>
                  <a:spLocks/>
                </p:cNvSpPr>
                <p:nvPr/>
              </p:nvSpPr>
              <p:spPr bwMode="auto">
                <a:xfrm>
                  <a:off x="-938"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54" name="Freeform 24"/>
                <p:cNvSpPr>
                  <a:spLocks noEditPoints="1"/>
                </p:cNvSpPr>
                <p:nvPr/>
              </p:nvSpPr>
              <p:spPr bwMode="auto">
                <a:xfrm>
                  <a:off x="-3887" y="3351"/>
                  <a:ext cx="395" cy="1"/>
                </a:xfrm>
                <a:custGeom>
                  <a:avLst/>
                  <a:gdLst/>
                  <a:ahLst/>
                  <a:cxnLst>
                    <a:cxn ang="0">
                      <a:pos x="0" y="0"/>
                    </a:cxn>
                    <a:cxn ang="0">
                      <a:pos x="0" y="0"/>
                    </a:cxn>
                    <a:cxn ang="0">
                      <a:pos x="4" y="0"/>
                    </a:cxn>
                    <a:cxn ang="0">
                      <a:pos x="15" y="0"/>
                    </a:cxn>
                    <a:cxn ang="0">
                      <a:pos x="10" y="0"/>
                    </a:cxn>
                    <a:cxn ang="0">
                      <a:pos x="15" y="0"/>
                    </a:cxn>
                    <a:cxn ang="0">
                      <a:pos x="20" y="0"/>
                    </a:cxn>
                    <a:cxn ang="0">
                      <a:pos x="25" y="0"/>
                    </a:cxn>
                    <a:cxn ang="0">
                      <a:pos x="36" y="0"/>
                    </a:cxn>
                    <a:cxn ang="0">
                      <a:pos x="30" y="0"/>
                    </a:cxn>
                    <a:cxn ang="0">
                      <a:pos x="36" y="0"/>
                    </a:cxn>
                    <a:cxn ang="0">
                      <a:pos x="43" y="0"/>
                    </a:cxn>
                    <a:cxn ang="0">
                      <a:pos x="46" y="0"/>
                    </a:cxn>
                    <a:cxn ang="0">
                      <a:pos x="56" y="0"/>
                    </a:cxn>
                    <a:cxn ang="0">
                      <a:pos x="51" y="0"/>
                    </a:cxn>
                    <a:cxn ang="0">
                      <a:pos x="56" y="0"/>
                    </a:cxn>
                    <a:cxn ang="0">
                      <a:pos x="62" y="0"/>
                    </a:cxn>
                    <a:cxn ang="0">
                      <a:pos x="67" y="0"/>
                    </a:cxn>
                    <a:cxn ang="0">
                      <a:pos x="77" y="0"/>
                    </a:cxn>
                    <a:cxn ang="0">
                      <a:pos x="72" y="0"/>
                    </a:cxn>
                    <a:cxn ang="0">
                      <a:pos x="77" y="0"/>
                    </a:cxn>
                    <a:cxn ang="0">
                      <a:pos x="82" y="0"/>
                    </a:cxn>
                    <a:cxn ang="0">
                      <a:pos x="84" y="0"/>
                    </a:cxn>
                    <a:cxn ang="0">
                      <a:pos x="88" y="0"/>
                    </a:cxn>
                    <a:cxn ang="0">
                      <a:pos x="86" y="0"/>
                    </a:cxn>
                    <a:cxn ang="0">
                      <a:pos x="88" y="0"/>
                    </a:cxn>
                    <a:cxn ang="0">
                      <a:pos x="93" y="0"/>
                    </a:cxn>
                    <a:cxn ang="0">
                      <a:pos x="98" y="0"/>
                    </a:cxn>
                    <a:cxn ang="0">
                      <a:pos x="108" y="0"/>
                    </a:cxn>
                    <a:cxn ang="0">
                      <a:pos x="103" y="0"/>
                    </a:cxn>
                    <a:cxn ang="0">
                      <a:pos x="108" y="0"/>
                    </a:cxn>
                    <a:cxn ang="0">
                      <a:pos x="114" y="0"/>
                    </a:cxn>
                    <a:cxn ang="0">
                      <a:pos x="119" y="0"/>
                    </a:cxn>
                    <a:cxn ang="0">
                      <a:pos x="126" y="0"/>
                    </a:cxn>
                    <a:cxn ang="0">
                      <a:pos x="124" y="0"/>
                    </a:cxn>
                    <a:cxn ang="0">
                      <a:pos x="126" y="0"/>
                    </a:cxn>
                    <a:cxn ang="0">
                      <a:pos x="128" y="0"/>
                    </a:cxn>
                    <a:cxn ang="0">
                      <a:pos x="129" y="0"/>
                    </a:cxn>
                    <a:cxn ang="0">
                      <a:pos x="140" y="0"/>
                    </a:cxn>
                    <a:cxn ang="0">
                      <a:pos x="134" y="0"/>
                    </a:cxn>
                    <a:cxn ang="0">
                      <a:pos x="140" y="0"/>
                    </a:cxn>
                    <a:cxn ang="0">
                      <a:pos x="145" y="0"/>
                    </a:cxn>
                    <a:cxn ang="0">
                      <a:pos x="150" y="0"/>
                    </a:cxn>
                    <a:cxn ang="0">
                      <a:pos x="160" y="0"/>
                    </a:cxn>
                    <a:cxn ang="0">
                      <a:pos x="155" y="0"/>
                    </a:cxn>
                    <a:cxn ang="0">
                      <a:pos x="160" y="0"/>
                    </a:cxn>
                    <a:cxn ang="0">
                      <a:pos x="166" y="0"/>
                    </a:cxn>
                    <a:cxn ang="0">
                      <a:pos x="167" y="0"/>
                    </a:cxn>
                  </a:cxnLst>
                  <a:rect l="0" t="0" r="r" b="b"/>
                  <a:pathLst>
                    <a:path w="167">
                      <a:moveTo>
                        <a:pt x="4" y="0"/>
                      </a:moveTo>
                      <a:cubicBezTo>
                        <a:pt x="0" y="0"/>
                        <a:pt x="0" y="0"/>
                        <a:pt x="0" y="0"/>
                      </a:cubicBezTo>
                      <a:cubicBezTo>
                        <a:pt x="0" y="0"/>
                        <a:pt x="0" y="0"/>
                        <a:pt x="0" y="0"/>
                      </a:cubicBezTo>
                      <a:cubicBezTo>
                        <a:pt x="0" y="0"/>
                        <a:pt x="0" y="0"/>
                        <a:pt x="0" y="0"/>
                      </a:cubicBezTo>
                      <a:cubicBezTo>
                        <a:pt x="0" y="0"/>
                        <a:pt x="0" y="0"/>
                        <a:pt x="0" y="0"/>
                      </a:cubicBezTo>
                      <a:cubicBezTo>
                        <a:pt x="4" y="0"/>
                        <a:pt x="4" y="0"/>
                        <a:pt x="4" y="0"/>
                      </a:cubicBezTo>
                      <a:cubicBezTo>
                        <a:pt x="4" y="0"/>
                        <a:pt x="4" y="0"/>
                        <a:pt x="4" y="0"/>
                      </a:cubicBezTo>
                      <a:moveTo>
                        <a:pt x="15" y="0"/>
                      </a:moveTo>
                      <a:cubicBezTo>
                        <a:pt x="10" y="0"/>
                        <a:pt x="10" y="0"/>
                        <a:pt x="10" y="0"/>
                      </a:cubicBezTo>
                      <a:cubicBezTo>
                        <a:pt x="10" y="0"/>
                        <a:pt x="10" y="0"/>
                        <a:pt x="10" y="0"/>
                      </a:cubicBezTo>
                      <a:cubicBezTo>
                        <a:pt x="15" y="0"/>
                        <a:pt x="15" y="0"/>
                        <a:pt x="15" y="0"/>
                      </a:cubicBezTo>
                      <a:cubicBezTo>
                        <a:pt x="15" y="0"/>
                        <a:pt x="15" y="0"/>
                        <a:pt x="15" y="0"/>
                      </a:cubicBezTo>
                      <a:moveTo>
                        <a:pt x="25" y="0"/>
                      </a:moveTo>
                      <a:cubicBezTo>
                        <a:pt x="20" y="0"/>
                        <a:pt x="20" y="0"/>
                        <a:pt x="20" y="0"/>
                      </a:cubicBezTo>
                      <a:cubicBezTo>
                        <a:pt x="20" y="0"/>
                        <a:pt x="20" y="0"/>
                        <a:pt x="20" y="0"/>
                      </a:cubicBezTo>
                      <a:cubicBezTo>
                        <a:pt x="25" y="0"/>
                        <a:pt x="25" y="0"/>
                        <a:pt x="25" y="0"/>
                      </a:cubicBezTo>
                      <a:cubicBezTo>
                        <a:pt x="25" y="0"/>
                        <a:pt x="25" y="0"/>
                        <a:pt x="25" y="0"/>
                      </a:cubicBezTo>
                      <a:moveTo>
                        <a:pt x="36" y="0"/>
                      </a:moveTo>
                      <a:cubicBezTo>
                        <a:pt x="30" y="0"/>
                        <a:pt x="30" y="0"/>
                        <a:pt x="30" y="0"/>
                      </a:cubicBezTo>
                      <a:cubicBezTo>
                        <a:pt x="30" y="0"/>
                        <a:pt x="30" y="0"/>
                        <a:pt x="30" y="0"/>
                      </a:cubicBezTo>
                      <a:cubicBezTo>
                        <a:pt x="36" y="0"/>
                        <a:pt x="36" y="0"/>
                        <a:pt x="36" y="0"/>
                      </a:cubicBezTo>
                      <a:cubicBezTo>
                        <a:pt x="36" y="0"/>
                        <a:pt x="36" y="0"/>
                        <a:pt x="36" y="0"/>
                      </a:cubicBezTo>
                      <a:moveTo>
                        <a:pt x="46" y="0"/>
                      </a:moveTo>
                      <a:cubicBezTo>
                        <a:pt x="43" y="0"/>
                        <a:pt x="43" y="0"/>
                        <a:pt x="43" y="0"/>
                      </a:cubicBezTo>
                      <a:cubicBezTo>
                        <a:pt x="43" y="0"/>
                        <a:pt x="43" y="0"/>
                        <a:pt x="43" y="0"/>
                      </a:cubicBezTo>
                      <a:cubicBezTo>
                        <a:pt x="46" y="0"/>
                        <a:pt x="46" y="0"/>
                        <a:pt x="46" y="0"/>
                      </a:cubicBezTo>
                      <a:cubicBezTo>
                        <a:pt x="46" y="0"/>
                        <a:pt x="46" y="0"/>
                        <a:pt x="46" y="0"/>
                      </a:cubicBezTo>
                      <a:moveTo>
                        <a:pt x="56" y="0"/>
                      </a:moveTo>
                      <a:cubicBezTo>
                        <a:pt x="51" y="0"/>
                        <a:pt x="51" y="0"/>
                        <a:pt x="51" y="0"/>
                      </a:cubicBezTo>
                      <a:cubicBezTo>
                        <a:pt x="51" y="0"/>
                        <a:pt x="51" y="0"/>
                        <a:pt x="51" y="0"/>
                      </a:cubicBezTo>
                      <a:cubicBezTo>
                        <a:pt x="56" y="0"/>
                        <a:pt x="56" y="0"/>
                        <a:pt x="56" y="0"/>
                      </a:cubicBezTo>
                      <a:cubicBezTo>
                        <a:pt x="56" y="0"/>
                        <a:pt x="56" y="0"/>
                        <a:pt x="56" y="0"/>
                      </a:cubicBezTo>
                      <a:moveTo>
                        <a:pt x="67" y="0"/>
                      </a:moveTo>
                      <a:cubicBezTo>
                        <a:pt x="62" y="0"/>
                        <a:pt x="62" y="0"/>
                        <a:pt x="62" y="0"/>
                      </a:cubicBezTo>
                      <a:cubicBezTo>
                        <a:pt x="62" y="0"/>
                        <a:pt x="62" y="0"/>
                        <a:pt x="62" y="0"/>
                      </a:cubicBezTo>
                      <a:cubicBezTo>
                        <a:pt x="67" y="0"/>
                        <a:pt x="67" y="0"/>
                        <a:pt x="67" y="0"/>
                      </a:cubicBezTo>
                      <a:cubicBezTo>
                        <a:pt x="67" y="0"/>
                        <a:pt x="67" y="0"/>
                        <a:pt x="67" y="0"/>
                      </a:cubicBezTo>
                      <a:moveTo>
                        <a:pt x="77" y="0"/>
                      </a:moveTo>
                      <a:cubicBezTo>
                        <a:pt x="72" y="0"/>
                        <a:pt x="72" y="0"/>
                        <a:pt x="72" y="0"/>
                      </a:cubicBezTo>
                      <a:cubicBezTo>
                        <a:pt x="72" y="0"/>
                        <a:pt x="72" y="0"/>
                        <a:pt x="72" y="0"/>
                      </a:cubicBezTo>
                      <a:cubicBezTo>
                        <a:pt x="77" y="0"/>
                        <a:pt x="77" y="0"/>
                        <a:pt x="77" y="0"/>
                      </a:cubicBezTo>
                      <a:cubicBezTo>
                        <a:pt x="77" y="0"/>
                        <a:pt x="77" y="0"/>
                        <a:pt x="77" y="0"/>
                      </a:cubicBezTo>
                      <a:moveTo>
                        <a:pt x="84" y="0"/>
                      </a:moveTo>
                      <a:cubicBezTo>
                        <a:pt x="82" y="0"/>
                        <a:pt x="82" y="0"/>
                        <a:pt x="82" y="0"/>
                      </a:cubicBezTo>
                      <a:cubicBezTo>
                        <a:pt x="82" y="0"/>
                        <a:pt x="82" y="0"/>
                        <a:pt x="82" y="0"/>
                      </a:cubicBezTo>
                      <a:cubicBezTo>
                        <a:pt x="84" y="0"/>
                        <a:pt x="84" y="0"/>
                        <a:pt x="84" y="0"/>
                      </a:cubicBezTo>
                      <a:cubicBezTo>
                        <a:pt x="84" y="0"/>
                        <a:pt x="84" y="0"/>
                        <a:pt x="84" y="0"/>
                      </a:cubicBezTo>
                      <a:moveTo>
                        <a:pt x="88" y="0"/>
                      </a:moveTo>
                      <a:cubicBezTo>
                        <a:pt x="86" y="0"/>
                        <a:pt x="86" y="0"/>
                        <a:pt x="86" y="0"/>
                      </a:cubicBezTo>
                      <a:cubicBezTo>
                        <a:pt x="86" y="0"/>
                        <a:pt x="86" y="0"/>
                        <a:pt x="86" y="0"/>
                      </a:cubicBezTo>
                      <a:cubicBezTo>
                        <a:pt x="88" y="0"/>
                        <a:pt x="88" y="0"/>
                        <a:pt x="88" y="0"/>
                      </a:cubicBezTo>
                      <a:cubicBezTo>
                        <a:pt x="88" y="0"/>
                        <a:pt x="88" y="0"/>
                        <a:pt x="88" y="0"/>
                      </a:cubicBezTo>
                      <a:moveTo>
                        <a:pt x="98" y="0"/>
                      </a:moveTo>
                      <a:cubicBezTo>
                        <a:pt x="93" y="0"/>
                        <a:pt x="93" y="0"/>
                        <a:pt x="93" y="0"/>
                      </a:cubicBezTo>
                      <a:cubicBezTo>
                        <a:pt x="93" y="0"/>
                        <a:pt x="93" y="0"/>
                        <a:pt x="93" y="0"/>
                      </a:cubicBezTo>
                      <a:cubicBezTo>
                        <a:pt x="98" y="0"/>
                        <a:pt x="98" y="0"/>
                        <a:pt x="98" y="0"/>
                      </a:cubicBezTo>
                      <a:cubicBezTo>
                        <a:pt x="98" y="0"/>
                        <a:pt x="98" y="0"/>
                        <a:pt x="98" y="0"/>
                      </a:cubicBezTo>
                      <a:moveTo>
                        <a:pt x="108" y="0"/>
                      </a:moveTo>
                      <a:cubicBezTo>
                        <a:pt x="103" y="0"/>
                        <a:pt x="103" y="0"/>
                        <a:pt x="103" y="0"/>
                      </a:cubicBezTo>
                      <a:cubicBezTo>
                        <a:pt x="103" y="0"/>
                        <a:pt x="103" y="0"/>
                        <a:pt x="103" y="0"/>
                      </a:cubicBezTo>
                      <a:cubicBezTo>
                        <a:pt x="108" y="0"/>
                        <a:pt x="108" y="0"/>
                        <a:pt x="108" y="0"/>
                      </a:cubicBezTo>
                      <a:cubicBezTo>
                        <a:pt x="108" y="0"/>
                        <a:pt x="108" y="0"/>
                        <a:pt x="108" y="0"/>
                      </a:cubicBezTo>
                      <a:moveTo>
                        <a:pt x="119" y="0"/>
                      </a:moveTo>
                      <a:cubicBezTo>
                        <a:pt x="114" y="0"/>
                        <a:pt x="114" y="0"/>
                        <a:pt x="114" y="0"/>
                      </a:cubicBezTo>
                      <a:cubicBezTo>
                        <a:pt x="114" y="0"/>
                        <a:pt x="114" y="0"/>
                        <a:pt x="114" y="0"/>
                      </a:cubicBezTo>
                      <a:cubicBezTo>
                        <a:pt x="119" y="0"/>
                        <a:pt x="119" y="0"/>
                        <a:pt x="119" y="0"/>
                      </a:cubicBezTo>
                      <a:cubicBezTo>
                        <a:pt x="119" y="0"/>
                        <a:pt x="119" y="0"/>
                        <a:pt x="119" y="0"/>
                      </a:cubicBezTo>
                      <a:moveTo>
                        <a:pt x="126" y="0"/>
                      </a:moveTo>
                      <a:cubicBezTo>
                        <a:pt x="124" y="0"/>
                        <a:pt x="124" y="0"/>
                        <a:pt x="124" y="0"/>
                      </a:cubicBezTo>
                      <a:cubicBezTo>
                        <a:pt x="124" y="0"/>
                        <a:pt x="124" y="0"/>
                        <a:pt x="124" y="0"/>
                      </a:cubicBezTo>
                      <a:cubicBezTo>
                        <a:pt x="126" y="0"/>
                        <a:pt x="126" y="0"/>
                        <a:pt x="126" y="0"/>
                      </a:cubicBezTo>
                      <a:cubicBezTo>
                        <a:pt x="126" y="0"/>
                        <a:pt x="126" y="0"/>
                        <a:pt x="126" y="0"/>
                      </a:cubicBezTo>
                      <a:moveTo>
                        <a:pt x="129" y="0"/>
                      </a:moveTo>
                      <a:cubicBezTo>
                        <a:pt x="128" y="0"/>
                        <a:pt x="128" y="0"/>
                        <a:pt x="128" y="0"/>
                      </a:cubicBezTo>
                      <a:cubicBezTo>
                        <a:pt x="128" y="0"/>
                        <a:pt x="128" y="0"/>
                        <a:pt x="128" y="0"/>
                      </a:cubicBezTo>
                      <a:cubicBezTo>
                        <a:pt x="129" y="0"/>
                        <a:pt x="129" y="0"/>
                        <a:pt x="129" y="0"/>
                      </a:cubicBezTo>
                      <a:cubicBezTo>
                        <a:pt x="129" y="0"/>
                        <a:pt x="129" y="0"/>
                        <a:pt x="129" y="0"/>
                      </a:cubicBezTo>
                      <a:moveTo>
                        <a:pt x="140" y="0"/>
                      </a:moveTo>
                      <a:cubicBezTo>
                        <a:pt x="134" y="0"/>
                        <a:pt x="134" y="0"/>
                        <a:pt x="134" y="0"/>
                      </a:cubicBezTo>
                      <a:cubicBezTo>
                        <a:pt x="134" y="0"/>
                        <a:pt x="134" y="0"/>
                        <a:pt x="134" y="0"/>
                      </a:cubicBezTo>
                      <a:cubicBezTo>
                        <a:pt x="140" y="0"/>
                        <a:pt x="140" y="0"/>
                        <a:pt x="140" y="0"/>
                      </a:cubicBezTo>
                      <a:cubicBezTo>
                        <a:pt x="140" y="0"/>
                        <a:pt x="140" y="0"/>
                        <a:pt x="140" y="0"/>
                      </a:cubicBezTo>
                      <a:moveTo>
                        <a:pt x="150" y="0"/>
                      </a:moveTo>
                      <a:cubicBezTo>
                        <a:pt x="145" y="0"/>
                        <a:pt x="145" y="0"/>
                        <a:pt x="145" y="0"/>
                      </a:cubicBezTo>
                      <a:cubicBezTo>
                        <a:pt x="145" y="0"/>
                        <a:pt x="145" y="0"/>
                        <a:pt x="145" y="0"/>
                      </a:cubicBezTo>
                      <a:cubicBezTo>
                        <a:pt x="150" y="0"/>
                        <a:pt x="150" y="0"/>
                        <a:pt x="150" y="0"/>
                      </a:cubicBezTo>
                      <a:cubicBezTo>
                        <a:pt x="150" y="0"/>
                        <a:pt x="150" y="0"/>
                        <a:pt x="150" y="0"/>
                      </a:cubicBezTo>
                      <a:moveTo>
                        <a:pt x="160" y="0"/>
                      </a:moveTo>
                      <a:cubicBezTo>
                        <a:pt x="155" y="0"/>
                        <a:pt x="155" y="0"/>
                        <a:pt x="155" y="0"/>
                      </a:cubicBezTo>
                      <a:cubicBezTo>
                        <a:pt x="155" y="0"/>
                        <a:pt x="155" y="0"/>
                        <a:pt x="155" y="0"/>
                      </a:cubicBezTo>
                      <a:cubicBezTo>
                        <a:pt x="160" y="0"/>
                        <a:pt x="160" y="0"/>
                        <a:pt x="160" y="0"/>
                      </a:cubicBezTo>
                      <a:cubicBezTo>
                        <a:pt x="160" y="0"/>
                        <a:pt x="160" y="0"/>
                        <a:pt x="160" y="0"/>
                      </a:cubicBezTo>
                      <a:moveTo>
                        <a:pt x="167" y="0"/>
                      </a:moveTo>
                      <a:cubicBezTo>
                        <a:pt x="166" y="0"/>
                        <a:pt x="166" y="0"/>
                        <a:pt x="166" y="0"/>
                      </a:cubicBezTo>
                      <a:cubicBezTo>
                        <a:pt x="166" y="0"/>
                        <a:pt x="166" y="0"/>
                        <a:pt x="166" y="0"/>
                      </a:cubicBezTo>
                      <a:cubicBezTo>
                        <a:pt x="167" y="0"/>
                        <a:pt x="167" y="0"/>
                        <a:pt x="167" y="0"/>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55" name="Freeform 25"/>
                <p:cNvSpPr>
                  <a:spLocks noEditPoints="1"/>
                </p:cNvSpPr>
                <p:nvPr/>
              </p:nvSpPr>
              <p:spPr bwMode="auto">
                <a:xfrm>
                  <a:off x="-2903" y="3354"/>
                  <a:ext cx="287" cy="2"/>
                </a:xfrm>
                <a:custGeom>
                  <a:avLst/>
                  <a:gdLst/>
                  <a:ahLst/>
                  <a:cxnLst>
                    <a:cxn ang="0">
                      <a:pos x="0" y="0"/>
                    </a:cxn>
                    <a:cxn ang="0">
                      <a:pos x="0" y="0"/>
                    </a:cxn>
                    <a:cxn ang="0">
                      <a:pos x="0" y="1"/>
                    </a:cxn>
                    <a:cxn ang="0">
                      <a:pos x="0" y="1"/>
                    </a:cxn>
                    <a:cxn ang="0">
                      <a:pos x="0" y="0"/>
                    </a:cxn>
                    <a:cxn ang="0">
                      <a:pos x="121" y="0"/>
                    </a:cxn>
                    <a:cxn ang="0">
                      <a:pos x="120" y="0"/>
                    </a:cxn>
                    <a:cxn ang="0">
                      <a:pos x="120" y="1"/>
                    </a:cxn>
                    <a:cxn ang="0">
                      <a:pos x="120" y="1"/>
                    </a:cxn>
                    <a:cxn ang="0">
                      <a:pos x="121" y="0"/>
                    </a:cxn>
                  </a:cxnLst>
                  <a:rect l="0" t="0" r="r" b="b"/>
                  <a:pathLst>
                    <a:path w="121" h="1">
                      <a:moveTo>
                        <a:pt x="0" y="0"/>
                      </a:moveTo>
                      <a:cubicBezTo>
                        <a:pt x="0" y="0"/>
                        <a:pt x="0" y="0"/>
                        <a:pt x="0" y="0"/>
                      </a:cubicBezTo>
                      <a:cubicBezTo>
                        <a:pt x="0" y="1"/>
                        <a:pt x="0" y="1"/>
                        <a:pt x="0" y="1"/>
                      </a:cubicBezTo>
                      <a:cubicBezTo>
                        <a:pt x="0" y="1"/>
                        <a:pt x="0" y="1"/>
                        <a:pt x="0" y="1"/>
                      </a:cubicBezTo>
                      <a:cubicBezTo>
                        <a:pt x="0" y="0"/>
                        <a:pt x="0" y="0"/>
                        <a:pt x="0" y="0"/>
                      </a:cubicBezTo>
                      <a:moveTo>
                        <a:pt x="121" y="0"/>
                      </a:moveTo>
                      <a:cubicBezTo>
                        <a:pt x="120" y="0"/>
                        <a:pt x="120" y="0"/>
                        <a:pt x="120" y="0"/>
                      </a:cubicBezTo>
                      <a:cubicBezTo>
                        <a:pt x="120" y="1"/>
                        <a:pt x="120" y="1"/>
                        <a:pt x="120" y="1"/>
                      </a:cubicBezTo>
                      <a:cubicBezTo>
                        <a:pt x="120" y="1"/>
                        <a:pt x="120" y="1"/>
                        <a:pt x="120" y="1"/>
                      </a:cubicBezTo>
                      <a:cubicBezTo>
                        <a:pt x="120" y="1"/>
                        <a:pt x="120" y="1"/>
                        <a:pt x="12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56" name="Freeform 26"/>
                <p:cNvSpPr>
                  <a:spLocks noEditPoints="1"/>
                </p:cNvSpPr>
                <p:nvPr/>
              </p:nvSpPr>
              <p:spPr bwMode="auto">
                <a:xfrm>
                  <a:off x="-2020" y="3354"/>
                  <a:ext cx="85" cy="2"/>
                </a:xfrm>
                <a:custGeom>
                  <a:avLst/>
                  <a:gdLst/>
                  <a:ahLst/>
                  <a:cxnLst>
                    <a:cxn ang="0">
                      <a:pos x="0" y="0"/>
                    </a:cxn>
                    <a:cxn ang="0">
                      <a:pos x="0" y="0"/>
                    </a:cxn>
                    <a:cxn ang="0">
                      <a:pos x="0" y="1"/>
                    </a:cxn>
                    <a:cxn ang="0">
                      <a:pos x="0" y="1"/>
                    </a:cxn>
                    <a:cxn ang="0">
                      <a:pos x="0" y="0"/>
                    </a:cxn>
                    <a:cxn ang="0">
                      <a:pos x="36" y="0"/>
                    </a:cxn>
                    <a:cxn ang="0">
                      <a:pos x="36" y="0"/>
                    </a:cxn>
                    <a:cxn ang="0">
                      <a:pos x="36" y="0"/>
                    </a:cxn>
                    <a:cxn ang="0">
                      <a:pos x="36" y="0"/>
                    </a:cxn>
                  </a:cxnLst>
                  <a:rect l="0" t="0" r="r" b="b"/>
                  <a:pathLst>
                    <a:path w="36" h="1">
                      <a:moveTo>
                        <a:pt x="0" y="0"/>
                      </a:moveTo>
                      <a:cubicBezTo>
                        <a:pt x="0" y="0"/>
                        <a:pt x="0" y="0"/>
                        <a:pt x="0" y="0"/>
                      </a:cubicBezTo>
                      <a:cubicBezTo>
                        <a:pt x="0" y="1"/>
                        <a:pt x="0" y="1"/>
                        <a:pt x="0" y="1"/>
                      </a:cubicBezTo>
                      <a:cubicBezTo>
                        <a:pt x="0" y="1"/>
                        <a:pt x="0" y="1"/>
                        <a:pt x="0" y="1"/>
                      </a:cubicBezTo>
                      <a:cubicBezTo>
                        <a:pt x="0" y="0"/>
                        <a:pt x="0" y="0"/>
                        <a:pt x="0" y="0"/>
                      </a:cubicBezTo>
                      <a:moveTo>
                        <a:pt x="36" y="0"/>
                      </a:moveTo>
                      <a:cubicBezTo>
                        <a:pt x="36" y="0"/>
                        <a:pt x="36" y="0"/>
                        <a:pt x="36" y="0"/>
                      </a:cubicBezTo>
                      <a:cubicBezTo>
                        <a:pt x="36" y="0"/>
                        <a:pt x="36" y="0"/>
                        <a:pt x="36" y="0"/>
                      </a:cubicBezTo>
                      <a:cubicBezTo>
                        <a:pt x="36" y="0"/>
                        <a:pt x="36" y="0"/>
                        <a:pt x="3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57" name="Freeform 27"/>
                <p:cNvSpPr>
                  <a:spLocks/>
                </p:cNvSpPr>
                <p:nvPr/>
              </p:nvSpPr>
              <p:spPr bwMode="auto">
                <a:xfrm>
                  <a:off x="-912" y="3354"/>
                  <a:ext cx="2"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58" name="Freeform 28"/>
                <p:cNvSpPr>
                  <a:spLocks/>
                </p:cNvSpPr>
                <p:nvPr/>
              </p:nvSpPr>
              <p:spPr bwMode="auto">
                <a:xfrm>
                  <a:off x="-808" y="3356"/>
                  <a:ext cx="2" cy="1"/>
                </a:xfrm>
                <a:custGeom>
                  <a:avLst/>
                  <a:gdLst/>
                  <a:ahLst/>
                  <a:cxnLst>
                    <a:cxn ang="0">
                      <a:pos x="1" y="0"/>
                    </a:cxn>
                    <a:cxn ang="0">
                      <a:pos x="0"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59" name="Freeform 29"/>
                <p:cNvSpPr>
                  <a:spLocks/>
                </p:cNvSpPr>
                <p:nvPr/>
              </p:nvSpPr>
              <p:spPr bwMode="auto">
                <a:xfrm>
                  <a:off x="-1049"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60" name="Freeform 30"/>
                <p:cNvSpPr>
                  <a:spLocks/>
                </p:cNvSpPr>
                <p:nvPr/>
              </p:nvSpPr>
              <p:spPr bwMode="auto">
                <a:xfrm>
                  <a:off x="-110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61" name="Freeform 31"/>
                <p:cNvSpPr>
                  <a:spLocks/>
                </p:cNvSpPr>
                <p:nvPr/>
              </p:nvSpPr>
              <p:spPr bwMode="auto">
                <a:xfrm>
                  <a:off x="-2382" y="1986"/>
                  <a:ext cx="92" cy="270"/>
                </a:xfrm>
                <a:custGeom>
                  <a:avLst/>
                  <a:gdLst/>
                  <a:ahLst/>
                  <a:cxnLst>
                    <a:cxn ang="0">
                      <a:pos x="39" y="0"/>
                    </a:cxn>
                    <a:cxn ang="0">
                      <a:pos x="37" y="0"/>
                    </a:cxn>
                    <a:cxn ang="0">
                      <a:pos x="35" y="5"/>
                    </a:cxn>
                    <a:cxn ang="0">
                      <a:pos x="0" y="114"/>
                    </a:cxn>
                    <a:cxn ang="0">
                      <a:pos x="2" y="114"/>
                    </a:cxn>
                    <a:cxn ang="0">
                      <a:pos x="5" y="101"/>
                    </a:cxn>
                    <a:cxn ang="0">
                      <a:pos x="5" y="101"/>
                    </a:cxn>
                    <a:cxn ang="0">
                      <a:pos x="5" y="100"/>
                    </a:cxn>
                    <a:cxn ang="0">
                      <a:pos x="6" y="100"/>
                    </a:cxn>
                    <a:cxn ang="0">
                      <a:pos x="12" y="77"/>
                    </a:cxn>
                    <a:cxn ang="0">
                      <a:pos x="29" y="26"/>
                    </a:cxn>
                    <a:cxn ang="0">
                      <a:pos x="35" y="11"/>
                    </a:cxn>
                    <a:cxn ang="0">
                      <a:pos x="37" y="6"/>
                    </a:cxn>
                    <a:cxn ang="0">
                      <a:pos x="37" y="6"/>
                    </a:cxn>
                    <a:cxn ang="0">
                      <a:pos x="37" y="6"/>
                    </a:cxn>
                    <a:cxn ang="0">
                      <a:pos x="39" y="0"/>
                    </a:cxn>
                  </a:cxnLst>
                  <a:rect l="0" t="0" r="r" b="b"/>
                  <a:pathLst>
                    <a:path w="39" h="114">
                      <a:moveTo>
                        <a:pt x="39" y="0"/>
                      </a:moveTo>
                      <a:cubicBezTo>
                        <a:pt x="37" y="0"/>
                        <a:pt x="37" y="0"/>
                        <a:pt x="37" y="0"/>
                      </a:cubicBezTo>
                      <a:cubicBezTo>
                        <a:pt x="36" y="1"/>
                        <a:pt x="36" y="3"/>
                        <a:pt x="35" y="5"/>
                      </a:cubicBezTo>
                      <a:cubicBezTo>
                        <a:pt x="34" y="6"/>
                        <a:pt x="15" y="54"/>
                        <a:pt x="0" y="114"/>
                      </a:cubicBezTo>
                      <a:cubicBezTo>
                        <a:pt x="2" y="114"/>
                        <a:pt x="2" y="114"/>
                        <a:pt x="2" y="114"/>
                      </a:cubicBezTo>
                      <a:cubicBezTo>
                        <a:pt x="3" y="109"/>
                        <a:pt x="4" y="105"/>
                        <a:pt x="5" y="101"/>
                      </a:cubicBezTo>
                      <a:cubicBezTo>
                        <a:pt x="5" y="101"/>
                        <a:pt x="5" y="101"/>
                        <a:pt x="5" y="101"/>
                      </a:cubicBezTo>
                      <a:cubicBezTo>
                        <a:pt x="5" y="100"/>
                        <a:pt x="5" y="100"/>
                        <a:pt x="5" y="100"/>
                      </a:cubicBezTo>
                      <a:cubicBezTo>
                        <a:pt x="6" y="100"/>
                        <a:pt x="6" y="100"/>
                        <a:pt x="6" y="100"/>
                      </a:cubicBezTo>
                      <a:cubicBezTo>
                        <a:pt x="8" y="92"/>
                        <a:pt x="10" y="85"/>
                        <a:pt x="12" y="77"/>
                      </a:cubicBezTo>
                      <a:cubicBezTo>
                        <a:pt x="18" y="56"/>
                        <a:pt x="24" y="38"/>
                        <a:pt x="29" y="26"/>
                      </a:cubicBezTo>
                      <a:cubicBezTo>
                        <a:pt x="31" y="19"/>
                        <a:pt x="33" y="14"/>
                        <a:pt x="35" y="11"/>
                      </a:cubicBezTo>
                      <a:cubicBezTo>
                        <a:pt x="36" y="7"/>
                        <a:pt x="37" y="6"/>
                        <a:pt x="37" y="6"/>
                      </a:cubicBezTo>
                      <a:cubicBezTo>
                        <a:pt x="37" y="6"/>
                        <a:pt x="37" y="6"/>
                        <a:pt x="37" y="6"/>
                      </a:cubicBezTo>
                      <a:cubicBezTo>
                        <a:pt x="37" y="6"/>
                        <a:pt x="37" y="6"/>
                        <a:pt x="37" y="6"/>
                      </a:cubicBezTo>
                      <a:cubicBezTo>
                        <a:pt x="38" y="3"/>
                        <a:pt x="38" y="2"/>
                        <a:pt x="3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62" name="Freeform 32"/>
                <p:cNvSpPr>
                  <a:spLocks/>
                </p:cNvSpPr>
                <p:nvPr/>
              </p:nvSpPr>
              <p:spPr bwMode="auto">
                <a:xfrm>
                  <a:off x="-2370" y="2223"/>
                  <a:ext cx="2" cy="3"/>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0"/>
                        <a:pt x="0"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63" name="Freeform 33"/>
                <p:cNvSpPr>
                  <a:spLocks noEditPoints="1"/>
                </p:cNvSpPr>
                <p:nvPr/>
              </p:nvSpPr>
              <p:spPr bwMode="auto">
                <a:xfrm>
                  <a:off x="-2417" y="1522"/>
                  <a:ext cx="416" cy="1054"/>
                </a:xfrm>
                <a:custGeom>
                  <a:avLst/>
                  <a:gdLst/>
                  <a:ahLst/>
                  <a:cxnLst>
                    <a:cxn ang="0">
                      <a:pos x="2" y="413"/>
                    </a:cxn>
                    <a:cxn ang="0">
                      <a:pos x="0" y="413"/>
                    </a:cxn>
                    <a:cxn ang="0">
                      <a:pos x="0" y="421"/>
                    </a:cxn>
                    <a:cxn ang="0">
                      <a:pos x="1" y="445"/>
                    </a:cxn>
                    <a:cxn ang="0">
                      <a:pos x="1" y="445"/>
                    </a:cxn>
                    <a:cxn ang="0">
                      <a:pos x="1" y="445"/>
                    </a:cxn>
                    <a:cxn ang="0">
                      <a:pos x="2" y="445"/>
                    </a:cxn>
                    <a:cxn ang="0">
                      <a:pos x="3" y="445"/>
                    </a:cxn>
                    <a:cxn ang="0">
                      <a:pos x="2" y="421"/>
                    </a:cxn>
                    <a:cxn ang="0">
                      <a:pos x="2" y="413"/>
                    </a:cxn>
                    <a:cxn ang="0">
                      <a:pos x="17" y="311"/>
                    </a:cxn>
                    <a:cxn ang="0">
                      <a:pos x="15" y="311"/>
                    </a:cxn>
                    <a:cxn ang="0">
                      <a:pos x="0" y="412"/>
                    </a:cxn>
                    <a:cxn ang="0">
                      <a:pos x="2" y="412"/>
                    </a:cxn>
                    <a:cxn ang="0">
                      <a:pos x="17" y="311"/>
                    </a:cxn>
                    <a:cxn ang="0">
                      <a:pos x="89" y="99"/>
                    </a:cxn>
                    <a:cxn ang="0">
                      <a:pos x="87" y="99"/>
                    </a:cxn>
                    <a:cxn ang="0">
                      <a:pos x="68" y="147"/>
                    </a:cxn>
                    <a:cxn ang="0">
                      <a:pos x="52" y="195"/>
                    </a:cxn>
                    <a:cxn ang="0">
                      <a:pos x="54" y="195"/>
                    </a:cxn>
                    <a:cxn ang="0">
                      <a:pos x="70" y="147"/>
                    </a:cxn>
                    <a:cxn ang="0">
                      <a:pos x="89" y="99"/>
                    </a:cxn>
                    <a:cxn ang="0">
                      <a:pos x="175" y="0"/>
                    </a:cxn>
                    <a:cxn ang="0">
                      <a:pos x="175" y="0"/>
                    </a:cxn>
                    <a:cxn ang="0">
                      <a:pos x="88" y="97"/>
                    </a:cxn>
                    <a:cxn ang="0">
                      <a:pos x="87" y="98"/>
                    </a:cxn>
                    <a:cxn ang="0">
                      <a:pos x="90" y="98"/>
                    </a:cxn>
                    <a:cxn ang="0">
                      <a:pos x="90" y="98"/>
                    </a:cxn>
                    <a:cxn ang="0">
                      <a:pos x="141" y="29"/>
                    </a:cxn>
                    <a:cxn ang="0">
                      <a:pos x="165" y="9"/>
                    </a:cxn>
                    <a:cxn ang="0">
                      <a:pos x="173" y="4"/>
                    </a:cxn>
                    <a:cxn ang="0">
                      <a:pos x="176" y="2"/>
                    </a:cxn>
                    <a:cxn ang="0">
                      <a:pos x="175" y="0"/>
                    </a:cxn>
                  </a:cxnLst>
                  <a:rect l="0" t="0" r="r" b="b"/>
                  <a:pathLst>
                    <a:path w="176" h="445">
                      <a:moveTo>
                        <a:pt x="2" y="413"/>
                      </a:moveTo>
                      <a:cubicBezTo>
                        <a:pt x="0" y="413"/>
                        <a:pt x="0" y="413"/>
                        <a:pt x="0" y="413"/>
                      </a:cubicBezTo>
                      <a:cubicBezTo>
                        <a:pt x="0" y="415"/>
                        <a:pt x="0" y="418"/>
                        <a:pt x="0" y="421"/>
                      </a:cubicBezTo>
                      <a:cubicBezTo>
                        <a:pt x="0" y="429"/>
                        <a:pt x="0" y="437"/>
                        <a:pt x="1" y="445"/>
                      </a:cubicBezTo>
                      <a:cubicBezTo>
                        <a:pt x="1" y="445"/>
                        <a:pt x="1" y="445"/>
                        <a:pt x="1" y="445"/>
                      </a:cubicBezTo>
                      <a:cubicBezTo>
                        <a:pt x="1" y="445"/>
                        <a:pt x="1" y="445"/>
                        <a:pt x="1" y="445"/>
                      </a:cubicBezTo>
                      <a:cubicBezTo>
                        <a:pt x="2" y="445"/>
                        <a:pt x="2" y="445"/>
                        <a:pt x="2" y="445"/>
                      </a:cubicBezTo>
                      <a:cubicBezTo>
                        <a:pt x="3" y="445"/>
                        <a:pt x="3" y="445"/>
                        <a:pt x="3" y="445"/>
                      </a:cubicBezTo>
                      <a:cubicBezTo>
                        <a:pt x="2" y="437"/>
                        <a:pt x="2" y="429"/>
                        <a:pt x="2" y="421"/>
                      </a:cubicBezTo>
                      <a:cubicBezTo>
                        <a:pt x="2" y="418"/>
                        <a:pt x="2" y="415"/>
                        <a:pt x="2" y="413"/>
                      </a:cubicBezTo>
                      <a:moveTo>
                        <a:pt x="17" y="311"/>
                      </a:moveTo>
                      <a:cubicBezTo>
                        <a:pt x="15" y="311"/>
                        <a:pt x="15" y="311"/>
                        <a:pt x="15" y="311"/>
                      </a:cubicBezTo>
                      <a:cubicBezTo>
                        <a:pt x="7" y="343"/>
                        <a:pt x="1" y="378"/>
                        <a:pt x="0" y="412"/>
                      </a:cubicBezTo>
                      <a:cubicBezTo>
                        <a:pt x="2" y="412"/>
                        <a:pt x="2" y="412"/>
                        <a:pt x="2" y="412"/>
                      </a:cubicBezTo>
                      <a:cubicBezTo>
                        <a:pt x="3" y="378"/>
                        <a:pt x="9" y="343"/>
                        <a:pt x="17" y="311"/>
                      </a:cubicBezTo>
                      <a:moveTo>
                        <a:pt x="89" y="99"/>
                      </a:moveTo>
                      <a:cubicBezTo>
                        <a:pt x="87" y="99"/>
                        <a:pt x="87" y="99"/>
                        <a:pt x="87" y="99"/>
                      </a:cubicBezTo>
                      <a:cubicBezTo>
                        <a:pt x="77" y="125"/>
                        <a:pt x="72" y="135"/>
                        <a:pt x="68" y="147"/>
                      </a:cubicBezTo>
                      <a:cubicBezTo>
                        <a:pt x="64" y="157"/>
                        <a:pt x="60" y="168"/>
                        <a:pt x="52" y="195"/>
                      </a:cubicBezTo>
                      <a:cubicBezTo>
                        <a:pt x="54" y="195"/>
                        <a:pt x="54" y="195"/>
                        <a:pt x="54" y="195"/>
                      </a:cubicBezTo>
                      <a:cubicBezTo>
                        <a:pt x="62" y="169"/>
                        <a:pt x="65" y="158"/>
                        <a:pt x="70" y="147"/>
                      </a:cubicBezTo>
                      <a:cubicBezTo>
                        <a:pt x="74" y="136"/>
                        <a:pt x="79" y="126"/>
                        <a:pt x="89" y="99"/>
                      </a:cubicBezTo>
                      <a:moveTo>
                        <a:pt x="175" y="0"/>
                      </a:moveTo>
                      <a:cubicBezTo>
                        <a:pt x="175" y="0"/>
                        <a:pt x="175" y="0"/>
                        <a:pt x="175" y="0"/>
                      </a:cubicBezTo>
                      <a:cubicBezTo>
                        <a:pt x="170" y="3"/>
                        <a:pt x="108" y="43"/>
                        <a:pt x="88" y="97"/>
                      </a:cubicBezTo>
                      <a:cubicBezTo>
                        <a:pt x="88" y="97"/>
                        <a:pt x="88" y="98"/>
                        <a:pt x="87" y="98"/>
                      </a:cubicBezTo>
                      <a:cubicBezTo>
                        <a:pt x="90" y="98"/>
                        <a:pt x="90" y="98"/>
                        <a:pt x="90" y="98"/>
                      </a:cubicBezTo>
                      <a:cubicBezTo>
                        <a:pt x="90" y="98"/>
                        <a:pt x="90" y="98"/>
                        <a:pt x="90" y="98"/>
                      </a:cubicBezTo>
                      <a:cubicBezTo>
                        <a:pt x="100" y="70"/>
                        <a:pt x="121" y="46"/>
                        <a:pt x="141" y="29"/>
                      </a:cubicBezTo>
                      <a:cubicBezTo>
                        <a:pt x="150" y="21"/>
                        <a:pt x="159" y="14"/>
                        <a:pt x="165" y="9"/>
                      </a:cubicBezTo>
                      <a:cubicBezTo>
                        <a:pt x="169" y="7"/>
                        <a:pt x="171" y="5"/>
                        <a:pt x="173" y="4"/>
                      </a:cubicBezTo>
                      <a:cubicBezTo>
                        <a:pt x="175" y="2"/>
                        <a:pt x="176" y="2"/>
                        <a:pt x="176" y="2"/>
                      </a:cubicBezTo>
                      <a:cubicBezTo>
                        <a:pt x="175" y="0"/>
                        <a:pt x="175" y="0"/>
                        <a:pt x="1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64" name="Freeform 34"/>
                <p:cNvSpPr>
                  <a:spLocks/>
                </p:cNvSpPr>
                <p:nvPr/>
              </p:nvSpPr>
              <p:spPr bwMode="auto">
                <a:xfrm>
                  <a:off x="-2211" y="1754"/>
                  <a:ext cx="7" cy="2"/>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1"/>
                        <a:pt x="0" y="1"/>
                        <a:pt x="0" y="1"/>
                      </a:cubicBezTo>
                      <a:cubicBezTo>
                        <a:pt x="2" y="1"/>
                        <a:pt x="2" y="1"/>
                        <a:pt x="2" y="1"/>
                      </a:cubicBezTo>
                      <a:cubicBezTo>
                        <a:pt x="2" y="1"/>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65" name="Freeform 35"/>
                <p:cNvSpPr>
                  <a:spLocks/>
                </p:cNvSpPr>
                <p:nvPr/>
              </p:nvSpPr>
              <p:spPr bwMode="auto">
                <a:xfrm>
                  <a:off x="-2417" y="2498"/>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66" name="Freeform 36"/>
                <p:cNvSpPr>
                  <a:spLocks/>
                </p:cNvSpPr>
                <p:nvPr/>
              </p:nvSpPr>
              <p:spPr bwMode="auto">
                <a:xfrm>
                  <a:off x="-23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67" name="Freeform 37"/>
                <p:cNvSpPr>
                  <a:spLocks noEditPoints="1"/>
                </p:cNvSpPr>
                <p:nvPr/>
              </p:nvSpPr>
              <p:spPr bwMode="auto">
                <a:xfrm>
                  <a:off x="-2202" y="1986"/>
                  <a:ext cx="54" cy="270"/>
                </a:xfrm>
                <a:custGeom>
                  <a:avLst/>
                  <a:gdLst/>
                  <a:ahLst/>
                  <a:cxnLst>
                    <a:cxn ang="0">
                      <a:pos x="2" y="101"/>
                    </a:cxn>
                    <a:cxn ang="0">
                      <a:pos x="0" y="114"/>
                    </a:cxn>
                    <a:cxn ang="0">
                      <a:pos x="2" y="114"/>
                    </a:cxn>
                    <a:cxn ang="0">
                      <a:pos x="3" y="101"/>
                    </a:cxn>
                    <a:cxn ang="0">
                      <a:pos x="2" y="101"/>
                    </a:cxn>
                    <a:cxn ang="0">
                      <a:pos x="2" y="101"/>
                    </a:cxn>
                    <a:cxn ang="0">
                      <a:pos x="23" y="0"/>
                    </a:cxn>
                    <a:cxn ang="0">
                      <a:pos x="20" y="0"/>
                    </a:cxn>
                    <a:cxn ang="0">
                      <a:pos x="2" y="100"/>
                    </a:cxn>
                    <a:cxn ang="0">
                      <a:pos x="4" y="100"/>
                    </a:cxn>
                    <a:cxn ang="0">
                      <a:pos x="23" y="0"/>
                    </a:cxn>
                  </a:cxnLst>
                  <a:rect l="0" t="0" r="r" b="b"/>
                  <a:pathLst>
                    <a:path w="23" h="114">
                      <a:moveTo>
                        <a:pt x="2" y="101"/>
                      </a:moveTo>
                      <a:cubicBezTo>
                        <a:pt x="1" y="105"/>
                        <a:pt x="0" y="109"/>
                        <a:pt x="0" y="114"/>
                      </a:cubicBezTo>
                      <a:cubicBezTo>
                        <a:pt x="2" y="114"/>
                        <a:pt x="2" y="114"/>
                        <a:pt x="2" y="114"/>
                      </a:cubicBezTo>
                      <a:cubicBezTo>
                        <a:pt x="2" y="109"/>
                        <a:pt x="3" y="105"/>
                        <a:pt x="3" y="101"/>
                      </a:cubicBezTo>
                      <a:cubicBezTo>
                        <a:pt x="2" y="101"/>
                        <a:pt x="2" y="101"/>
                        <a:pt x="2" y="101"/>
                      </a:cubicBezTo>
                      <a:cubicBezTo>
                        <a:pt x="2" y="101"/>
                        <a:pt x="2" y="101"/>
                        <a:pt x="2" y="101"/>
                      </a:cubicBezTo>
                      <a:moveTo>
                        <a:pt x="23" y="0"/>
                      </a:moveTo>
                      <a:cubicBezTo>
                        <a:pt x="20" y="0"/>
                        <a:pt x="20" y="0"/>
                        <a:pt x="20" y="0"/>
                      </a:cubicBezTo>
                      <a:cubicBezTo>
                        <a:pt x="13" y="34"/>
                        <a:pt x="7" y="65"/>
                        <a:pt x="2" y="100"/>
                      </a:cubicBezTo>
                      <a:cubicBezTo>
                        <a:pt x="4" y="100"/>
                        <a:pt x="4" y="100"/>
                        <a:pt x="4" y="100"/>
                      </a:cubicBezTo>
                      <a:cubicBezTo>
                        <a:pt x="9" y="65"/>
                        <a:pt x="15" y="34"/>
                        <a:pt x="2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68" name="Freeform 38"/>
                <p:cNvSpPr>
                  <a:spLocks/>
                </p:cNvSpPr>
                <p:nvPr/>
              </p:nvSpPr>
              <p:spPr bwMode="auto">
                <a:xfrm>
                  <a:off x="-2197" y="2223"/>
                  <a:ext cx="4" cy="3"/>
                </a:xfrm>
                <a:custGeom>
                  <a:avLst/>
                  <a:gdLst/>
                  <a:ahLst/>
                  <a:cxnLst>
                    <a:cxn ang="0">
                      <a:pos x="2" y="0"/>
                    </a:cxn>
                    <a:cxn ang="0">
                      <a:pos x="0" y="0"/>
                    </a:cxn>
                    <a:cxn ang="0">
                      <a:pos x="0" y="1"/>
                    </a:cxn>
                    <a:cxn ang="0">
                      <a:pos x="0" y="1"/>
                    </a:cxn>
                    <a:cxn ang="0">
                      <a:pos x="1" y="1"/>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1" y="1"/>
                        <a:pt x="1" y="1"/>
                        <a:pt x="1"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69" name="Freeform 39"/>
                <p:cNvSpPr>
                  <a:spLocks noEditPoints="1"/>
                </p:cNvSpPr>
                <p:nvPr/>
              </p:nvSpPr>
              <p:spPr bwMode="auto">
                <a:xfrm>
                  <a:off x="-2223" y="2259"/>
                  <a:ext cx="85" cy="1017"/>
                </a:xfrm>
                <a:custGeom>
                  <a:avLst/>
                  <a:gdLst/>
                  <a:ahLst/>
                  <a:cxnLst>
                    <a:cxn ang="0">
                      <a:pos x="24" y="343"/>
                    </a:cxn>
                    <a:cxn ang="0">
                      <a:pos x="22" y="343"/>
                    </a:cxn>
                    <a:cxn ang="0">
                      <a:pos x="30" y="400"/>
                    </a:cxn>
                    <a:cxn ang="0">
                      <a:pos x="34" y="429"/>
                    </a:cxn>
                    <a:cxn ang="0">
                      <a:pos x="36" y="429"/>
                    </a:cxn>
                    <a:cxn ang="0">
                      <a:pos x="32" y="400"/>
                    </a:cxn>
                    <a:cxn ang="0">
                      <a:pos x="26" y="360"/>
                    </a:cxn>
                    <a:cxn ang="0">
                      <a:pos x="24" y="343"/>
                    </a:cxn>
                    <a:cxn ang="0">
                      <a:pos x="9" y="255"/>
                    </a:cxn>
                    <a:cxn ang="0">
                      <a:pos x="7" y="255"/>
                    </a:cxn>
                    <a:cxn ang="0">
                      <a:pos x="22" y="342"/>
                    </a:cxn>
                    <a:cxn ang="0">
                      <a:pos x="24" y="342"/>
                    </a:cxn>
                    <a:cxn ang="0">
                      <a:pos x="9" y="255"/>
                    </a:cxn>
                    <a:cxn ang="0">
                      <a:pos x="7" y="233"/>
                    </a:cxn>
                    <a:cxn ang="0">
                      <a:pos x="5" y="233"/>
                    </a:cxn>
                    <a:cxn ang="0">
                      <a:pos x="7" y="254"/>
                    </a:cxn>
                    <a:cxn ang="0">
                      <a:pos x="9" y="254"/>
                    </a:cxn>
                    <a:cxn ang="0">
                      <a:pos x="7" y="233"/>
                    </a:cxn>
                    <a:cxn ang="0">
                      <a:pos x="3" y="102"/>
                    </a:cxn>
                    <a:cxn ang="0">
                      <a:pos x="1" y="102"/>
                    </a:cxn>
                    <a:cxn ang="0">
                      <a:pos x="1" y="112"/>
                    </a:cxn>
                    <a:cxn ang="0">
                      <a:pos x="0" y="125"/>
                    </a:cxn>
                    <a:cxn ang="0">
                      <a:pos x="5" y="232"/>
                    </a:cxn>
                    <a:cxn ang="0">
                      <a:pos x="7" y="232"/>
                    </a:cxn>
                    <a:cxn ang="0">
                      <a:pos x="2" y="125"/>
                    </a:cxn>
                    <a:cxn ang="0">
                      <a:pos x="3" y="112"/>
                    </a:cxn>
                    <a:cxn ang="0">
                      <a:pos x="3" y="102"/>
                    </a:cxn>
                    <a:cxn ang="0">
                      <a:pos x="11" y="0"/>
                    </a:cxn>
                    <a:cxn ang="0">
                      <a:pos x="9" y="0"/>
                    </a:cxn>
                    <a:cxn ang="0">
                      <a:pos x="1" y="101"/>
                    </a:cxn>
                    <a:cxn ang="0">
                      <a:pos x="3" y="101"/>
                    </a:cxn>
                    <a:cxn ang="0">
                      <a:pos x="11" y="0"/>
                    </a:cxn>
                  </a:cxnLst>
                  <a:rect l="0" t="0" r="r" b="b"/>
                  <a:pathLst>
                    <a:path w="36" h="429">
                      <a:moveTo>
                        <a:pt x="24" y="343"/>
                      </a:moveTo>
                      <a:cubicBezTo>
                        <a:pt x="22" y="343"/>
                        <a:pt x="22" y="343"/>
                        <a:pt x="22" y="343"/>
                      </a:cubicBezTo>
                      <a:cubicBezTo>
                        <a:pt x="23" y="347"/>
                        <a:pt x="26" y="372"/>
                        <a:pt x="30" y="400"/>
                      </a:cubicBezTo>
                      <a:cubicBezTo>
                        <a:pt x="31" y="410"/>
                        <a:pt x="32" y="420"/>
                        <a:pt x="34" y="429"/>
                      </a:cubicBezTo>
                      <a:cubicBezTo>
                        <a:pt x="36" y="429"/>
                        <a:pt x="36" y="429"/>
                        <a:pt x="36" y="429"/>
                      </a:cubicBezTo>
                      <a:cubicBezTo>
                        <a:pt x="34" y="420"/>
                        <a:pt x="33" y="410"/>
                        <a:pt x="32" y="400"/>
                      </a:cubicBezTo>
                      <a:cubicBezTo>
                        <a:pt x="30" y="385"/>
                        <a:pt x="28" y="370"/>
                        <a:pt x="26" y="360"/>
                      </a:cubicBezTo>
                      <a:cubicBezTo>
                        <a:pt x="25" y="351"/>
                        <a:pt x="24" y="345"/>
                        <a:pt x="24" y="343"/>
                      </a:cubicBezTo>
                      <a:moveTo>
                        <a:pt x="9" y="255"/>
                      </a:moveTo>
                      <a:cubicBezTo>
                        <a:pt x="7" y="255"/>
                        <a:pt x="7" y="255"/>
                        <a:pt x="7" y="255"/>
                      </a:cubicBezTo>
                      <a:cubicBezTo>
                        <a:pt x="10" y="285"/>
                        <a:pt x="15" y="315"/>
                        <a:pt x="22" y="342"/>
                      </a:cubicBezTo>
                      <a:cubicBezTo>
                        <a:pt x="24" y="342"/>
                        <a:pt x="24" y="342"/>
                        <a:pt x="24" y="342"/>
                      </a:cubicBezTo>
                      <a:cubicBezTo>
                        <a:pt x="17" y="315"/>
                        <a:pt x="12" y="285"/>
                        <a:pt x="9" y="255"/>
                      </a:cubicBezTo>
                      <a:moveTo>
                        <a:pt x="7" y="233"/>
                      </a:moveTo>
                      <a:cubicBezTo>
                        <a:pt x="5" y="233"/>
                        <a:pt x="5" y="233"/>
                        <a:pt x="5" y="233"/>
                      </a:cubicBezTo>
                      <a:cubicBezTo>
                        <a:pt x="6" y="240"/>
                        <a:pt x="6" y="247"/>
                        <a:pt x="7" y="254"/>
                      </a:cubicBezTo>
                      <a:cubicBezTo>
                        <a:pt x="9" y="254"/>
                        <a:pt x="9" y="254"/>
                        <a:pt x="9" y="254"/>
                      </a:cubicBezTo>
                      <a:cubicBezTo>
                        <a:pt x="8" y="247"/>
                        <a:pt x="8" y="240"/>
                        <a:pt x="7" y="233"/>
                      </a:cubicBezTo>
                      <a:moveTo>
                        <a:pt x="3" y="102"/>
                      </a:moveTo>
                      <a:cubicBezTo>
                        <a:pt x="1" y="102"/>
                        <a:pt x="1" y="102"/>
                        <a:pt x="1" y="102"/>
                      </a:cubicBezTo>
                      <a:cubicBezTo>
                        <a:pt x="1" y="105"/>
                        <a:pt x="1" y="109"/>
                        <a:pt x="1" y="112"/>
                      </a:cubicBezTo>
                      <a:cubicBezTo>
                        <a:pt x="1" y="112"/>
                        <a:pt x="0" y="117"/>
                        <a:pt x="0" y="125"/>
                      </a:cubicBezTo>
                      <a:cubicBezTo>
                        <a:pt x="0" y="145"/>
                        <a:pt x="1" y="186"/>
                        <a:pt x="5" y="232"/>
                      </a:cubicBezTo>
                      <a:cubicBezTo>
                        <a:pt x="7" y="232"/>
                        <a:pt x="7" y="232"/>
                        <a:pt x="7" y="232"/>
                      </a:cubicBezTo>
                      <a:cubicBezTo>
                        <a:pt x="3" y="186"/>
                        <a:pt x="2" y="145"/>
                        <a:pt x="2" y="125"/>
                      </a:cubicBezTo>
                      <a:cubicBezTo>
                        <a:pt x="2" y="117"/>
                        <a:pt x="3" y="112"/>
                        <a:pt x="3" y="112"/>
                      </a:cubicBezTo>
                      <a:cubicBezTo>
                        <a:pt x="3" y="109"/>
                        <a:pt x="3" y="105"/>
                        <a:pt x="3" y="102"/>
                      </a:cubicBezTo>
                      <a:moveTo>
                        <a:pt x="11" y="0"/>
                      </a:moveTo>
                      <a:cubicBezTo>
                        <a:pt x="9" y="0"/>
                        <a:pt x="9" y="0"/>
                        <a:pt x="9" y="0"/>
                      </a:cubicBezTo>
                      <a:cubicBezTo>
                        <a:pt x="5" y="29"/>
                        <a:pt x="2" y="62"/>
                        <a:pt x="1" y="101"/>
                      </a:cubicBezTo>
                      <a:cubicBezTo>
                        <a:pt x="3" y="101"/>
                        <a:pt x="3" y="101"/>
                        <a:pt x="3" y="101"/>
                      </a:cubicBezTo>
                      <a:cubicBezTo>
                        <a:pt x="4" y="62"/>
                        <a:pt x="7" y="29"/>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70" name="Freeform 40"/>
                <p:cNvSpPr>
                  <a:spLocks/>
                </p:cNvSpPr>
                <p:nvPr/>
              </p:nvSpPr>
              <p:spPr bwMode="auto">
                <a:xfrm>
                  <a:off x="-2171" y="3069"/>
                  <a:ext cx="5" cy="3"/>
                </a:xfrm>
                <a:custGeom>
                  <a:avLst/>
                  <a:gdLst/>
                  <a:ahLst/>
                  <a:cxnLst>
                    <a:cxn ang="0">
                      <a:pos x="2" y="0"/>
                    </a:cxn>
                    <a:cxn ang="0">
                      <a:pos x="0" y="0"/>
                    </a:cxn>
                    <a:cxn ang="0">
                      <a:pos x="0" y="1"/>
                    </a:cxn>
                    <a:cxn ang="0">
                      <a:pos x="0" y="1"/>
                    </a:cxn>
                    <a:cxn ang="0">
                      <a:pos x="0" y="1"/>
                    </a:cxn>
                    <a:cxn ang="0">
                      <a:pos x="2" y="1"/>
                    </a:cxn>
                    <a:cxn ang="0">
                      <a:pos x="2" y="0"/>
                    </a:cxn>
                    <a:cxn ang="0">
                      <a:pos x="2" y="0"/>
                    </a:cxn>
                    <a:cxn ang="0">
                      <a:pos x="2" y="0"/>
                    </a:cxn>
                    <a:cxn ang="0">
                      <a:pos x="2" y="0"/>
                    </a:cxn>
                  </a:cxnLst>
                  <a:rect l="0" t="0" r="r" b="b"/>
                  <a:pathLst>
                    <a:path w="2" h="1">
                      <a:moveTo>
                        <a:pt x="2" y="0"/>
                      </a:moveTo>
                      <a:cubicBezTo>
                        <a:pt x="0" y="0"/>
                        <a:pt x="0" y="0"/>
                        <a:pt x="0" y="0"/>
                      </a:cubicBezTo>
                      <a:cubicBezTo>
                        <a:pt x="0" y="0"/>
                        <a:pt x="0" y="0"/>
                        <a:pt x="0" y="1"/>
                      </a:cubicBezTo>
                      <a:cubicBezTo>
                        <a:pt x="0" y="1"/>
                        <a:pt x="0" y="1"/>
                        <a:pt x="0" y="1"/>
                      </a:cubicBezTo>
                      <a:cubicBezTo>
                        <a:pt x="0" y="1"/>
                        <a:pt x="0" y="1"/>
                        <a:pt x="0" y="1"/>
                      </a:cubicBezTo>
                      <a:cubicBezTo>
                        <a:pt x="2" y="1"/>
                        <a:pt x="2" y="1"/>
                        <a:pt x="2" y="1"/>
                      </a:cubicBezTo>
                      <a:cubicBezTo>
                        <a:pt x="2" y="0"/>
                        <a:pt x="2" y="0"/>
                        <a:pt x="2" y="0"/>
                      </a:cubicBezTo>
                      <a:cubicBezTo>
                        <a:pt x="2" y="0"/>
                        <a:pt x="2" y="0"/>
                        <a:pt x="2"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71" name="Freeform 41"/>
                <p:cNvSpPr>
                  <a:spLocks/>
                </p:cNvSpPr>
                <p:nvPr/>
              </p:nvSpPr>
              <p:spPr bwMode="auto">
                <a:xfrm>
                  <a:off x="-2207"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72" name="Freeform 42"/>
                <p:cNvSpPr>
                  <a:spLocks noEditPoints="1"/>
                </p:cNvSpPr>
                <p:nvPr/>
              </p:nvSpPr>
              <p:spPr bwMode="auto">
                <a:xfrm>
                  <a:off x="-2152" y="1522"/>
                  <a:ext cx="182" cy="1832"/>
                </a:xfrm>
                <a:custGeom>
                  <a:avLst/>
                  <a:gdLst/>
                  <a:ahLst/>
                  <a:cxnLst>
                    <a:cxn ang="0">
                      <a:pos x="6" y="741"/>
                    </a:cxn>
                    <a:cxn ang="0">
                      <a:pos x="4" y="741"/>
                    </a:cxn>
                    <a:cxn ang="0">
                      <a:pos x="10" y="773"/>
                    </a:cxn>
                    <a:cxn ang="0">
                      <a:pos x="12" y="773"/>
                    </a:cxn>
                    <a:cxn ang="0">
                      <a:pos x="6" y="741"/>
                    </a:cxn>
                    <a:cxn ang="0">
                      <a:pos x="23" y="99"/>
                    </a:cxn>
                    <a:cxn ang="0">
                      <a:pos x="21" y="99"/>
                    </a:cxn>
                    <a:cxn ang="0">
                      <a:pos x="9" y="147"/>
                    </a:cxn>
                    <a:cxn ang="0">
                      <a:pos x="0" y="195"/>
                    </a:cxn>
                    <a:cxn ang="0">
                      <a:pos x="2" y="195"/>
                    </a:cxn>
                    <a:cxn ang="0">
                      <a:pos x="11" y="147"/>
                    </a:cxn>
                    <a:cxn ang="0">
                      <a:pos x="23" y="99"/>
                    </a:cxn>
                    <a:cxn ang="0">
                      <a:pos x="75" y="0"/>
                    </a:cxn>
                    <a:cxn ang="0">
                      <a:pos x="75" y="0"/>
                    </a:cxn>
                    <a:cxn ang="0">
                      <a:pos x="22" y="98"/>
                    </a:cxn>
                    <a:cxn ang="0">
                      <a:pos x="24" y="98"/>
                    </a:cxn>
                    <a:cxn ang="0">
                      <a:pos x="51" y="38"/>
                    </a:cxn>
                    <a:cxn ang="0">
                      <a:pos x="69" y="11"/>
                    </a:cxn>
                    <a:cxn ang="0">
                      <a:pos x="75" y="4"/>
                    </a:cxn>
                    <a:cxn ang="0">
                      <a:pos x="76" y="2"/>
                    </a:cxn>
                    <a:cxn ang="0">
                      <a:pos x="77" y="2"/>
                    </a:cxn>
                    <a:cxn ang="0">
                      <a:pos x="75" y="0"/>
                    </a:cxn>
                  </a:cxnLst>
                  <a:rect l="0" t="0" r="r" b="b"/>
                  <a:pathLst>
                    <a:path w="77" h="773">
                      <a:moveTo>
                        <a:pt x="6" y="741"/>
                      </a:moveTo>
                      <a:cubicBezTo>
                        <a:pt x="4" y="741"/>
                        <a:pt x="4" y="741"/>
                        <a:pt x="4" y="741"/>
                      </a:cubicBezTo>
                      <a:cubicBezTo>
                        <a:pt x="6" y="753"/>
                        <a:pt x="8" y="765"/>
                        <a:pt x="10" y="773"/>
                      </a:cubicBezTo>
                      <a:cubicBezTo>
                        <a:pt x="12" y="773"/>
                        <a:pt x="12" y="773"/>
                        <a:pt x="12" y="773"/>
                      </a:cubicBezTo>
                      <a:cubicBezTo>
                        <a:pt x="10" y="765"/>
                        <a:pt x="8" y="753"/>
                        <a:pt x="6" y="741"/>
                      </a:cubicBezTo>
                      <a:moveTo>
                        <a:pt x="23" y="99"/>
                      </a:moveTo>
                      <a:cubicBezTo>
                        <a:pt x="21" y="99"/>
                        <a:pt x="21" y="99"/>
                        <a:pt x="21" y="99"/>
                      </a:cubicBezTo>
                      <a:cubicBezTo>
                        <a:pt x="17" y="113"/>
                        <a:pt x="12" y="130"/>
                        <a:pt x="9" y="147"/>
                      </a:cubicBezTo>
                      <a:cubicBezTo>
                        <a:pt x="6" y="164"/>
                        <a:pt x="3" y="180"/>
                        <a:pt x="0" y="195"/>
                      </a:cubicBezTo>
                      <a:cubicBezTo>
                        <a:pt x="2" y="195"/>
                        <a:pt x="2" y="195"/>
                        <a:pt x="2" y="195"/>
                      </a:cubicBezTo>
                      <a:cubicBezTo>
                        <a:pt x="5" y="180"/>
                        <a:pt x="8" y="164"/>
                        <a:pt x="11" y="147"/>
                      </a:cubicBezTo>
                      <a:cubicBezTo>
                        <a:pt x="14" y="130"/>
                        <a:pt x="19" y="114"/>
                        <a:pt x="23" y="99"/>
                      </a:cubicBezTo>
                      <a:moveTo>
                        <a:pt x="75" y="0"/>
                      </a:moveTo>
                      <a:cubicBezTo>
                        <a:pt x="75" y="0"/>
                        <a:pt x="75" y="0"/>
                        <a:pt x="75" y="0"/>
                      </a:cubicBezTo>
                      <a:cubicBezTo>
                        <a:pt x="74" y="1"/>
                        <a:pt x="43" y="35"/>
                        <a:pt x="22" y="98"/>
                      </a:cubicBezTo>
                      <a:cubicBezTo>
                        <a:pt x="24" y="98"/>
                        <a:pt x="24" y="98"/>
                        <a:pt x="24" y="98"/>
                      </a:cubicBezTo>
                      <a:cubicBezTo>
                        <a:pt x="32" y="74"/>
                        <a:pt x="42" y="54"/>
                        <a:pt x="51" y="38"/>
                      </a:cubicBezTo>
                      <a:cubicBezTo>
                        <a:pt x="58" y="26"/>
                        <a:pt x="64" y="17"/>
                        <a:pt x="69" y="11"/>
                      </a:cubicBezTo>
                      <a:cubicBezTo>
                        <a:pt x="71" y="8"/>
                        <a:pt x="73" y="5"/>
                        <a:pt x="75" y="4"/>
                      </a:cubicBezTo>
                      <a:cubicBezTo>
                        <a:pt x="75" y="3"/>
                        <a:pt x="76" y="3"/>
                        <a:pt x="76" y="2"/>
                      </a:cubicBezTo>
                      <a:cubicBezTo>
                        <a:pt x="77" y="2"/>
                        <a:pt x="77" y="2"/>
                        <a:pt x="77" y="2"/>
                      </a:cubicBezTo>
                      <a:cubicBezTo>
                        <a:pt x="75" y="0"/>
                        <a:pt x="75" y="0"/>
                        <a:pt x="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73" name="Freeform 43"/>
                <p:cNvSpPr>
                  <a:spLocks/>
                </p:cNvSpPr>
                <p:nvPr/>
              </p:nvSpPr>
              <p:spPr bwMode="auto">
                <a:xfrm>
                  <a:off x="-2103" y="1754"/>
                  <a:ext cx="8"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1"/>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74" name="Freeform 44"/>
                <p:cNvSpPr>
                  <a:spLocks/>
                </p:cNvSpPr>
                <p:nvPr/>
              </p:nvSpPr>
              <p:spPr bwMode="auto">
                <a:xfrm>
                  <a:off x="-2211"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75" name="Freeform 45"/>
                <p:cNvSpPr>
                  <a:spLocks/>
                </p:cNvSpPr>
                <p:nvPr/>
              </p:nvSpPr>
              <p:spPr bwMode="auto">
                <a:xfrm>
                  <a:off x="-214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76" name="Freeform 46"/>
                <p:cNvSpPr>
                  <a:spLocks/>
                </p:cNvSpPr>
                <p:nvPr/>
              </p:nvSpPr>
              <p:spPr bwMode="auto">
                <a:xfrm>
                  <a:off x="-2129" y="3356"/>
                  <a:ext cx="12" cy="26"/>
                </a:xfrm>
                <a:custGeom>
                  <a:avLst/>
                  <a:gdLst/>
                  <a:ahLst/>
                  <a:cxnLst>
                    <a:cxn ang="0">
                      <a:pos x="2" y="0"/>
                    </a:cxn>
                    <a:cxn ang="0">
                      <a:pos x="0" y="0"/>
                    </a:cxn>
                    <a:cxn ang="0">
                      <a:pos x="3" y="11"/>
                    </a:cxn>
                    <a:cxn ang="0">
                      <a:pos x="5" y="11"/>
                    </a:cxn>
                    <a:cxn ang="0">
                      <a:pos x="2" y="0"/>
                    </a:cxn>
                  </a:cxnLst>
                  <a:rect l="0" t="0" r="r" b="b"/>
                  <a:pathLst>
                    <a:path w="5" h="11">
                      <a:moveTo>
                        <a:pt x="2" y="0"/>
                      </a:moveTo>
                      <a:cubicBezTo>
                        <a:pt x="0" y="0"/>
                        <a:pt x="0" y="0"/>
                        <a:pt x="0" y="0"/>
                      </a:cubicBezTo>
                      <a:cubicBezTo>
                        <a:pt x="1" y="5"/>
                        <a:pt x="2" y="9"/>
                        <a:pt x="3" y="11"/>
                      </a:cubicBezTo>
                      <a:cubicBezTo>
                        <a:pt x="5" y="11"/>
                        <a:pt x="5" y="11"/>
                        <a:pt x="5" y="11"/>
                      </a:cubicBezTo>
                      <a:cubicBezTo>
                        <a:pt x="4" y="8"/>
                        <a:pt x="3" y="5"/>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77" name="Freeform 47"/>
                <p:cNvSpPr>
                  <a:spLocks/>
                </p:cNvSpPr>
                <p:nvPr/>
              </p:nvSpPr>
              <p:spPr bwMode="auto">
                <a:xfrm>
                  <a:off x="-2129" y="33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78" name="Freeform 48"/>
                <p:cNvSpPr>
                  <a:spLocks/>
                </p:cNvSpPr>
                <p:nvPr/>
              </p:nvSpPr>
              <p:spPr bwMode="auto">
                <a:xfrm>
                  <a:off x="-2221"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79" name="Freeform 49"/>
                <p:cNvSpPr>
                  <a:spLocks/>
                </p:cNvSpPr>
                <p:nvPr/>
              </p:nvSpPr>
              <p:spPr bwMode="auto">
                <a:xfrm>
                  <a:off x="-220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80" name="Freeform 50"/>
                <p:cNvSpPr>
                  <a:spLocks/>
                </p:cNvSpPr>
                <p:nvPr/>
              </p:nvSpPr>
              <p:spPr bwMode="auto">
                <a:xfrm>
                  <a:off x="-2020" y="1986"/>
                  <a:ext cx="26" cy="270"/>
                </a:xfrm>
                <a:custGeom>
                  <a:avLst/>
                  <a:gdLst/>
                  <a:ahLst/>
                  <a:cxnLst>
                    <a:cxn ang="0">
                      <a:pos x="11" y="0"/>
                    </a:cxn>
                    <a:cxn ang="0">
                      <a:pos x="9" y="0"/>
                    </a:cxn>
                    <a:cxn ang="0">
                      <a:pos x="8" y="9"/>
                    </a:cxn>
                    <a:cxn ang="0">
                      <a:pos x="8" y="9"/>
                    </a:cxn>
                    <a:cxn ang="0">
                      <a:pos x="1" y="100"/>
                    </a:cxn>
                    <a:cxn ang="0">
                      <a:pos x="3" y="100"/>
                    </a:cxn>
                    <a:cxn ang="0">
                      <a:pos x="3" y="101"/>
                    </a:cxn>
                    <a:cxn ang="0">
                      <a:pos x="1" y="101"/>
                    </a:cxn>
                    <a:cxn ang="0">
                      <a:pos x="0" y="114"/>
                    </a:cxn>
                    <a:cxn ang="0">
                      <a:pos x="2" y="114"/>
                    </a:cxn>
                    <a:cxn ang="0">
                      <a:pos x="10" y="9"/>
                    </a:cxn>
                    <a:cxn ang="0">
                      <a:pos x="11" y="0"/>
                    </a:cxn>
                  </a:cxnLst>
                  <a:rect l="0" t="0" r="r" b="b"/>
                  <a:pathLst>
                    <a:path w="11" h="114">
                      <a:moveTo>
                        <a:pt x="11" y="0"/>
                      </a:moveTo>
                      <a:cubicBezTo>
                        <a:pt x="9" y="0"/>
                        <a:pt x="9" y="0"/>
                        <a:pt x="9" y="0"/>
                      </a:cubicBezTo>
                      <a:cubicBezTo>
                        <a:pt x="8" y="9"/>
                        <a:pt x="8" y="9"/>
                        <a:pt x="8" y="9"/>
                      </a:cubicBezTo>
                      <a:cubicBezTo>
                        <a:pt x="8" y="9"/>
                        <a:pt x="8" y="9"/>
                        <a:pt x="8" y="9"/>
                      </a:cubicBezTo>
                      <a:cubicBezTo>
                        <a:pt x="5" y="37"/>
                        <a:pt x="3" y="68"/>
                        <a:pt x="1" y="100"/>
                      </a:cubicBezTo>
                      <a:cubicBezTo>
                        <a:pt x="3" y="100"/>
                        <a:pt x="3" y="100"/>
                        <a:pt x="3" y="100"/>
                      </a:cubicBezTo>
                      <a:cubicBezTo>
                        <a:pt x="3" y="101"/>
                        <a:pt x="3" y="101"/>
                        <a:pt x="3" y="101"/>
                      </a:cubicBezTo>
                      <a:cubicBezTo>
                        <a:pt x="1" y="101"/>
                        <a:pt x="1" y="101"/>
                        <a:pt x="1" y="101"/>
                      </a:cubicBezTo>
                      <a:cubicBezTo>
                        <a:pt x="1" y="105"/>
                        <a:pt x="1" y="109"/>
                        <a:pt x="0" y="114"/>
                      </a:cubicBezTo>
                      <a:cubicBezTo>
                        <a:pt x="2" y="114"/>
                        <a:pt x="2" y="114"/>
                        <a:pt x="2" y="114"/>
                      </a:cubicBezTo>
                      <a:cubicBezTo>
                        <a:pt x="4" y="77"/>
                        <a:pt x="7" y="42"/>
                        <a:pt x="10" y="9"/>
                      </a:cubicBezTo>
                      <a:cubicBezTo>
                        <a:pt x="11" y="0"/>
                        <a:pt x="11" y="0"/>
                        <a:pt x="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81" name="Freeform 51"/>
                <p:cNvSpPr>
                  <a:spLocks/>
                </p:cNvSpPr>
                <p:nvPr/>
              </p:nvSpPr>
              <p:spPr bwMode="auto">
                <a:xfrm>
                  <a:off x="-2017"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82" name="Freeform 52"/>
                <p:cNvSpPr>
                  <a:spLocks noEditPoints="1"/>
                </p:cNvSpPr>
                <p:nvPr/>
              </p:nvSpPr>
              <p:spPr bwMode="auto">
                <a:xfrm>
                  <a:off x="-2029" y="2259"/>
                  <a:ext cx="14" cy="1017"/>
                </a:xfrm>
                <a:custGeom>
                  <a:avLst/>
                  <a:gdLst/>
                  <a:ahLst/>
                  <a:cxnLst>
                    <a:cxn ang="0">
                      <a:pos x="5" y="343"/>
                    </a:cxn>
                    <a:cxn ang="0">
                      <a:pos x="3" y="343"/>
                    </a:cxn>
                    <a:cxn ang="0">
                      <a:pos x="2" y="429"/>
                    </a:cxn>
                    <a:cxn ang="0">
                      <a:pos x="4" y="429"/>
                    </a:cxn>
                    <a:cxn ang="0">
                      <a:pos x="5" y="343"/>
                    </a:cxn>
                    <a:cxn ang="0">
                      <a:pos x="4" y="339"/>
                    </a:cxn>
                    <a:cxn ang="0">
                      <a:pos x="4" y="339"/>
                    </a:cxn>
                    <a:cxn ang="0">
                      <a:pos x="3" y="233"/>
                    </a:cxn>
                    <a:cxn ang="0">
                      <a:pos x="1" y="233"/>
                    </a:cxn>
                    <a:cxn ang="0">
                      <a:pos x="1" y="254"/>
                    </a:cxn>
                    <a:cxn ang="0">
                      <a:pos x="2" y="254"/>
                    </a:cxn>
                    <a:cxn ang="0">
                      <a:pos x="2" y="255"/>
                    </a:cxn>
                    <a:cxn ang="0">
                      <a:pos x="1" y="255"/>
                    </a:cxn>
                    <a:cxn ang="0">
                      <a:pos x="3" y="339"/>
                    </a:cxn>
                    <a:cxn ang="0">
                      <a:pos x="3" y="342"/>
                    </a:cxn>
                    <a:cxn ang="0">
                      <a:pos x="5" y="342"/>
                    </a:cxn>
                    <a:cxn ang="0">
                      <a:pos x="5" y="339"/>
                    </a:cxn>
                    <a:cxn ang="0">
                      <a:pos x="5" y="339"/>
                    </a:cxn>
                    <a:cxn ang="0">
                      <a:pos x="4" y="327"/>
                    </a:cxn>
                    <a:cxn ang="0">
                      <a:pos x="3" y="233"/>
                    </a:cxn>
                    <a:cxn ang="0">
                      <a:pos x="3" y="102"/>
                    </a:cxn>
                    <a:cxn ang="0">
                      <a:pos x="1" y="102"/>
                    </a:cxn>
                    <a:cxn ang="0">
                      <a:pos x="0" y="184"/>
                    </a:cxn>
                    <a:cxn ang="0">
                      <a:pos x="1" y="232"/>
                    </a:cxn>
                    <a:cxn ang="0">
                      <a:pos x="3" y="232"/>
                    </a:cxn>
                    <a:cxn ang="0">
                      <a:pos x="2" y="184"/>
                    </a:cxn>
                    <a:cxn ang="0">
                      <a:pos x="3" y="102"/>
                    </a:cxn>
                    <a:cxn ang="0">
                      <a:pos x="6" y="0"/>
                    </a:cxn>
                    <a:cxn ang="0">
                      <a:pos x="4" y="0"/>
                    </a:cxn>
                    <a:cxn ang="0">
                      <a:pos x="1" y="101"/>
                    </a:cxn>
                    <a:cxn ang="0">
                      <a:pos x="3" y="101"/>
                    </a:cxn>
                    <a:cxn ang="0">
                      <a:pos x="6" y="0"/>
                    </a:cxn>
                  </a:cxnLst>
                  <a:rect l="0" t="0" r="r" b="b"/>
                  <a:pathLst>
                    <a:path w="6" h="429">
                      <a:moveTo>
                        <a:pt x="5" y="343"/>
                      </a:moveTo>
                      <a:cubicBezTo>
                        <a:pt x="3" y="343"/>
                        <a:pt x="3" y="343"/>
                        <a:pt x="3" y="343"/>
                      </a:cubicBezTo>
                      <a:cubicBezTo>
                        <a:pt x="2" y="429"/>
                        <a:pt x="2" y="429"/>
                        <a:pt x="2" y="429"/>
                      </a:cubicBezTo>
                      <a:cubicBezTo>
                        <a:pt x="4" y="429"/>
                        <a:pt x="4" y="429"/>
                        <a:pt x="4" y="429"/>
                      </a:cubicBezTo>
                      <a:cubicBezTo>
                        <a:pt x="5" y="343"/>
                        <a:pt x="5" y="343"/>
                        <a:pt x="5" y="343"/>
                      </a:cubicBezTo>
                      <a:moveTo>
                        <a:pt x="4" y="339"/>
                      </a:moveTo>
                      <a:cubicBezTo>
                        <a:pt x="4" y="339"/>
                        <a:pt x="4" y="339"/>
                        <a:pt x="4" y="339"/>
                      </a:cubicBezTo>
                      <a:moveTo>
                        <a:pt x="3" y="233"/>
                      </a:moveTo>
                      <a:cubicBezTo>
                        <a:pt x="1" y="233"/>
                        <a:pt x="1" y="233"/>
                        <a:pt x="1" y="233"/>
                      </a:cubicBezTo>
                      <a:cubicBezTo>
                        <a:pt x="1" y="240"/>
                        <a:pt x="1" y="247"/>
                        <a:pt x="1" y="254"/>
                      </a:cubicBezTo>
                      <a:cubicBezTo>
                        <a:pt x="2" y="254"/>
                        <a:pt x="2" y="254"/>
                        <a:pt x="2" y="254"/>
                      </a:cubicBezTo>
                      <a:cubicBezTo>
                        <a:pt x="2" y="255"/>
                        <a:pt x="2" y="255"/>
                        <a:pt x="2" y="255"/>
                      </a:cubicBezTo>
                      <a:cubicBezTo>
                        <a:pt x="1" y="255"/>
                        <a:pt x="1" y="255"/>
                        <a:pt x="1" y="255"/>
                      </a:cubicBezTo>
                      <a:cubicBezTo>
                        <a:pt x="2" y="306"/>
                        <a:pt x="3" y="338"/>
                        <a:pt x="3" y="339"/>
                      </a:cubicBezTo>
                      <a:cubicBezTo>
                        <a:pt x="3" y="342"/>
                        <a:pt x="3" y="342"/>
                        <a:pt x="3" y="342"/>
                      </a:cubicBezTo>
                      <a:cubicBezTo>
                        <a:pt x="5" y="342"/>
                        <a:pt x="5" y="342"/>
                        <a:pt x="5" y="342"/>
                      </a:cubicBezTo>
                      <a:cubicBezTo>
                        <a:pt x="5" y="339"/>
                        <a:pt x="5" y="339"/>
                        <a:pt x="5" y="339"/>
                      </a:cubicBezTo>
                      <a:cubicBezTo>
                        <a:pt x="5" y="339"/>
                        <a:pt x="5" y="339"/>
                        <a:pt x="5" y="339"/>
                      </a:cubicBezTo>
                      <a:cubicBezTo>
                        <a:pt x="5" y="339"/>
                        <a:pt x="5" y="335"/>
                        <a:pt x="4" y="327"/>
                      </a:cubicBezTo>
                      <a:cubicBezTo>
                        <a:pt x="4" y="310"/>
                        <a:pt x="3" y="277"/>
                        <a:pt x="3" y="233"/>
                      </a:cubicBezTo>
                      <a:moveTo>
                        <a:pt x="3" y="102"/>
                      </a:moveTo>
                      <a:cubicBezTo>
                        <a:pt x="1" y="102"/>
                        <a:pt x="1" y="102"/>
                        <a:pt x="1" y="102"/>
                      </a:cubicBezTo>
                      <a:cubicBezTo>
                        <a:pt x="1" y="130"/>
                        <a:pt x="0" y="158"/>
                        <a:pt x="0" y="184"/>
                      </a:cubicBezTo>
                      <a:cubicBezTo>
                        <a:pt x="0" y="201"/>
                        <a:pt x="0" y="217"/>
                        <a:pt x="1" y="232"/>
                      </a:cubicBezTo>
                      <a:cubicBezTo>
                        <a:pt x="3" y="232"/>
                        <a:pt x="3" y="232"/>
                        <a:pt x="3" y="232"/>
                      </a:cubicBezTo>
                      <a:cubicBezTo>
                        <a:pt x="2" y="217"/>
                        <a:pt x="2" y="201"/>
                        <a:pt x="2" y="184"/>
                      </a:cubicBezTo>
                      <a:cubicBezTo>
                        <a:pt x="2" y="158"/>
                        <a:pt x="3" y="130"/>
                        <a:pt x="3" y="102"/>
                      </a:cubicBezTo>
                      <a:moveTo>
                        <a:pt x="6" y="0"/>
                      </a:moveTo>
                      <a:cubicBezTo>
                        <a:pt x="4" y="0"/>
                        <a:pt x="4" y="0"/>
                        <a:pt x="4" y="0"/>
                      </a:cubicBezTo>
                      <a:cubicBezTo>
                        <a:pt x="3" y="33"/>
                        <a:pt x="2" y="68"/>
                        <a:pt x="1" y="101"/>
                      </a:cubicBezTo>
                      <a:cubicBezTo>
                        <a:pt x="3" y="101"/>
                        <a:pt x="3" y="101"/>
                        <a:pt x="3" y="101"/>
                      </a:cubicBezTo>
                      <a:cubicBezTo>
                        <a:pt x="4" y="68"/>
                        <a:pt x="5" y="33"/>
                        <a:pt x="6"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83" name="Freeform 53"/>
                <p:cNvSpPr>
                  <a:spLocks/>
                </p:cNvSpPr>
                <p:nvPr/>
              </p:nvSpPr>
              <p:spPr bwMode="auto">
                <a:xfrm>
                  <a:off x="-2022" y="3069"/>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84" name="Freeform 54"/>
                <p:cNvSpPr>
                  <a:spLocks/>
                </p:cNvSpPr>
                <p:nvPr/>
              </p:nvSpPr>
              <p:spPr bwMode="auto">
                <a:xfrm>
                  <a:off x="-2027" y="2861"/>
                  <a:ext cx="3" cy="2"/>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85" name="Freeform 55"/>
                <p:cNvSpPr>
                  <a:spLocks noEditPoints="1"/>
                </p:cNvSpPr>
                <p:nvPr/>
              </p:nvSpPr>
              <p:spPr bwMode="auto">
                <a:xfrm>
                  <a:off x="-2024" y="1522"/>
                  <a:ext cx="92" cy="1832"/>
                </a:xfrm>
                <a:custGeom>
                  <a:avLst/>
                  <a:gdLst/>
                  <a:ahLst/>
                  <a:cxnLst>
                    <a:cxn ang="0">
                      <a:pos x="2" y="741"/>
                    </a:cxn>
                    <a:cxn ang="0">
                      <a:pos x="0" y="741"/>
                    </a:cxn>
                    <a:cxn ang="0">
                      <a:pos x="0" y="773"/>
                    </a:cxn>
                    <a:cxn ang="0">
                      <a:pos x="2" y="773"/>
                    </a:cxn>
                    <a:cxn ang="0">
                      <a:pos x="2" y="741"/>
                    </a:cxn>
                    <a:cxn ang="0">
                      <a:pos x="19" y="99"/>
                    </a:cxn>
                    <a:cxn ang="0">
                      <a:pos x="17" y="99"/>
                    </a:cxn>
                    <a:cxn ang="0">
                      <a:pos x="16" y="123"/>
                    </a:cxn>
                    <a:cxn ang="0">
                      <a:pos x="16" y="123"/>
                    </a:cxn>
                    <a:cxn ang="0">
                      <a:pos x="11" y="195"/>
                    </a:cxn>
                    <a:cxn ang="0">
                      <a:pos x="13" y="195"/>
                    </a:cxn>
                    <a:cxn ang="0">
                      <a:pos x="18" y="123"/>
                    </a:cxn>
                    <a:cxn ang="0">
                      <a:pos x="18" y="123"/>
                    </a:cxn>
                    <a:cxn ang="0">
                      <a:pos x="19" y="99"/>
                    </a:cxn>
                    <a:cxn ang="0">
                      <a:pos x="38" y="0"/>
                    </a:cxn>
                    <a:cxn ang="0">
                      <a:pos x="37" y="0"/>
                    </a:cxn>
                    <a:cxn ang="0">
                      <a:pos x="17" y="98"/>
                    </a:cxn>
                    <a:cxn ang="0">
                      <a:pos x="19" y="98"/>
                    </a:cxn>
                    <a:cxn ang="0">
                      <a:pos x="29" y="32"/>
                    </a:cxn>
                    <a:cxn ang="0">
                      <a:pos x="36" y="9"/>
                    </a:cxn>
                    <a:cxn ang="0">
                      <a:pos x="38" y="3"/>
                    </a:cxn>
                    <a:cxn ang="0">
                      <a:pos x="39" y="1"/>
                    </a:cxn>
                    <a:cxn ang="0">
                      <a:pos x="38" y="0"/>
                    </a:cxn>
                  </a:cxnLst>
                  <a:rect l="0" t="0" r="r" b="b"/>
                  <a:pathLst>
                    <a:path w="39" h="773">
                      <a:moveTo>
                        <a:pt x="2" y="741"/>
                      </a:moveTo>
                      <a:cubicBezTo>
                        <a:pt x="0" y="741"/>
                        <a:pt x="0" y="741"/>
                        <a:pt x="0" y="741"/>
                      </a:cubicBezTo>
                      <a:cubicBezTo>
                        <a:pt x="0" y="773"/>
                        <a:pt x="0" y="773"/>
                        <a:pt x="0" y="773"/>
                      </a:cubicBezTo>
                      <a:cubicBezTo>
                        <a:pt x="2" y="773"/>
                        <a:pt x="2" y="773"/>
                        <a:pt x="2" y="773"/>
                      </a:cubicBezTo>
                      <a:cubicBezTo>
                        <a:pt x="2" y="741"/>
                        <a:pt x="2" y="741"/>
                        <a:pt x="2" y="741"/>
                      </a:cubicBezTo>
                      <a:moveTo>
                        <a:pt x="19" y="99"/>
                      </a:moveTo>
                      <a:cubicBezTo>
                        <a:pt x="17" y="99"/>
                        <a:pt x="17" y="99"/>
                        <a:pt x="17" y="99"/>
                      </a:cubicBezTo>
                      <a:cubicBezTo>
                        <a:pt x="17" y="107"/>
                        <a:pt x="16" y="114"/>
                        <a:pt x="16" y="123"/>
                      </a:cubicBezTo>
                      <a:cubicBezTo>
                        <a:pt x="16" y="123"/>
                        <a:pt x="16" y="123"/>
                        <a:pt x="16" y="123"/>
                      </a:cubicBezTo>
                      <a:cubicBezTo>
                        <a:pt x="11" y="195"/>
                        <a:pt x="11" y="195"/>
                        <a:pt x="11" y="195"/>
                      </a:cubicBezTo>
                      <a:cubicBezTo>
                        <a:pt x="13" y="195"/>
                        <a:pt x="13" y="195"/>
                        <a:pt x="13" y="195"/>
                      </a:cubicBezTo>
                      <a:cubicBezTo>
                        <a:pt x="18" y="123"/>
                        <a:pt x="18" y="123"/>
                        <a:pt x="18" y="123"/>
                      </a:cubicBezTo>
                      <a:cubicBezTo>
                        <a:pt x="18" y="123"/>
                        <a:pt x="18" y="123"/>
                        <a:pt x="18" y="123"/>
                      </a:cubicBezTo>
                      <a:cubicBezTo>
                        <a:pt x="18" y="115"/>
                        <a:pt x="19" y="107"/>
                        <a:pt x="19" y="99"/>
                      </a:cubicBezTo>
                      <a:moveTo>
                        <a:pt x="38" y="0"/>
                      </a:moveTo>
                      <a:cubicBezTo>
                        <a:pt x="37" y="0"/>
                        <a:pt x="37" y="0"/>
                        <a:pt x="37" y="0"/>
                      </a:cubicBezTo>
                      <a:cubicBezTo>
                        <a:pt x="36" y="3"/>
                        <a:pt x="21" y="37"/>
                        <a:pt x="17" y="98"/>
                      </a:cubicBezTo>
                      <a:cubicBezTo>
                        <a:pt x="19" y="98"/>
                        <a:pt x="19" y="98"/>
                        <a:pt x="19" y="98"/>
                      </a:cubicBezTo>
                      <a:cubicBezTo>
                        <a:pt x="21" y="70"/>
                        <a:pt x="25" y="48"/>
                        <a:pt x="29" y="32"/>
                      </a:cubicBezTo>
                      <a:cubicBezTo>
                        <a:pt x="32" y="22"/>
                        <a:pt x="34" y="14"/>
                        <a:pt x="36" y="9"/>
                      </a:cubicBezTo>
                      <a:cubicBezTo>
                        <a:pt x="37" y="6"/>
                        <a:pt x="38" y="4"/>
                        <a:pt x="38" y="3"/>
                      </a:cubicBezTo>
                      <a:cubicBezTo>
                        <a:pt x="39" y="1"/>
                        <a:pt x="39" y="1"/>
                        <a:pt x="39" y="1"/>
                      </a:cubicBezTo>
                      <a:cubicBezTo>
                        <a:pt x="38" y="0"/>
                        <a:pt x="38" y="0"/>
                        <a:pt x="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86" name="Freeform 56"/>
                <p:cNvSpPr>
                  <a:spLocks/>
                </p:cNvSpPr>
                <p:nvPr/>
              </p:nvSpPr>
              <p:spPr bwMode="auto">
                <a:xfrm>
                  <a:off x="-1984"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87" name="Freeform 57"/>
                <p:cNvSpPr>
                  <a:spLocks/>
                </p:cNvSpPr>
                <p:nvPr/>
              </p:nvSpPr>
              <p:spPr bwMode="auto">
                <a:xfrm>
                  <a:off x="-2027"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88" name="Freeform 58"/>
                <p:cNvSpPr>
                  <a:spLocks/>
                </p:cNvSpPr>
                <p:nvPr/>
              </p:nvSpPr>
              <p:spPr bwMode="auto">
                <a:xfrm>
                  <a:off x="-2024"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89" name="Freeform 59"/>
                <p:cNvSpPr>
                  <a:spLocks/>
                </p:cNvSpPr>
                <p:nvPr/>
              </p:nvSpPr>
              <p:spPr bwMode="auto">
                <a:xfrm>
                  <a:off x="-2027" y="3356"/>
                  <a:ext cx="7" cy="36"/>
                </a:xfrm>
                <a:custGeom>
                  <a:avLst/>
                  <a:gdLst/>
                  <a:ahLst/>
                  <a:cxnLst>
                    <a:cxn ang="0">
                      <a:pos x="7" y="0"/>
                    </a:cxn>
                    <a:cxn ang="0">
                      <a:pos x="3" y="0"/>
                    </a:cxn>
                    <a:cxn ang="0">
                      <a:pos x="0" y="36"/>
                    </a:cxn>
                    <a:cxn ang="0">
                      <a:pos x="5" y="36"/>
                    </a:cxn>
                    <a:cxn ang="0">
                      <a:pos x="7" y="0"/>
                    </a:cxn>
                    <a:cxn ang="0">
                      <a:pos x="7" y="0"/>
                    </a:cxn>
                  </a:cxnLst>
                  <a:rect l="0" t="0" r="r" b="b"/>
                  <a:pathLst>
                    <a:path w="7" h="36">
                      <a:moveTo>
                        <a:pt x="7" y="0"/>
                      </a:moveTo>
                      <a:lnTo>
                        <a:pt x="3" y="0"/>
                      </a:lnTo>
                      <a:lnTo>
                        <a:pt x="0" y="36"/>
                      </a:lnTo>
                      <a:lnTo>
                        <a:pt x="5" y="36"/>
                      </a:lnTo>
                      <a:lnTo>
                        <a:pt x="7" y="0"/>
                      </a:lnTo>
                      <a:lnTo>
                        <a:pt x="7"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90" name="Freeform 60"/>
                <p:cNvSpPr>
                  <a:spLocks/>
                </p:cNvSpPr>
                <p:nvPr/>
              </p:nvSpPr>
              <p:spPr bwMode="auto">
                <a:xfrm>
                  <a:off x="-2024"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91" name="Freeform 61"/>
                <p:cNvSpPr>
                  <a:spLocks/>
                </p:cNvSpPr>
                <p:nvPr/>
              </p:nvSpPr>
              <p:spPr bwMode="auto">
                <a:xfrm>
                  <a:off x="-2027"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92" name="Freeform 62"/>
                <p:cNvSpPr>
                  <a:spLocks/>
                </p:cNvSpPr>
                <p:nvPr/>
              </p:nvSpPr>
              <p:spPr bwMode="auto">
                <a:xfrm>
                  <a:off x="-2020"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93" name="Freeform 63"/>
                <p:cNvSpPr>
                  <a:spLocks/>
                </p:cNvSpPr>
                <p:nvPr/>
              </p:nvSpPr>
              <p:spPr bwMode="auto">
                <a:xfrm>
                  <a:off x="-1840" y="1986"/>
                  <a:ext cx="12" cy="270"/>
                </a:xfrm>
                <a:custGeom>
                  <a:avLst/>
                  <a:gdLst/>
                  <a:ahLst/>
                  <a:cxnLst>
                    <a:cxn ang="0">
                      <a:pos x="2" y="0"/>
                    </a:cxn>
                    <a:cxn ang="0">
                      <a:pos x="0" y="0"/>
                    </a:cxn>
                    <a:cxn ang="0">
                      <a:pos x="0" y="4"/>
                    </a:cxn>
                    <a:cxn ang="0">
                      <a:pos x="3" y="114"/>
                    </a:cxn>
                    <a:cxn ang="0">
                      <a:pos x="5" y="114"/>
                    </a:cxn>
                    <a:cxn ang="0">
                      <a:pos x="5" y="101"/>
                    </a:cxn>
                    <a:cxn ang="0">
                      <a:pos x="4" y="101"/>
                    </a:cxn>
                    <a:cxn ang="0">
                      <a:pos x="4" y="100"/>
                    </a:cxn>
                    <a:cxn ang="0">
                      <a:pos x="5" y="100"/>
                    </a:cxn>
                    <a:cxn ang="0">
                      <a:pos x="2" y="4"/>
                    </a:cxn>
                    <a:cxn ang="0">
                      <a:pos x="2" y="0"/>
                    </a:cxn>
                  </a:cxnLst>
                  <a:rect l="0" t="0" r="r" b="b"/>
                  <a:pathLst>
                    <a:path w="5" h="114">
                      <a:moveTo>
                        <a:pt x="2" y="0"/>
                      </a:moveTo>
                      <a:cubicBezTo>
                        <a:pt x="0" y="0"/>
                        <a:pt x="0" y="0"/>
                        <a:pt x="0" y="0"/>
                      </a:cubicBezTo>
                      <a:cubicBezTo>
                        <a:pt x="0" y="1"/>
                        <a:pt x="0" y="3"/>
                        <a:pt x="0" y="4"/>
                      </a:cubicBezTo>
                      <a:cubicBezTo>
                        <a:pt x="2" y="25"/>
                        <a:pt x="2" y="67"/>
                        <a:pt x="3" y="114"/>
                      </a:cubicBezTo>
                      <a:cubicBezTo>
                        <a:pt x="5" y="114"/>
                        <a:pt x="5" y="114"/>
                        <a:pt x="5" y="114"/>
                      </a:cubicBezTo>
                      <a:cubicBezTo>
                        <a:pt x="5" y="109"/>
                        <a:pt x="5" y="105"/>
                        <a:pt x="5" y="101"/>
                      </a:cubicBezTo>
                      <a:cubicBezTo>
                        <a:pt x="4" y="101"/>
                        <a:pt x="4" y="101"/>
                        <a:pt x="4" y="101"/>
                      </a:cubicBezTo>
                      <a:cubicBezTo>
                        <a:pt x="4" y="100"/>
                        <a:pt x="4" y="100"/>
                        <a:pt x="4" y="100"/>
                      </a:cubicBezTo>
                      <a:cubicBezTo>
                        <a:pt x="5" y="100"/>
                        <a:pt x="5" y="100"/>
                        <a:pt x="5" y="100"/>
                      </a:cubicBezTo>
                      <a:cubicBezTo>
                        <a:pt x="4" y="59"/>
                        <a:pt x="4" y="23"/>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94" name="Freeform 64"/>
                <p:cNvSpPr>
                  <a:spLocks/>
                </p:cNvSpPr>
                <p:nvPr/>
              </p:nvSpPr>
              <p:spPr bwMode="auto">
                <a:xfrm>
                  <a:off x="-1830" y="2223"/>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95" name="Freeform 65"/>
                <p:cNvSpPr>
                  <a:spLocks noEditPoints="1"/>
                </p:cNvSpPr>
                <p:nvPr/>
              </p:nvSpPr>
              <p:spPr bwMode="auto">
                <a:xfrm>
                  <a:off x="-1911" y="2259"/>
                  <a:ext cx="83" cy="1017"/>
                </a:xfrm>
                <a:custGeom>
                  <a:avLst/>
                  <a:gdLst/>
                  <a:ahLst/>
                  <a:cxnLst>
                    <a:cxn ang="0">
                      <a:pos x="15" y="343"/>
                    </a:cxn>
                    <a:cxn ang="0">
                      <a:pos x="13" y="343"/>
                    </a:cxn>
                    <a:cxn ang="0">
                      <a:pos x="0" y="429"/>
                    </a:cxn>
                    <a:cxn ang="0">
                      <a:pos x="2" y="429"/>
                    </a:cxn>
                    <a:cxn ang="0">
                      <a:pos x="15" y="343"/>
                    </a:cxn>
                    <a:cxn ang="0">
                      <a:pos x="31" y="233"/>
                    </a:cxn>
                    <a:cxn ang="0">
                      <a:pos x="29" y="233"/>
                    </a:cxn>
                    <a:cxn ang="0">
                      <a:pos x="22" y="285"/>
                    </a:cxn>
                    <a:cxn ang="0">
                      <a:pos x="16" y="323"/>
                    </a:cxn>
                    <a:cxn ang="0">
                      <a:pos x="13" y="339"/>
                    </a:cxn>
                    <a:cxn ang="0">
                      <a:pos x="13" y="339"/>
                    </a:cxn>
                    <a:cxn ang="0">
                      <a:pos x="13" y="339"/>
                    </a:cxn>
                    <a:cxn ang="0">
                      <a:pos x="13" y="342"/>
                    </a:cxn>
                    <a:cxn ang="0">
                      <a:pos x="15" y="342"/>
                    </a:cxn>
                    <a:cxn ang="0">
                      <a:pos x="15" y="339"/>
                    </a:cxn>
                    <a:cxn ang="0">
                      <a:pos x="15" y="339"/>
                    </a:cxn>
                    <a:cxn ang="0">
                      <a:pos x="31" y="233"/>
                    </a:cxn>
                    <a:cxn ang="0">
                      <a:pos x="35" y="102"/>
                    </a:cxn>
                    <a:cxn ang="0">
                      <a:pos x="33" y="102"/>
                    </a:cxn>
                    <a:cxn ang="0">
                      <a:pos x="33" y="111"/>
                    </a:cxn>
                    <a:cxn ang="0">
                      <a:pos x="33" y="176"/>
                    </a:cxn>
                    <a:cxn ang="0">
                      <a:pos x="33" y="195"/>
                    </a:cxn>
                    <a:cxn ang="0">
                      <a:pos x="33" y="202"/>
                    </a:cxn>
                    <a:cxn ang="0">
                      <a:pos x="29" y="232"/>
                    </a:cxn>
                    <a:cxn ang="0">
                      <a:pos x="31" y="232"/>
                    </a:cxn>
                    <a:cxn ang="0">
                      <a:pos x="35" y="202"/>
                    </a:cxn>
                    <a:cxn ang="0">
                      <a:pos x="35" y="202"/>
                    </a:cxn>
                    <a:cxn ang="0">
                      <a:pos x="35" y="202"/>
                    </a:cxn>
                    <a:cxn ang="0">
                      <a:pos x="35" y="111"/>
                    </a:cxn>
                    <a:cxn ang="0">
                      <a:pos x="35" y="102"/>
                    </a:cxn>
                    <a:cxn ang="0">
                      <a:pos x="35" y="0"/>
                    </a:cxn>
                    <a:cxn ang="0">
                      <a:pos x="33" y="0"/>
                    </a:cxn>
                    <a:cxn ang="0">
                      <a:pos x="33" y="101"/>
                    </a:cxn>
                    <a:cxn ang="0">
                      <a:pos x="35" y="101"/>
                    </a:cxn>
                    <a:cxn ang="0">
                      <a:pos x="35" y="0"/>
                    </a:cxn>
                  </a:cxnLst>
                  <a:rect l="0" t="0" r="r" b="b"/>
                  <a:pathLst>
                    <a:path w="35" h="429">
                      <a:moveTo>
                        <a:pt x="15" y="343"/>
                      </a:moveTo>
                      <a:cubicBezTo>
                        <a:pt x="13" y="343"/>
                        <a:pt x="13" y="343"/>
                        <a:pt x="13" y="343"/>
                      </a:cubicBezTo>
                      <a:cubicBezTo>
                        <a:pt x="11" y="377"/>
                        <a:pt x="6" y="406"/>
                        <a:pt x="0" y="429"/>
                      </a:cubicBezTo>
                      <a:cubicBezTo>
                        <a:pt x="2" y="429"/>
                        <a:pt x="2" y="429"/>
                        <a:pt x="2" y="429"/>
                      </a:cubicBezTo>
                      <a:cubicBezTo>
                        <a:pt x="8" y="406"/>
                        <a:pt x="13" y="377"/>
                        <a:pt x="15" y="343"/>
                      </a:cubicBezTo>
                      <a:moveTo>
                        <a:pt x="31" y="233"/>
                      </a:moveTo>
                      <a:cubicBezTo>
                        <a:pt x="29" y="233"/>
                        <a:pt x="29" y="233"/>
                        <a:pt x="29" y="233"/>
                      </a:cubicBezTo>
                      <a:cubicBezTo>
                        <a:pt x="27" y="250"/>
                        <a:pt x="24" y="268"/>
                        <a:pt x="22" y="285"/>
                      </a:cubicBezTo>
                      <a:cubicBezTo>
                        <a:pt x="20" y="300"/>
                        <a:pt x="17" y="313"/>
                        <a:pt x="16" y="323"/>
                      </a:cubicBezTo>
                      <a:cubicBezTo>
                        <a:pt x="14" y="333"/>
                        <a:pt x="13" y="339"/>
                        <a:pt x="13" y="339"/>
                      </a:cubicBezTo>
                      <a:cubicBezTo>
                        <a:pt x="13" y="339"/>
                        <a:pt x="13" y="339"/>
                        <a:pt x="13" y="339"/>
                      </a:cubicBezTo>
                      <a:cubicBezTo>
                        <a:pt x="13" y="339"/>
                        <a:pt x="13" y="339"/>
                        <a:pt x="13" y="339"/>
                      </a:cubicBezTo>
                      <a:cubicBezTo>
                        <a:pt x="13" y="340"/>
                        <a:pt x="13" y="341"/>
                        <a:pt x="13" y="342"/>
                      </a:cubicBezTo>
                      <a:cubicBezTo>
                        <a:pt x="15" y="342"/>
                        <a:pt x="15" y="342"/>
                        <a:pt x="15" y="342"/>
                      </a:cubicBezTo>
                      <a:cubicBezTo>
                        <a:pt x="15" y="341"/>
                        <a:pt x="15" y="340"/>
                        <a:pt x="15" y="339"/>
                      </a:cubicBezTo>
                      <a:cubicBezTo>
                        <a:pt x="15" y="339"/>
                        <a:pt x="15" y="339"/>
                        <a:pt x="15" y="339"/>
                      </a:cubicBezTo>
                      <a:cubicBezTo>
                        <a:pt x="15" y="339"/>
                        <a:pt x="25" y="279"/>
                        <a:pt x="31" y="233"/>
                      </a:cubicBezTo>
                      <a:moveTo>
                        <a:pt x="35" y="102"/>
                      </a:moveTo>
                      <a:cubicBezTo>
                        <a:pt x="33" y="102"/>
                        <a:pt x="33" y="102"/>
                        <a:pt x="33" y="102"/>
                      </a:cubicBezTo>
                      <a:cubicBezTo>
                        <a:pt x="33" y="105"/>
                        <a:pt x="33" y="108"/>
                        <a:pt x="33" y="111"/>
                      </a:cubicBezTo>
                      <a:cubicBezTo>
                        <a:pt x="33" y="137"/>
                        <a:pt x="33" y="160"/>
                        <a:pt x="33" y="176"/>
                      </a:cubicBezTo>
                      <a:cubicBezTo>
                        <a:pt x="33" y="184"/>
                        <a:pt x="33" y="190"/>
                        <a:pt x="33" y="195"/>
                      </a:cubicBezTo>
                      <a:cubicBezTo>
                        <a:pt x="33" y="199"/>
                        <a:pt x="33" y="201"/>
                        <a:pt x="33" y="202"/>
                      </a:cubicBezTo>
                      <a:cubicBezTo>
                        <a:pt x="32" y="210"/>
                        <a:pt x="31" y="220"/>
                        <a:pt x="29" y="232"/>
                      </a:cubicBezTo>
                      <a:cubicBezTo>
                        <a:pt x="31" y="232"/>
                        <a:pt x="31" y="232"/>
                        <a:pt x="31" y="232"/>
                      </a:cubicBezTo>
                      <a:cubicBezTo>
                        <a:pt x="33" y="220"/>
                        <a:pt x="34" y="210"/>
                        <a:pt x="35" y="202"/>
                      </a:cubicBezTo>
                      <a:cubicBezTo>
                        <a:pt x="35" y="202"/>
                        <a:pt x="35" y="202"/>
                        <a:pt x="35" y="202"/>
                      </a:cubicBezTo>
                      <a:cubicBezTo>
                        <a:pt x="35" y="202"/>
                        <a:pt x="35" y="202"/>
                        <a:pt x="35" y="202"/>
                      </a:cubicBezTo>
                      <a:cubicBezTo>
                        <a:pt x="35" y="202"/>
                        <a:pt x="35" y="163"/>
                        <a:pt x="35" y="111"/>
                      </a:cubicBezTo>
                      <a:cubicBezTo>
                        <a:pt x="35" y="108"/>
                        <a:pt x="35" y="105"/>
                        <a:pt x="35" y="102"/>
                      </a:cubicBezTo>
                      <a:moveTo>
                        <a:pt x="35" y="0"/>
                      </a:moveTo>
                      <a:cubicBezTo>
                        <a:pt x="33" y="0"/>
                        <a:pt x="33" y="0"/>
                        <a:pt x="33" y="0"/>
                      </a:cubicBezTo>
                      <a:cubicBezTo>
                        <a:pt x="33" y="33"/>
                        <a:pt x="33" y="69"/>
                        <a:pt x="33" y="101"/>
                      </a:cubicBezTo>
                      <a:cubicBezTo>
                        <a:pt x="35" y="101"/>
                        <a:pt x="35" y="101"/>
                        <a:pt x="35" y="101"/>
                      </a:cubicBezTo>
                      <a:cubicBezTo>
                        <a:pt x="35" y="69"/>
                        <a:pt x="35" y="33"/>
                        <a:pt x="3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96" name="Freeform 66"/>
                <p:cNvSpPr>
                  <a:spLocks/>
                </p:cNvSpPr>
                <p:nvPr/>
              </p:nvSpPr>
              <p:spPr bwMode="auto">
                <a:xfrm>
                  <a:off x="-1880"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97" name="Freeform 67"/>
                <p:cNvSpPr>
                  <a:spLocks noEditPoints="1"/>
                </p:cNvSpPr>
                <p:nvPr/>
              </p:nvSpPr>
              <p:spPr bwMode="auto">
                <a:xfrm>
                  <a:off x="-1935" y="1522"/>
                  <a:ext cx="100" cy="1832"/>
                </a:xfrm>
                <a:custGeom>
                  <a:avLst/>
                  <a:gdLst/>
                  <a:ahLst/>
                  <a:cxnLst>
                    <a:cxn ang="0">
                      <a:pos x="12" y="741"/>
                    </a:cxn>
                    <a:cxn ang="0">
                      <a:pos x="10" y="741"/>
                    </a:cxn>
                    <a:cxn ang="0">
                      <a:pos x="8" y="750"/>
                    </a:cxn>
                    <a:cxn ang="0">
                      <a:pos x="0" y="773"/>
                    </a:cxn>
                    <a:cxn ang="0">
                      <a:pos x="3" y="773"/>
                    </a:cxn>
                    <a:cxn ang="0">
                      <a:pos x="12" y="741"/>
                    </a:cxn>
                    <a:cxn ang="0">
                      <a:pos x="34" y="99"/>
                    </a:cxn>
                    <a:cxn ang="0">
                      <a:pos x="32" y="99"/>
                    </a:cxn>
                    <a:cxn ang="0">
                      <a:pos x="33" y="106"/>
                    </a:cxn>
                    <a:cxn ang="0">
                      <a:pos x="40" y="195"/>
                    </a:cxn>
                    <a:cxn ang="0">
                      <a:pos x="42" y="195"/>
                    </a:cxn>
                    <a:cxn ang="0">
                      <a:pos x="34" y="99"/>
                    </a:cxn>
                    <a:cxn ang="0">
                      <a:pos x="30" y="68"/>
                    </a:cxn>
                    <a:cxn ang="0">
                      <a:pos x="28" y="68"/>
                    </a:cxn>
                    <a:cxn ang="0">
                      <a:pos x="32" y="98"/>
                    </a:cxn>
                    <a:cxn ang="0">
                      <a:pos x="34" y="98"/>
                    </a:cxn>
                    <a:cxn ang="0">
                      <a:pos x="30" y="68"/>
                    </a:cxn>
                    <a:cxn ang="0">
                      <a:pos x="15" y="0"/>
                    </a:cxn>
                    <a:cxn ang="0">
                      <a:pos x="15" y="0"/>
                    </a:cxn>
                    <a:cxn ang="0">
                      <a:pos x="13" y="1"/>
                    </a:cxn>
                    <a:cxn ang="0">
                      <a:pos x="14" y="2"/>
                    </a:cxn>
                    <a:cxn ang="0">
                      <a:pos x="28" y="67"/>
                    </a:cxn>
                    <a:cxn ang="0">
                      <a:pos x="30" y="67"/>
                    </a:cxn>
                    <a:cxn ang="0">
                      <a:pos x="15" y="0"/>
                    </a:cxn>
                  </a:cxnLst>
                  <a:rect l="0" t="0" r="r" b="b"/>
                  <a:pathLst>
                    <a:path w="42" h="773">
                      <a:moveTo>
                        <a:pt x="12" y="741"/>
                      </a:moveTo>
                      <a:cubicBezTo>
                        <a:pt x="10" y="741"/>
                        <a:pt x="10" y="741"/>
                        <a:pt x="10" y="741"/>
                      </a:cubicBezTo>
                      <a:cubicBezTo>
                        <a:pt x="9" y="744"/>
                        <a:pt x="8" y="747"/>
                        <a:pt x="8" y="750"/>
                      </a:cubicBezTo>
                      <a:cubicBezTo>
                        <a:pt x="5" y="759"/>
                        <a:pt x="3" y="767"/>
                        <a:pt x="0" y="773"/>
                      </a:cubicBezTo>
                      <a:cubicBezTo>
                        <a:pt x="3" y="773"/>
                        <a:pt x="3" y="773"/>
                        <a:pt x="3" y="773"/>
                      </a:cubicBezTo>
                      <a:cubicBezTo>
                        <a:pt x="5" y="765"/>
                        <a:pt x="9" y="754"/>
                        <a:pt x="12" y="741"/>
                      </a:cubicBezTo>
                      <a:moveTo>
                        <a:pt x="34" y="99"/>
                      </a:moveTo>
                      <a:cubicBezTo>
                        <a:pt x="32" y="99"/>
                        <a:pt x="32" y="99"/>
                        <a:pt x="32" y="99"/>
                      </a:cubicBezTo>
                      <a:cubicBezTo>
                        <a:pt x="32" y="100"/>
                        <a:pt x="33" y="102"/>
                        <a:pt x="33" y="106"/>
                      </a:cubicBezTo>
                      <a:cubicBezTo>
                        <a:pt x="34" y="120"/>
                        <a:pt x="37" y="152"/>
                        <a:pt x="40" y="195"/>
                      </a:cubicBezTo>
                      <a:cubicBezTo>
                        <a:pt x="42" y="195"/>
                        <a:pt x="42" y="195"/>
                        <a:pt x="42" y="195"/>
                      </a:cubicBezTo>
                      <a:cubicBezTo>
                        <a:pt x="39" y="142"/>
                        <a:pt x="35" y="105"/>
                        <a:pt x="34" y="99"/>
                      </a:cubicBezTo>
                      <a:moveTo>
                        <a:pt x="30" y="68"/>
                      </a:moveTo>
                      <a:cubicBezTo>
                        <a:pt x="28" y="68"/>
                        <a:pt x="28" y="68"/>
                        <a:pt x="28" y="68"/>
                      </a:cubicBezTo>
                      <a:cubicBezTo>
                        <a:pt x="30" y="77"/>
                        <a:pt x="31" y="87"/>
                        <a:pt x="32" y="98"/>
                      </a:cubicBezTo>
                      <a:cubicBezTo>
                        <a:pt x="34" y="98"/>
                        <a:pt x="34" y="98"/>
                        <a:pt x="34" y="98"/>
                      </a:cubicBezTo>
                      <a:cubicBezTo>
                        <a:pt x="33" y="87"/>
                        <a:pt x="32" y="77"/>
                        <a:pt x="30" y="68"/>
                      </a:cubicBezTo>
                      <a:moveTo>
                        <a:pt x="15" y="0"/>
                      </a:moveTo>
                      <a:cubicBezTo>
                        <a:pt x="15" y="0"/>
                        <a:pt x="15" y="0"/>
                        <a:pt x="15" y="0"/>
                      </a:cubicBezTo>
                      <a:cubicBezTo>
                        <a:pt x="13" y="1"/>
                        <a:pt x="13" y="1"/>
                        <a:pt x="13" y="1"/>
                      </a:cubicBezTo>
                      <a:cubicBezTo>
                        <a:pt x="13" y="1"/>
                        <a:pt x="13" y="1"/>
                        <a:pt x="14" y="2"/>
                      </a:cubicBezTo>
                      <a:cubicBezTo>
                        <a:pt x="16" y="8"/>
                        <a:pt x="23" y="31"/>
                        <a:pt x="28" y="67"/>
                      </a:cubicBezTo>
                      <a:cubicBezTo>
                        <a:pt x="30" y="67"/>
                        <a:pt x="30" y="67"/>
                        <a:pt x="30" y="67"/>
                      </a:cubicBezTo>
                      <a:cubicBezTo>
                        <a:pt x="24" y="26"/>
                        <a:pt x="16" y="3"/>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98" name="Freeform 68"/>
                <p:cNvSpPr>
                  <a:spLocks/>
                </p:cNvSpPr>
                <p:nvPr/>
              </p:nvSpPr>
              <p:spPr bwMode="auto">
                <a:xfrm>
                  <a:off x="-1859" y="1754"/>
                  <a:ext cx="5" cy="2"/>
                </a:xfrm>
                <a:custGeom>
                  <a:avLst/>
                  <a:gdLst/>
                  <a:ahLst/>
                  <a:cxnLst>
                    <a:cxn ang="0">
                      <a:pos x="2" y="0"/>
                    </a:cxn>
                    <a:cxn ang="0">
                      <a:pos x="2" y="0"/>
                    </a:cxn>
                    <a:cxn ang="0">
                      <a:pos x="1" y="0"/>
                    </a:cxn>
                    <a:cxn ang="0">
                      <a:pos x="2" y="0"/>
                    </a:cxn>
                    <a:cxn ang="0">
                      <a:pos x="0" y="0"/>
                    </a:cxn>
                    <a:cxn ang="0">
                      <a:pos x="0" y="0"/>
                    </a:cxn>
                    <a:cxn ang="0">
                      <a:pos x="0" y="1"/>
                    </a:cxn>
                    <a:cxn ang="0">
                      <a:pos x="2" y="1"/>
                    </a:cxn>
                    <a:cxn ang="0">
                      <a:pos x="2" y="0"/>
                    </a:cxn>
                  </a:cxnLst>
                  <a:rect l="0" t="0" r="r" b="b"/>
                  <a:pathLst>
                    <a:path w="2" h="1">
                      <a:moveTo>
                        <a:pt x="2" y="0"/>
                      </a:moveTo>
                      <a:cubicBezTo>
                        <a:pt x="2" y="0"/>
                        <a:pt x="2" y="0"/>
                        <a:pt x="2" y="0"/>
                      </a:cubicBezTo>
                      <a:cubicBezTo>
                        <a:pt x="1" y="0"/>
                        <a:pt x="1" y="0"/>
                        <a:pt x="1" y="0"/>
                      </a:cubicBezTo>
                      <a:cubicBezTo>
                        <a:pt x="2" y="0"/>
                        <a:pt x="2" y="0"/>
                        <a:pt x="2" y="0"/>
                      </a:cubicBez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99" name="Freeform 69"/>
                <p:cNvSpPr>
                  <a:spLocks/>
                </p:cNvSpPr>
                <p:nvPr/>
              </p:nvSpPr>
              <p:spPr bwMode="auto">
                <a:xfrm>
                  <a:off x="-1868"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00" name="Freeform 70"/>
                <p:cNvSpPr>
                  <a:spLocks/>
                </p:cNvSpPr>
                <p:nvPr/>
              </p:nvSpPr>
              <p:spPr bwMode="auto">
                <a:xfrm>
                  <a:off x="-1842"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01" name="Freeform 71"/>
                <p:cNvSpPr>
                  <a:spLocks/>
                </p:cNvSpPr>
                <p:nvPr/>
              </p:nvSpPr>
              <p:spPr bwMode="auto">
                <a:xfrm>
                  <a:off x="-1911"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02" name="Freeform 72"/>
                <p:cNvSpPr>
                  <a:spLocks/>
                </p:cNvSpPr>
                <p:nvPr/>
              </p:nvSpPr>
              <p:spPr bwMode="auto">
                <a:xfrm>
                  <a:off x="-1946" y="3354"/>
                  <a:ext cx="16" cy="38"/>
                </a:xfrm>
                <a:custGeom>
                  <a:avLst/>
                  <a:gdLst/>
                  <a:ahLst/>
                  <a:cxnLst>
                    <a:cxn ang="0">
                      <a:pos x="5" y="0"/>
                    </a:cxn>
                    <a:cxn ang="0">
                      <a:pos x="4" y="5"/>
                    </a:cxn>
                    <a:cxn ang="0">
                      <a:pos x="1" y="12"/>
                    </a:cxn>
                    <a:cxn ang="0">
                      <a:pos x="0" y="15"/>
                    </a:cxn>
                    <a:cxn ang="0">
                      <a:pos x="2" y="16"/>
                    </a:cxn>
                    <a:cxn ang="0">
                      <a:pos x="7" y="1"/>
                    </a:cxn>
                    <a:cxn ang="0">
                      <a:pos x="5" y="1"/>
                    </a:cxn>
                    <a:cxn ang="0">
                      <a:pos x="5" y="0"/>
                    </a:cxn>
                  </a:cxnLst>
                  <a:rect l="0" t="0" r="r" b="b"/>
                  <a:pathLst>
                    <a:path w="7" h="16">
                      <a:moveTo>
                        <a:pt x="5" y="0"/>
                      </a:moveTo>
                      <a:cubicBezTo>
                        <a:pt x="5" y="2"/>
                        <a:pt x="4" y="4"/>
                        <a:pt x="4" y="5"/>
                      </a:cubicBezTo>
                      <a:cubicBezTo>
                        <a:pt x="3" y="8"/>
                        <a:pt x="2" y="11"/>
                        <a:pt x="1" y="12"/>
                      </a:cubicBezTo>
                      <a:cubicBezTo>
                        <a:pt x="0" y="14"/>
                        <a:pt x="0" y="15"/>
                        <a:pt x="0" y="15"/>
                      </a:cubicBezTo>
                      <a:cubicBezTo>
                        <a:pt x="2" y="16"/>
                        <a:pt x="2" y="16"/>
                        <a:pt x="2" y="16"/>
                      </a:cubicBezTo>
                      <a:cubicBezTo>
                        <a:pt x="2" y="16"/>
                        <a:pt x="4" y="11"/>
                        <a:pt x="7" y="1"/>
                      </a:cubicBezTo>
                      <a:cubicBezTo>
                        <a:pt x="5" y="1"/>
                        <a:pt x="5" y="1"/>
                        <a:pt x="5" y="1"/>
                      </a:cubicBezTo>
                      <a:cubicBezTo>
                        <a:pt x="5" y="0"/>
                        <a:pt x="5" y="0"/>
                        <a:pt x="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03" name="Freeform 73"/>
                <p:cNvSpPr>
                  <a:spLocks/>
                </p:cNvSpPr>
                <p:nvPr/>
              </p:nvSpPr>
              <p:spPr bwMode="auto">
                <a:xfrm>
                  <a:off x="-1935" y="3354"/>
                  <a:ext cx="8" cy="2"/>
                </a:xfrm>
                <a:custGeom>
                  <a:avLst/>
                  <a:gdLst/>
                  <a:ahLst/>
                  <a:cxnLst>
                    <a:cxn ang="0">
                      <a:pos x="3" y="0"/>
                    </a:cxn>
                    <a:cxn ang="0">
                      <a:pos x="0"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0"/>
                      </a:cubicBezTo>
                      <a:cubicBezTo>
                        <a:pt x="0" y="1"/>
                        <a:pt x="0" y="1"/>
                        <a:pt x="0" y="1"/>
                      </a:cubicBezTo>
                      <a:cubicBezTo>
                        <a:pt x="2" y="1"/>
                        <a:pt x="2" y="1"/>
                        <a:pt x="2" y="1"/>
                      </a:cubicBezTo>
                      <a:cubicBezTo>
                        <a:pt x="2" y="1"/>
                        <a:pt x="2"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04" name="Freeform 74"/>
                <p:cNvSpPr>
                  <a:spLocks/>
                </p:cNvSpPr>
                <p:nvPr/>
              </p:nvSpPr>
              <p:spPr bwMode="auto">
                <a:xfrm>
                  <a:off x="-1833"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05" name="Freeform 75"/>
                <p:cNvSpPr>
                  <a:spLocks/>
                </p:cNvSpPr>
                <p:nvPr/>
              </p:nvSpPr>
              <p:spPr bwMode="auto">
                <a:xfrm>
                  <a:off x="-1833"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06" name="Freeform 76"/>
                <p:cNvSpPr>
                  <a:spLocks noEditPoints="1"/>
                </p:cNvSpPr>
                <p:nvPr/>
              </p:nvSpPr>
              <p:spPr bwMode="auto">
                <a:xfrm>
                  <a:off x="-1665" y="1683"/>
                  <a:ext cx="237" cy="865"/>
                </a:xfrm>
                <a:custGeom>
                  <a:avLst/>
                  <a:gdLst/>
                  <a:ahLst/>
                  <a:cxnLst>
                    <a:cxn ang="0">
                      <a:pos x="100" y="345"/>
                    </a:cxn>
                    <a:cxn ang="0">
                      <a:pos x="99" y="345"/>
                    </a:cxn>
                    <a:cxn ang="0">
                      <a:pos x="99" y="365"/>
                    </a:cxn>
                    <a:cxn ang="0">
                      <a:pos x="99" y="365"/>
                    </a:cxn>
                    <a:cxn ang="0">
                      <a:pos x="100" y="365"/>
                    </a:cxn>
                    <a:cxn ang="0">
                      <a:pos x="100" y="365"/>
                    </a:cxn>
                    <a:cxn ang="0">
                      <a:pos x="100" y="345"/>
                    </a:cxn>
                    <a:cxn ang="0">
                      <a:pos x="88" y="243"/>
                    </a:cxn>
                    <a:cxn ang="0">
                      <a:pos x="87" y="243"/>
                    </a:cxn>
                    <a:cxn ang="0">
                      <a:pos x="99" y="344"/>
                    </a:cxn>
                    <a:cxn ang="0">
                      <a:pos x="100" y="344"/>
                    </a:cxn>
                    <a:cxn ang="0">
                      <a:pos x="88" y="243"/>
                    </a:cxn>
                    <a:cxn ang="0">
                      <a:pos x="66" y="128"/>
                    </a:cxn>
                    <a:cxn ang="0">
                      <a:pos x="65" y="128"/>
                    </a:cxn>
                    <a:cxn ang="0">
                      <a:pos x="66" y="131"/>
                    </a:cxn>
                    <a:cxn ang="0">
                      <a:pos x="66" y="131"/>
                    </a:cxn>
                    <a:cxn ang="0">
                      <a:pos x="68" y="138"/>
                    </a:cxn>
                    <a:cxn ang="0">
                      <a:pos x="87" y="242"/>
                    </a:cxn>
                    <a:cxn ang="0">
                      <a:pos x="88" y="242"/>
                    </a:cxn>
                    <a:cxn ang="0">
                      <a:pos x="67" y="131"/>
                    </a:cxn>
                    <a:cxn ang="0">
                      <a:pos x="67" y="131"/>
                    </a:cxn>
                    <a:cxn ang="0">
                      <a:pos x="67" y="131"/>
                    </a:cxn>
                    <a:cxn ang="0">
                      <a:pos x="66" y="128"/>
                    </a:cxn>
                    <a:cxn ang="0">
                      <a:pos x="1" y="0"/>
                    </a:cxn>
                    <a:cxn ang="0">
                      <a:pos x="0" y="0"/>
                    </a:cxn>
                    <a:cxn ang="0">
                      <a:pos x="21" y="30"/>
                    </a:cxn>
                    <a:cxn ang="0">
                      <a:pos x="22" y="30"/>
                    </a:cxn>
                    <a:cxn ang="0">
                      <a:pos x="1" y="0"/>
                    </a:cxn>
                  </a:cxnLst>
                  <a:rect l="0" t="0" r="r" b="b"/>
                  <a:pathLst>
                    <a:path w="100" h="365">
                      <a:moveTo>
                        <a:pt x="100" y="345"/>
                      </a:moveTo>
                      <a:cubicBezTo>
                        <a:pt x="99" y="345"/>
                        <a:pt x="99" y="345"/>
                        <a:pt x="99" y="345"/>
                      </a:cubicBezTo>
                      <a:cubicBezTo>
                        <a:pt x="99" y="352"/>
                        <a:pt x="99" y="358"/>
                        <a:pt x="99" y="365"/>
                      </a:cubicBezTo>
                      <a:cubicBezTo>
                        <a:pt x="99" y="365"/>
                        <a:pt x="99" y="365"/>
                        <a:pt x="99" y="365"/>
                      </a:cubicBezTo>
                      <a:cubicBezTo>
                        <a:pt x="100" y="365"/>
                        <a:pt x="100" y="365"/>
                        <a:pt x="100" y="365"/>
                      </a:cubicBezTo>
                      <a:cubicBezTo>
                        <a:pt x="100" y="365"/>
                        <a:pt x="100" y="365"/>
                        <a:pt x="100" y="365"/>
                      </a:cubicBezTo>
                      <a:cubicBezTo>
                        <a:pt x="100" y="358"/>
                        <a:pt x="100" y="352"/>
                        <a:pt x="100" y="345"/>
                      </a:cubicBezTo>
                      <a:moveTo>
                        <a:pt x="88" y="243"/>
                      </a:moveTo>
                      <a:cubicBezTo>
                        <a:pt x="87" y="243"/>
                        <a:pt x="87" y="243"/>
                        <a:pt x="87" y="243"/>
                      </a:cubicBezTo>
                      <a:cubicBezTo>
                        <a:pt x="92" y="277"/>
                        <a:pt x="97" y="314"/>
                        <a:pt x="99" y="344"/>
                      </a:cubicBezTo>
                      <a:cubicBezTo>
                        <a:pt x="100" y="344"/>
                        <a:pt x="100" y="344"/>
                        <a:pt x="100" y="344"/>
                      </a:cubicBezTo>
                      <a:cubicBezTo>
                        <a:pt x="98" y="314"/>
                        <a:pt x="93" y="277"/>
                        <a:pt x="88" y="243"/>
                      </a:cubicBezTo>
                      <a:moveTo>
                        <a:pt x="66" y="128"/>
                      </a:moveTo>
                      <a:cubicBezTo>
                        <a:pt x="65" y="128"/>
                        <a:pt x="65" y="128"/>
                        <a:pt x="65" y="128"/>
                      </a:cubicBezTo>
                      <a:cubicBezTo>
                        <a:pt x="66" y="129"/>
                        <a:pt x="66" y="130"/>
                        <a:pt x="66" y="131"/>
                      </a:cubicBezTo>
                      <a:cubicBezTo>
                        <a:pt x="66" y="131"/>
                        <a:pt x="66" y="131"/>
                        <a:pt x="66" y="131"/>
                      </a:cubicBezTo>
                      <a:cubicBezTo>
                        <a:pt x="67" y="132"/>
                        <a:pt x="67" y="134"/>
                        <a:pt x="68" y="138"/>
                      </a:cubicBezTo>
                      <a:cubicBezTo>
                        <a:pt x="71" y="154"/>
                        <a:pt x="79" y="195"/>
                        <a:pt x="87" y="242"/>
                      </a:cubicBezTo>
                      <a:cubicBezTo>
                        <a:pt x="88" y="242"/>
                        <a:pt x="88" y="242"/>
                        <a:pt x="88" y="242"/>
                      </a:cubicBezTo>
                      <a:cubicBezTo>
                        <a:pt x="78" y="183"/>
                        <a:pt x="67" y="131"/>
                        <a:pt x="67" y="131"/>
                      </a:cubicBezTo>
                      <a:cubicBezTo>
                        <a:pt x="67" y="131"/>
                        <a:pt x="67" y="131"/>
                        <a:pt x="67" y="131"/>
                      </a:cubicBezTo>
                      <a:cubicBezTo>
                        <a:pt x="67" y="131"/>
                        <a:pt x="67" y="131"/>
                        <a:pt x="67" y="131"/>
                      </a:cubicBezTo>
                      <a:cubicBezTo>
                        <a:pt x="67" y="130"/>
                        <a:pt x="67" y="129"/>
                        <a:pt x="66" y="128"/>
                      </a:cubicBezTo>
                      <a:moveTo>
                        <a:pt x="1" y="0"/>
                      </a:moveTo>
                      <a:cubicBezTo>
                        <a:pt x="0" y="0"/>
                        <a:pt x="0" y="0"/>
                        <a:pt x="0" y="0"/>
                      </a:cubicBezTo>
                      <a:cubicBezTo>
                        <a:pt x="7" y="9"/>
                        <a:pt x="14" y="19"/>
                        <a:pt x="21" y="30"/>
                      </a:cubicBezTo>
                      <a:cubicBezTo>
                        <a:pt x="22" y="30"/>
                        <a:pt x="22" y="30"/>
                        <a:pt x="22" y="30"/>
                      </a:cubicBezTo>
                      <a:cubicBezTo>
                        <a:pt x="15" y="19"/>
                        <a:pt x="8" y="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07" name="Freeform 77"/>
                <p:cNvSpPr>
                  <a:spLocks/>
                </p:cNvSpPr>
                <p:nvPr/>
              </p:nvSpPr>
              <p:spPr bwMode="auto">
                <a:xfrm>
                  <a:off x="-1615" y="1754"/>
                  <a:ext cx="5" cy="2"/>
                </a:xfrm>
                <a:custGeom>
                  <a:avLst/>
                  <a:gdLst/>
                  <a:ahLst/>
                  <a:cxnLst>
                    <a:cxn ang="0">
                      <a:pos x="1" y="0"/>
                    </a:cxn>
                    <a:cxn ang="0">
                      <a:pos x="0" y="0"/>
                    </a:cxn>
                    <a:cxn ang="0">
                      <a:pos x="1" y="1"/>
                    </a:cxn>
                    <a:cxn ang="0">
                      <a:pos x="2" y="1"/>
                    </a:cxn>
                    <a:cxn ang="0">
                      <a:pos x="1" y="0"/>
                    </a:cxn>
                  </a:cxnLst>
                  <a:rect l="0" t="0" r="r" b="b"/>
                  <a:pathLst>
                    <a:path w="2" h="1">
                      <a:moveTo>
                        <a:pt x="1" y="0"/>
                      </a:moveTo>
                      <a:cubicBezTo>
                        <a:pt x="0" y="0"/>
                        <a:pt x="0" y="0"/>
                        <a:pt x="0" y="0"/>
                      </a:cubicBezTo>
                      <a:cubicBezTo>
                        <a:pt x="0" y="0"/>
                        <a:pt x="0" y="1"/>
                        <a:pt x="1" y="1"/>
                      </a:cubicBezTo>
                      <a:cubicBezTo>
                        <a:pt x="2" y="1"/>
                        <a:pt x="2" y="1"/>
                        <a:pt x="2"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08" name="Freeform 78"/>
                <p:cNvSpPr>
                  <a:spLocks/>
                </p:cNvSpPr>
                <p:nvPr/>
              </p:nvSpPr>
              <p:spPr bwMode="auto">
                <a:xfrm>
                  <a:off x="-1667" y="1681"/>
                  <a:ext cx="5" cy="2"/>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09" name="Freeform 79"/>
                <p:cNvSpPr>
                  <a:spLocks/>
                </p:cNvSpPr>
                <p:nvPr/>
              </p:nvSpPr>
              <p:spPr bwMode="auto">
                <a:xfrm>
                  <a:off x="-1430" y="2498"/>
                  <a:ext cx="2"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10" name="Freeform 80"/>
                <p:cNvSpPr>
                  <a:spLocks/>
                </p:cNvSpPr>
                <p:nvPr/>
              </p:nvSpPr>
              <p:spPr bwMode="auto">
                <a:xfrm>
                  <a:off x="-1459" y="2256"/>
                  <a:ext cx="3" cy="3"/>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11" name="Freeform 81"/>
                <p:cNvSpPr>
                  <a:spLocks/>
                </p:cNvSpPr>
                <p:nvPr/>
              </p:nvSpPr>
              <p:spPr bwMode="auto">
                <a:xfrm>
                  <a:off x="-1376" y="1986"/>
                  <a:ext cx="99" cy="270"/>
                </a:xfrm>
                <a:custGeom>
                  <a:avLst/>
                  <a:gdLst/>
                  <a:ahLst/>
                  <a:cxnLst>
                    <a:cxn ang="0">
                      <a:pos x="2" y="0"/>
                    </a:cxn>
                    <a:cxn ang="0">
                      <a:pos x="0" y="0"/>
                    </a:cxn>
                    <a:cxn ang="0">
                      <a:pos x="1" y="1"/>
                    </a:cxn>
                    <a:cxn ang="0">
                      <a:pos x="32" y="84"/>
                    </a:cxn>
                    <a:cxn ang="0">
                      <a:pos x="39" y="109"/>
                    </a:cxn>
                    <a:cxn ang="0">
                      <a:pos x="40" y="114"/>
                    </a:cxn>
                    <a:cxn ang="0">
                      <a:pos x="42" y="114"/>
                    </a:cxn>
                    <a:cxn ang="0">
                      <a:pos x="39" y="101"/>
                    </a:cxn>
                    <a:cxn ang="0">
                      <a:pos x="37" y="101"/>
                    </a:cxn>
                    <a:cxn ang="0">
                      <a:pos x="37" y="100"/>
                    </a:cxn>
                    <a:cxn ang="0">
                      <a:pos x="39" y="100"/>
                    </a:cxn>
                    <a:cxn ang="0">
                      <a:pos x="2" y="0"/>
                    </a:cxn>
                  </a:cxnLst>
                  <a:rect l="0" t="0" r="r" b="b"/>
                  <a:pathLst>
                    <a:path w="42" h="114">
                      <a:moveTo>
                        <a:pt x="2" y="0"/>
                      </a:moveTo>
                      <a:cubicBezTo>
                        <a:pt x="0" y="0"/>
                        <a:pt x="0" y="0"/>
                        <a:pt x="0" y="0"/>
                      </a:cubicBezTo>
                      <a:cubicBezTo>
                        <a:pt x="0" y="0"/>
                        <a:pt x="0" y="1"/>
                        <a:pt x="1" y="1"/>
                      </a:cubicBezTo>
                      <a:cubicBezTo>
                        <a:pt x="16" y="34"/>
                        <a:pt x="26" y="63"/>
                        <a:pt x="32" y="84"/>
                      </a:cubicBezTo>
                      <a:cubicBezTo>
                        <a:pt x="36" y="94"/>
                        <a:pt x="38" y="103"/>
                        <a:pt x="39" y="109"/>
                      </a:cubicBezTo>
                      <a:cubicBezTo>
                        <a:pt x="40" y="111"/>
                        <a:pt x="40" y="112"/>
                        <a:pt x="40" y="114"/>
                      </a:cubicBezTo>
                      <a:cubicBezTo>
                        <a:pt x="42" y="114"/>
                        <a:pt x="42" y="114"/>
                        <a:pt x="42" y="114"/>
                      </a:cubicBezTo>
                      <a:cubicBezTo>
                        <a:pt x="42" y="111"/>
                        <a:pt x="41" y="106"/>
                        <a:pt x="39" y="101"/>
                      </a:cubicBezTo>
                      <a:cubicBezTo>
                        <a:pt x="37" y="101"/>
                        <a:pt x="37" y="101"/>
                        <a:pt x="37" y="101"/>
                      </a:cubicBezTo>
                      <a:cubicBezTo>
                        <a:pt x="37" y="100"/>
                        <a:pt x="37" y="100"/>
                        <a:pt x="37" y="100"/>
                      </a:cubicBezTo>
                      <a:cubicBezTo>
                        <a:pt x="39" y="100"/>
                        <a:pt x="39" y="100"/>
                        <a:pt x="39" y="100"/>
                      </a:cubicBezTo>
                      <a:cubicBezTo>
                        <a:pt x="34" y="79"/>
                        <a:pt x="22" y="42"/>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12" name="Freeform 82"/>
                <p:cNvSpPr>
                  <a:spLocks/>
                </p:cNvSpPr>
                <p:nvPr/>
              </p:nvSpPr>
              <p:spPr bwMode="auto">
                <a:xfrm>
                  <a:off x="-1288"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13" name="Freeform 83"/>
                <p:cNvSpPr>
                  <a:spLocks noEditPoints="1"/>
                </p:cNvSpPr>
                <p:nvPr/>
              </p:nvSpPr>
              <p:spPr bwMode="auto">
                <a:xfrm>
                  <a:off x="-1281" y="2259"/>
                  <a:ext cx="232" cy="1017"/>
                </a:xfrm>
                <a:custGeom>
                  <a:avLst/>
                  <a:gdLst/>
                  <a:ahLst/>
                  <a:cxnLst>
                    <a:cxn ang="0">
                      <a:pos x="70" y="343"/>
                    </a:cxn>
                    <a:cxn ang="0">
                      <a:pos x="68" y="343"/>
                    </a:cxn>
                    <a:cxn ang="0">
                      <a:pos x="95" y="429"/>
                    </a:cxn>
                    <a:cxn ang="0">
                      <a:pos x="98" y="429"/>
                    </a:cxn>
                    <a:cxn ang="0">
                      <a:pos x="70" y="343"/>
                    </a:cxn>
                    <a:cxn ang="0">
                      <a:pos x="39" y="255"/>
                    </a:cxn>
                    <a:cxn ang="0">
                      <a:pos x="36" y="255"/>
                    </a:cxn>
                    <a:cxn ang="0">
                      <a:pos x="68" y="342"/>
                    </a:cxn>
                    <a:cxn ang="0">
                      <a:pos x="70" y="342"/>
                    </a:cxn>
                    <a:cxn ang="0">
                      <a:pos x="70" y="342"/>
                    </a:cxn>
                    <a:cxn ang="0">
                      <a:pos x="70" y="342"/>
                    </a:cxn>
                    <a:cxn ang="0">
                      <a:pos x="70" y="342"/>
                    </a:cxn>
                    <a:cxn ang="0">
                      <a:pos x="68" y="337"/>
                    </a:cxn>
                    <a:cxn ang="0">
                      <a:pos x="39" y="255"/>
                    </a:cxn>
                    <a:cxn ang="0">
                      <a:pos x="32" y="233"/>
                    </a:cxn>
                    <a:cxn ang="0">
                      <a:pos x="30" y="233"/>
                    </a:cxn>
                    <a:cxn ang="0">
                      <a:pos x="36" y="254"/>
                    </a:cxn>
                    <a:cxn ang="0">
                      <a:pos x="38" y="254"/>
                    </a:cxn>
                    <a:cxn ang="0">
                      <a:pos x="32" y="233"/>
                    </a:cxn>
                    <a:cxn ang="0">
                      <a:pos x="17" y="102"/>
                    </a:cxn>
                    <a:cxn ang="0">
                      <a:pos x="15" y="102"/>
                    </a:cxn>
                    <a:cxn ang="0">
                      <a:pos x="17" y="117"/>
                    </a:cxn>
                    <a:cxn ang="0">
                      <a:pos x="16" y="137"/>
                    </a:cxn>
                    <a:cxn ang="0">
                      <a:pos x="30" y="232"/>
                    </a:cxn>
                    <a:cxn ang="0">
                      <a:pos x="32" y="232"/>
                    </a:cxn>
                    <a:cxn ang="0">
                      <a:pos x="18" y="137"/>
                    </a:cxn>
                    <a:cxn ang="0">
                      <a:pos x="19" y="117"/>
                    </a:cxn>
                    <a:cxn ang="0">
                      <a:pos x="19" y="117"/>
                    </a:cxn>
                    <a:cxn ang="0">
                      <a:pos x="17" y="102"/>
                    </a:cxn>
                    <a:cxn ang="0">
                      <a:pos x="2" y="0"/>
                    </a:cxn>
                    <a:cxn ang="0">
                      <a:pos x="0" y="0"/>
                    </a:cxn>
                    <a:cxn ang="0">
                      <a:pos x="1" y="1"/>
                    </a:cxn>
                    <a:cxn ang="0">
                      <a:pos x="1" y="3"/>
                    </a:cxn>
                    <a:cxn ang="0">
                      <a:pos x="1" y="3"/>
                    </a:cxn>
                    <a:cxn ang="0">
                      <a:pos x="15" y="101"/>
                    </a:cxn>
                    <a:cxn ang="0">
                      <a:pos x="17" y="101"/>
                    </a:cxn>
                    <a:cxn ang="0">
                      <a:pos x="3" y="3"/>
                    </a:cxn>
                    <a:cxn ang="0">
                      <a:pos x="2" y="0"/>
                    </a:cxn>
                  </a:cxnLst>
                  <a:rect l="0" t="0" r="r" b="b"/>
                  <a:pathLst>
                    <a:path w="98" h="429">
                      <a:moveTo>
                        <a:pt x="70" y="343"/>
                      </a:moveTo>
                      <a:cubicBezTo>
                        <a:pt x="68" y="343"/>
                        <a:pt x="68" y="343"/>
                        <a:pt x="68" y="343"/>
                      </a:cubicBezTo>
                      <a:cubicBezTo>
                        <a:pt x="73" y="375"/>
                        <a:pt x="85" y="405"/>
                        <a:pt x="95" y="429"/>
                      </a:cubicBezTo>
                      <a:cubicBezTo>
                        <a:pt x="98" y="429"/>
                        <a:pt x="98" y="429"/>
                        <a:pt x="98" y="429"/>
                      </a:cubicBezTo>
                      <a:cubicBezTo>
                        <a:pt x="87" y="405"/>
                        <a:pt x="75" y="375"/>
                        <a:pt x="70" y="343"/>
                      </a:cubicBezTo>
                      <a:moveTo>
                        <a:pt x="39" y="255"/>
                      </a:moveTo>
                      <a:cubicBezTo>
                        <a:pt x="36" y="255"/>
                        <a:pt x="36" y="255"/>
                        <a:pt x="36" y="255"/>
                      </a:cubicBezTo>
                      <a:cubicBezTo>
                        <a:pt x="50" y="301"/>
                        <a:pt x="66" y="337"/>
                        <a:pt x="68" y="342"/>
                      </a:cubicBezTo>
                      <a:cubicBezTo>
                        <a:pt x="70" y="342"/>
                        <a:pt x="70" y="342"/>
                        <a:pt x="70" y="342"/>
                      </a:cubicBezTo>
                      <a:cubicBezTo>
                        <a:pt x="70" y="342"/>
                        <a:pt x="70" y="342"/>
                        <a:pt x="70" y="342"/>
                      </a:cubicBezTo>
                      <a:cubicBezTo>
                        <a:pt x="70" y="342"/>
                        <a:pt x="70" y="342"/>
                        <a:pt x="70" y="342"/>
                      </a:cubicBezTo>
                      <a:cubicBezTo>
                        <a:pt x="70" y="342"/>
                        <a:pt x="70" y="342"/>
                        <a:pt x="70" y="342"/>
                      </a:cubicBezTo>
                      <a:cubicBezTo>
                        <a:pt x="70" y="342"/>
                        <a:pt x="69" y="340"/>
                        <a:pt x="68" y="337"/>
                      </a:cubicBezTo>
                      <a:cubicBezTo>
                        <a:pt x="63" y="325"/>
                        <a:pt x="50" y="293"/>
                        <a:pt x="39" y="255"/>
                      </a:cubicBezTo>
                      <a:moveTo>
                        <a:pt x="32" y="233"/>
                      </a:moveTo>
                      <a:cubicBezTo>
                        <a:pt x="30" y="233"/>
                        <a:pt x="30" y="233"/>
                        <a:pt x="30" y="233"/>
                      </a:cubicBezTo>
                      <a:cubicBezTo>
                        <a:pt x="32" y="240"/>
                        <a:pt x="34" y="247"/>
                        <a:pt x="36" y="254"/>
                      </a:cubicBezTo>
                      <a:cubicBezTo>
                        <a:pt x="38" y="254"/>
                        <a:pt x="38" y="254"/>
                        <a:pt x="38" y="254"/>
                      </a:cubicBezTo>
                      <a:cubicBezTo>
                        <a:pt x="36" y="247"/>
                        <a:pt x="34" y="240"/>
                        <a:pt x="32" y="233"/>
                      </a:cubicBezTo>
                      <a:moveTo>
                        <a:pt x="17" y="102"/>
                      </a:moveTo>
                      <a:cubicBezTo>
                        <a:pt x="15" y="102"/>
                        <a:pt x="15" y="102"/>
                        <a:pt x="15" y="102"/>
                      </a:cubicBezTo>
                      <a:cubicBezTo>
                        <a:pt x="17" y="117"/>
                        <a:pt x="17" y="117"/>
                        <a:pt x="17" y="117"/>
                      </a:cubicBezTo>
                      <a:cubicBezTo>
                        <a:pt x="16" y="123"/>
                        <a:pt x="16" y="130"/>
                        <a:pt x="16" y="137"/>
                      </a:cubicBezTo>
                      <a:cubicBezTo>
                        <a:pt x="16" y="167"/>
                        <a:pt x="22" y="201"/>
                        <a:pt x="30" y="232"/>
                      </a:cubicBezTo>
                      <a:cubicBezTo>
                        <a:pt x="32" y="232"/>
                        <a:pt x="32" y="232"/>
                        <a:pt x="32" y="232"/>
                      </a:cubicBezTo>
                      <a:cubicBezTo>
                        <a:pt x="24" y="201"/>
                        <a:pt x="18" y="167"/>
                        <a:pt x="18" y="137"/>
                      </a:cubicBezTo>
                      <a:cubicBezTo>
                        <a:pt x="18" y="130"/>
                        <a:pt x="18" y="123"/>
                        <a:pt x="19" y="117"/>
                      </a:cubicBezTo>
                      <a:cubicBezTo>
                        <a:pt x="19" y="117"/>
                        <a:pt x="19" y="117"/>
                        <a:pt x="19" y="117"/>
                      </a:cubicBezTo>
                      <a:cubicBezTo>
                        <a:pt x="17" y="102"/>
                        <a:pt x="17" y="102"/>
                        <a:pt x="17" y="102"/>
                      </a:cubicBezTo>
                      <a:moveTo>
                        <a:pt x="2" y="0"/>
                      </a:moveTo>
                      <a:cubicBezTo>
                        <a:pt x="0" y="0"/>
                        <a:pt x="0" y="0"/>
                        <a:pt x="0" y="0"/>
                      </a:cubicBezTo>
                      <a:cubicBezTo>
                        <a:pt x="0" y="0"/>
                        <a:pt x="1" y="0"/>
                        <a:pt x="1" y="1"/>
                      </a:cubicBezTo>
                      <a:cubicBezTo>
                        <a:pt x="1" y="2"/>
                        <a:pt x="1" y="3"/>
                        <a:pt x="1" y="3"/>
                      </a:cubicBezTo>
                      <a:cubicBezTo>
                        <a:pt x="1" y="3"/>
                        <a:pt x="1" y="3"/>
                        <a:pt x="1" y="3"/>
                      </a:cubicBezTo>
                      <a:cubicBezTo>
                        <a:pt x="15" y="101"/>
                        <a:pt x="15" y="101"/>
                        <a:pt x="15" y="101"/>
                      </a:cubicBezTo>
                      <a:cubicBezTo>
                        <a:pt x="17" y="101"/>
                        <a:pt x="17" y="101"/>
                        <a:pt x="17" y="101"/>
                      </a:cubicBezTo>
                      <a:cubicBezTo>
                        <a:pt x="3" y="3"/>
                        <a:pt x="3" y="3"/>
                        <a:pt x="3" y="3"/>
                      </a:cubicBezTo>
                      <a:cubicBezTo>
                        <a:pt x="3" y="3"/>
                        <a:pt x="3"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14" name="Freeform 84"/>
                <p:cNvSpPr>
                  <a:spLocks/>
                </p:cNvSpPr>
                <p:nvPr/>
              </p:nvSpPr>
              <p:spPr bwMode="auto">
                <a:xfrm>
                  <a:off x="-1120" y="3069"/>
                  <a:ext cx="4" cy="3"/>
                </a:xfrm>
                <a:custGeom>
                  <a:avLst/>
                  <a:gdLst/>
                  <a:ahLst/>
                  <a:cxnLst>
                    <a:cxn ang="0">
                      <a:pos x="2" y="0"/>
                    </a:cxn>
                    <a:cxn ang="0">
                      <a:pos x="0"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15" name="Freeform 85"/>
                <p:cNvSpPr>
                  <a:spLocks/>
                </p:cNvSpPr>
                <p:nvPr/>
              </p:nvSpPr>
              <p:spPr bwMode="auto">
                <a:xfrm>
                  <a:off x="-1196" y="2861"/>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16" name="Freeform 86"/>
                <p:cNvSpPr>
                  <a:spLocks noEditPoints="1"/>
                </p:cNvSpPr>
                <p:nvPr/>
              </p:nvSpPr>
              <p:spPr bwMode="auto">
                <a:xfrm>
                  <a:off x="-1774" y="1524"/>
                  <a:ext cx="765" cy="1830"/>
                </a:xfrm>
                <a:custGeom>
                  <a:avLst/>
                  <a:gdLst/>
                  <a:ahLst/>
                  <a:cxnLst>
                    <a:cxn ang="0">
                      <a:pos x="306" y="740"/>
                    </a:cxn>
                    <a:cxn ang="0">
                      <a:pos x="304" y="740"/>
                    </a:cxn>
                    <a:cxn ang="0">
                      <a:pos x="321" y="772"/>
                    </a:cxn>
                    <a:cxn ang="0">
                      <a:pos x="323" y="772"/>
                    </a:cxn>
                    <a:cxn ang="0">
                      <a:pos x="306" y="740"/>
                    </a:cxn>
                    <a:cxn ang="0">
                      <a:pos x="111" y="98"/>
                    </a:cxn>
                    <a:cxn ang="0">
                      <a:pos x="108" y="98"/>
                    </a:cxn>
                    <a:cxn ang="0">
                      <a:pos x="167" y="194"/>
                    </a:cxn>
                    <a:cxn ang="0">
                      <a:pos x="170" y="194"/>
                    </a:cxn>
                    <a:cxn ang="0">
                      <a:pos x="111" y="98"/>
                    </a:cxn>
                    <a:cxn ang="0">
                      <a:pos x="1" y="0"/>
                    </a:cxn>
                    <a:cxn ang="0">
                      <a:pos x="0" y="1"/>
                    </a:cxn>
                    <a:cxn ang="0">
                      <a:pos x="107" y="97"/>
                    </a:cxn>
                    <a:cxn ang="0">
                      <a:pos x="110" y="97"/>
                    </a:cxn>
                    <a:cxn ang="0">
                      <a:pos x="84" y="67"/>
                    </a:cxn>
                    <a:cxn ang="0">
                      <a:pos x="84" y="67"/>
                    </a:cxn>
                    <a:cxn ang="0">
                      <a:pos x="84" y="67"/>
                    </a:cxn>
                    <a:cxn ang="0">
                      <a:pos x="1" y="0"/>
                    </a:cxn>
                  </a:cxnLst>
                  <a:rect l="0" t="0" r="r" b="b"/>
                  <a:pathLst>
                    <a:path w="323" h="772">
                      <a:moveTo>
                        <a:pt x="306" y="740"/>
                      </a:moveTo>
                      <a:cubicBezTo>
                        <a:pt x="304" y="740"/>
                        <a:pt x="304" y="740"/>
                        <a:pt x="304" y="740"/>
                      </a:cubicBezTo>
                      <a:cubicBezTo>
                        <a:pt x="310" y="753"/>
                        <a:pt x="316" y="765"/>
                        <a:pt x="321" y="772"/>
                      </a:cubicBezTo>
                      <a:cubicBezTo>
                        <a:pt x="323" y="772"/>
                        <a:pt x="323" y="772"/>
                        <a:pt x="323" y="772"/>
                      </a:cubicBezTo>
                      <a:cubicBezTo>
                        <a:pt x="319" y="765"/>
                        <a:pt x="312" y="754"/>
                        <a:pt x="306" y="740"/>
                      </a:cubicBezTo>
                      <a:moveTo>
                        <a:pt x="111" y="98"/>
                      </a:moveTo>
                      <a:cubicBezTo>
                        <a:pt x="108" y="98"/>
                        <a:pt x="108" y="98"/>
                        <a:pt x="108" y="98"/>
                      </a:cubicBezTo>
                      <a:cubicBezTo>
                        <a:pt x="133" y="130"/>
                        <a:pt x="153" y="163"/>
                        <a:pt x="167" y="194"/>
                      </a:cubicBezTo>
                      <a:cubicBezTo>
                        <a:pt x="170" y="194"/>
                        <a:pt x="170" y="194"/>
                        <a:pt x="170" y="194"/>
                      </a:cubicBezTo>
                      <a:cubicBezTo>
                        <a:pt x="155" y="163"/>
                        <a:pt x="136" y="130"/>
                        <a:pt x="111" y="98"/>
                      </a:cubicBezTo>
                      <a:moveTo>
                        <a:pt x="1" y="0"/>
                      </a:moveTo>
                      <a:cubicBezTo>
                        <a:pt x="0" y="1"/>
                        <a:pt x="0" y="1"/>
                        <a:pt x="0" y="1"/>
                      </a:cubicBezTo>
                      <a:cubicBezTo>
                        <a:pt x="44" y="28"/>
                        <a:pt x="79" y="62"/>
                        <a:pt x="107" y="97"/>
                      </a:cubicBezTo>
                      <a:cubicBezTo>
                        <a:pt x="110" y="97"/>
                        <a:pt x="110" y="97"/>
                        <a:pt x="110" y="97"/>
                      </a:cubicBezTo>
                      <a:cubicBezTo>
                        <a:pt x="102" y="87"/>
                        <a:pt x="93" y="77"/>
                        <a:pt x="84" y="67"/>
                      </a:cubicBezTo>
                      <a:cubicBezTo>
                        <a:pt x="84" y="67"/>
                        <a:pt x="84" y="67"/>
                        <a:pt x="84" y="67"/>
                      </a:cubicBezTo>
                      <a:cubicBezTo>
                        <a:pt x="84" y="67"/>
                        <a:pt x="84" y="67"/>
                        <a:pt x="84" y="67"/>
                      </a:cubicBezTo>
                      <a:cubicBezTo>
                        <a:pt x="61" y="42"/>
                        <a:pt x="33" y="19"/>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17" name="Freeform 87"/>
                <p:cNvSpPr>
                  <a:spLocks/>
                </p:cNvSpPr>
                <p:nvPr/>
              </p:nvSpPr>
              <p:spPr bwMode="auto">
                <a:xfrm>
                  <a:off x="-1520" y="1754"/>
                  <a:ext cx="9"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0"/>
                        <a:pt x="1" y="1"/>
                        <a:pt x="1" y="1"/>
                      </a:cubicBezTo>
                      <a:cubicBezTo>
                        <a:pt x="4" y="1"/>
                        <a:pt x="4" y="1"/>
                        <a:pt x="4"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18" name="Rectangle 88"/>
                <p:cNvSpPr>
                  <a:spLocks noChangeArrowheads="1"/>
                </p:cNvSpPr>
                <p:nvPr/>
              </p:nvSpPr>
              <p:spPr bwMode="auto">
                <a:xfrm>
                  <a:off x="-1575" y="1683"/>
                  <a:ext cx="1" cy="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754"/>
                </a:p>
              </p:txBody>
            </p:sp>
            <p:sp>
              <p:nvSpPr>
                <p:cNvPr id="219" name="Freeform 89"/>
                <p:cNvSpPr>
                  <a:spLocks/>
                </p:cNvSpPr>
                <p:nvPr/>
              </p:nvSpPr>
              <p:spPr bwMode="auto">
                <a:xfrm>
                  <a:off x="-1575" y="1683"/>
                  <a:ext cx="1" cy="1"/>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20" name="Freeform 90"/>
                <p:cNvSpPr>
                  <a:spLocks/>
                </p:cNvSpPr>
                <p:nvPr/>
              </p:nvSpPr>
              <p:spPr bwMode="auto">
                <a:xfrm>
                  <a:off x="-1210"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21" name="Freeform 91"/>
                <p:cNvSpPr>
                  <a:spLocks/>
                </p:cNvSpPr>
                <p:nvPr/>
              </p:nvSpPr>
              <p:spPr bwMode="auto">
                <a:xfrm>
                  <a:off x="-1056" y="3276"/>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22" name="Freeform 92"/>
                <p:cNvSpPr>
                  <a:spLocks/>
                </p:cNvSpPr>
                <p:nvPr/>
              </p:nvSpPr>
              <p:spPr bwMode="auto">
                <a:xfrm>
                  <a:off x="-1014" y="3356"/>
                  <a:ext cx="21" cy="31"/>
                </a:xfrm>
                <a:custGeom>
                  <a:avLst/>
                  <a:gdLst/>
                  <a:ahLst/>
                  <a:cxnLst>
                    <a:cxn ang="0">
                      <a:pos x="3" y="0"/>
                    </a:cxn>
                    <a:cxn ang="0">
                      <a:pos x="0" y="0"/>
                    </a:cxn>
                    <a:cxn ang="0">
                      <a:pos x="8" y="13"/>
                    </a:cxn>
                    <a:cxn ang="0">
                      <a:pos x="9" y="12"/>
                    </a:cxn>
                    <a:cxn ang="0">
                      <a:pos x="8" y="9"/>
                    </a:cxn>
                    <a:cxn ang="0">
                      <a:pos x="3" y="0"/>
                    </a:cxn>
                  </a:cxnLst>
                  <a:rect l="0" t="0" r="r" b="b"/>
                  <a:pathLst>
                    <a:path w="9" h="13">
                      <a:moveTo>
                        <a:pt x="3" y="0"/>
                      </a:moveTo>
                      <a:cubicBezTo>
                        <a:pt x="0" y="0"/>
                        <a:pt x="0" y="0"/>
                        <a:pt x="0" y="0"/>
                      </a:cubicBezTo>
                      <a:cubicBezTo>
                        <a:pt x="5" y="8"/>
                        <a:pt x="8" y="13"/>
                        <a:pt x="8" y="13"/>
                      </a:cubicBezTo>
                      <a:cubicBezTo>
                        <a:pt x="9" y="12"/>
                        <a:pt x="9" y="12"/>
                        <a:pt x="9" y="12"/>
                      </a:cubicBezTo>
                      <a:cubicBezTo>
                        <a:pt x="9" y="12"/>
                        <a:pt x="9" y="11"/>
                        <a:pt x="8" y="9"/>
                      </a:cubicBezTo>
                      <a:cubicBezTo>
                        <a:pt x="6" y="7"/>
                        <a:pt x="5" y="4"/>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23" name="Freeform 93"/>
                <p:cNvSpPr>
                  <a:spLocks/>
                </p:cNvSpPr>
                <p:nvPr/>
              </p:nvSpPr>
              <p:spPr bwMode="auto">
                <a:xfrm>
                  <a:off x="-1014" y="3354"/>
                  <a:ext cx="7" cy="2"/>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1"/>
                        <a:pt x="0" y="1"/>
                        <a:pt x="0" y="1"/>
                      </a:cubicBezTo>
                      <a:cubicBezTo>
                        <a:pt x="3" y="1"/>
                        <a:pt x="3" y="1"/>
                        <a:pt x="3"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24" name="Freeform 94"/>
                <p:cNvSpPr>
                  <a:spLocks/>
                </p:cNvSpPr>
                <p:nvPr/>
              </p:nvSpPr>
              <p:spPr bwMode="auto">
                <a:xfrm>
                  <a:off x="-1246" y="2498"/>
                  <a:ext cx="5" cy="3"/>
                </a:xfrm>
                <a:custGeom>
                  <a:avLst/>
                  <a:gdLst/>
                  <a:ahLst/>
                  <a:cxnLst>
                    <a:cxn ang="0">
                      <a:pos x="5" y="0"/>
                    </a:cxn>
                    <a:cxn ang="0">
                      <a:pos x="0" y="0"/>
                    </a:cxn>
                    <a:cxn ang="0">
                      <a:pos x="0" y="3"/>
                    </a:cxn>
                    <a:cxn ang="0">
                      <a:pos x="5" y="3"/>
                    </a:cxn>
                    <a:cxn ang="0">
                      <a:pos x="5" y="0"/>
                    </a:cxn>
                    <a:cxn ang="0">
                      <a:pos x="5" y="0"/>
                    </a:cxn>
                  </a:cxnLst>
                  <a:rect l="0" t="0" r="r" b="b"/>
                  <a:pathLst>
                    <a:path w="5" h="3">
                      <a:moveTo>
                        <a:pt x="5" y="0"/>
                      </a:moveTo>
                      <a:lnTo>
                        <a:pt x="0" y="0"/>
                      </a:lnTo>
                      <a:lnTo>
                        <a:pt x="0" y="3"/>
                      </a:lnTo>
                      <a:lnTo>
                        <a:pt x="5" y="3"/>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25" name="Freeform 95"/>
                <p:cNvSpPr>
                  <a:spLocks/>
                </p:cNvSpPr>
                <p:nvPr/>
              </p:nvSpPr>
              <p:spPr bwMode="auto">
                <a:xfrm>
                  <a:off x="-1281"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26" name="Freeform 96"/>
                <p:cNvSpPr>
                  <a:spLocks noEditPoints="1"/>
                </p:cNvSpPr>
                <p:nvPr/>
              </p:nvSpPr>
              <p:spPr bwMode="auto">
                <a:xfrm>
                  <a:off x="-1636" y="1524"/>
                  <a:ext cx="819" cy="458"/>
                </a:xfrm>
                <a:custGeom>
                  <a:avLst/>
                  <a:gdLst/>
                  <a:ahLst/>
                  <a:cxnLst>
                    <a:cxn ang="0">
                      <a:pos x="243" y="98"/>
                    </a:cxn>
                    <a:cxn ang="0">
                      <a:pos x="241" y="98"/>
                    </a:cxn>
                    <a:cxn ang="0">
                      <a:pos x="345" y="193"/>
                    </a:cxn>
                    <a:cxn ang="0">
                      <a:pos x="346" y="193"/>
                    </a:cxn>
                    <a:cxn ang="0">
                      <a:pos x="243" y="98"/>
                    </a:cxn>
                    <a:cxn ang="0">
                      <a:pos x="186" y="67"/>
                    </a:cxn>
                    <a:cxn ang="0">
                      <a:pos x="184" y="67"/>
                    </a:cxn>
                    <a:cxn ang="0">
                      <a:pos x="239" y="97"/>
                    </a:cxn>
                    <a:cxn ang="0">
                      <a:pos x="241" y="97"/>
                    </a:cxn>
                    <a:cxn ang="0">
                      <a:pos x="186" y="67"/>
                    </a:cxn>
                    <a:cxn ang="0">
                      <a:pos x="0" y="0"/>
                    </a:cxn>
                    <a:cxn ang="0">
                      <a:pos x="0" y="1"/>
                    </a:cxn>
                    <a:cxn ang="0">
                      <a:pos x="11" y="4"/>
                    </a:cxn>
                    <a:cxn ang="0">
                      <a:pos x="182" y="66"/>
                    </a:cxn>
                    <a:cxn ang="0">
                      <a:pos x="185" y="66"/>
                    </a:cxn>
                    <a:cxn ang="0">
                      <a:pos x="0" y="0"/>
                    </a:cxn>
                  </a:cxnLst>
                  <a:rect l="0" t="0" r="r" b="b"/>
                  <a:pathLst>
                    <a:path w="346" h="193">
                      <a:moveTo>
                        <a:pt x="243" y="98"/>
                      </a:moveTo>
                      <a:cubicBezTo>
                        <a:pt x="241" y="98"/>
                        <a:pt x="241" y="98"/>
                        <a:pt x="241" y="98"/>
                      </a:cubicBezTo>
                      <a:cubicBezTo>
                        <a:pt x="283" y="124"/>
                        <a:pt x="322" y="156"/>
                        <a:pt x="345" y="193"/>
                      </a:cubicBezTo>
                      <a:cubicBezTo>
                        <a:pt x="346" y="193"/>
                        <a:pt x="346" y="193"/>
                        <a:pt x="346" y="193"/>
                      </a:cubicBezTo>
                      <a:cubicBezTo>
                        <a:pt x="323" y="156"/>
                        <a:pt x="285" y="124"/>
                        <a:pt x="243" y="98"/>
                      </a:cubicBezTo>
                      <a:moveTo>
                        <a:pt x="186" y="67"/>
                      </a:moveTo>
                      <a:cubicBezTo>
                        <a:pt x="184" y="67"/>
                        <a:pt x="184" y="67"/>
                        <a:pt x="184" y="67"/>
                      </a:cubicBezTo>
                      <a:cubicBezTo>
                        <a:pt x="203" y="76"/>
                        <a:pt x="221" y="86"/>
                        <a:pt x="239" y="97"/>
                      </a:cubicBezTo>
                      <a:cubicBezTo>
                        <a:pt x="241" y="97"/>
                        <a:pt x="241" y="97"/>
                        <a:pt x="241" y="97"/>
                      </a:cubicBezTo>
                      <a:cubicBezTo>
                        <a:pt x="223" y="86"/>
                        <a:pt x="205" y="76"/>
                        <a:pt x="186" y="67"/>
                      </a:cubicBezTo>
                      <a:moveTo>
                        <a:pt x="0" y="0"/>
                      </a:moveTo>
                      <a:cubicBezTo>
                        <a:pt x="0" y="1"/>
                        <a:pt x="0" y="1"/>
                        <a:pt x="0" y="1"/>
                      </a:cubicBezTo>
                      <a:cubicBezTo>
                        <a:pt x="0" y="1"/>
                        <a:pt x="4" y="2"/>
                        <a:pt x="11" y="4"/>
                      </a:cubicBezTo>
                      <a:cubicBezTo>
                        <a:pt x="38" y="11"/>
                        <a:pt x="110" y="32"/>
                        <a:pt x="182" y="66"/>
                      </a:cubicBezTo>
                      <a:cubicBezTo>
                        <a:pt x="185" y="66"/>
                        <a:pt x="185" y="66"/>
                        <a:pt x="185" y="66"/>
                      </a:cubicBezTo>
                      <a:cubicBezTo>
                        <a:pt x="92" y="22"/>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27" name="Freeform 97"/>
                <p:cNvSpPr>
                  <a:spLocks/>
                </p:cNvSpPr>
                <p:nvPr/>
              </p:nvSpPr>
              <p:spPr bwMode="auto">
                <a:xfrm>
                  <a:off x="-1071" y="1754"/>
                  <a:ext cx="10" cy="2"/>
                </a:xfrm>
                <a:custGeom>
                  <a:avLst/>
                  <a:gdLst/>
                  <a:ahLst/>
                  <a:cxnLst>
                    <a:cxn ang="0">
                      <a:pos x="2" y="0"/>
                    </a:cxn>
                    <a:cxn ang="0">
                      <a:pos x="0" y="0"/>
                    </a:cxn>
                    <a:cxn ang="0">
                      <a:pos x="2" y="1"/>
                    </a:cxn>
                    <a:cxn ang="0">
                      <a:pos x="4" y="1"/>
                    </a:cxn>
                    <a:cxn ang="0">
                      <a:pos x="2" y="0"/>
                    </a:cxn>
                  </a:cxnLst>
                  <a:rect l="0" t="0" r="r" b="b"/>
                  <a:pathLst>
                    <a:path w="4" h="1">
                      <a:moveTo>
                        <a:pt x="2" y="0"/>
                      </a:moveTo>
                      <a:cubicBezTo>
                        <a:pt x="0" y="0"/>
                        <a:pt x="0" y="0"/>
                        <a:pt x="0" y="0"/>
                      </a:cubicBezTo>
                      <a:cubicBezTo>
                        <a:pt x="1" y="0"/>
                        <a:pt x="1" y="1"/>
                        <a:pt x="2" y="1"/>
                      </a:cubicBezTo>
                      <a:cubicBezTo>
                        <a:pt x="4" y="1"/>
                        <a:pt x="4" y="1"/>
                        <a:pt x="4" y="1"/>
                      </a:cubicBezTo>
                      <a:cubicBezTo>
                        <a:pt x="3" y="1"/>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28" name="Freeform 98"/>
                <p:cNvSpPr>
                  <a:spLocks/>
                </p:cNvSpPr>
                <p:nvPr/>
              </p:nvSpPr>
              <p:spPr bwMode="auto">
                <a:xfrm>
                  <a:off x="-1206" y="1681"/>
                  <a:ext cx="10" cy="2"/>
                </a:xfrm>
                <a:custGeom>
                  <a:avLst/>
                  <a:gdLst/>
                  <a:ahLst/>
                  <a:cxnLst>
                    <a:cxn ang="0">
                      <a:pos x="3" y="0"/>
                    </a:cxn>
                    <a:cxn ang="0">
                      <a:pos x="0" y="0"/>
                    </a:cxn>
                    <a:cxn ang="0">
                      <a:pos x="2" y="1"/>
                    </a:cxn>
                    <a:cxn ang="0">
                      <a:pos x="4" y="1"/>
                    </a:cxn>
                    <a:cxn ang="0">
                      <a:pos x="3" y="0"/>
                    </a:cxn>
                  </a:cxnLst>
                  <a:rect l="0" t="0" r="r" b="b"/>
                  <a:pathLst>
                    <a:path w="4" h="1">
                      <a:moveTo>
                        <a:pt x="3" y="0"/>
                      </a:moveTo>
                      <a:cubicBezTo>
                        <a:pt x="0" y="0"/>
                        <a:pt x="0" y="0"/>
                        <a:pt x="0" y="0"/>
                      </a:cubicBezTo>
                      <a:cubicBezTo>
                        <a:pt x="1" y="1"/>
                        <a:pt x="2" y="1"/>
                        <a:pt x="2" y="1"/>
                      </a:cubicBezTo>
                      <a:cubicBezTo>
                        <a:pt x="4" y="1"/>
                        <a:pt x="4" y="1"/>
                        <a:pt x="4" y="1"/>
                      </a:cubicBezTo>
                      <a:cubicBezTo>
                        <a:pt x="4" y="1"/>
                        <a:pt x="3" y="1"/>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29" name="Freeform 99"/>
                <p:cNvSpPr>
                  <a:spLocks/>
                </p:cNvSpPr>
                <p:nvPr/>
              </p:nvSpPr>
              <p:spPr bwMode="auto">
                <a:xfrm>
                  <a:off x="-955" y="1986"/>
                  <a:ext cx="216" cy="270"/>
                </a:xfrm>
                <a:custGeom>
                  <a:avLst/>
                  <a:gdLst/>
                  <a:ahLst/>
                  <a:cxnLst>
                    <a:cxn ang="0">
                      <a:pos x="3" y="0"/>
                    </a:cxn>
                    <a:cxn ang="0">
                      <a:pos x="0" y="0"/>
                    </a:cxn>
                    <a:cxn ang="0">
                      <a:pos x="0" y="0"/>
                    </a:cxn>
                    <a:cxn ang="0">
                      <a:pos x="0" y="0"/>
                    </a:cxn>
                    <a:cxn ang="0">
                      <a:pos x="1" y="0"/>
                    </a:cxn>
                    <a:cxn ang="0">
                      <a:pos x="2" y="1"/>
                    </a:cxn>
                    <a:cxn ang="0">
                      <a:pos x="82" y="100"/>
                    </a:cxn>
                    <a:cxn ang="0">
                      <a:pos x="83" y="100"/>
                    </a:cxn>
                    <a:cxn ang="0">
                      <a:pos x="83" y="101"/>
                    </a:cxn>
                    <a:cxn ang="0">
                      <a:pos x="83" y="101"/>
                    </a:cxn>
                    <a:cxn ang="0">
                      <a:pos x="89" y="114"/>
                    </a:cxn>
                    <a:cxn ang="0">
                      <a:pos x="91" y="114"/>
                    </a:cxn>
                    <a:cxn ang="0">
                      <a:pos x="3" y="0"/>
                    </a:cxn>
                  </a:cxnLst>
                  <a:rect l="0" t="0" r="r" b="b"/>
                  <a:pathLst>
                    <a:path w="91" h="114">
                      <a:moveTo>
                        <a:pt x="3" y="0"/>
                      </a:moveTo>
                      <a:cubicBezTo>
                        <a:pt x="0" y="0"/>
                        <a:pt x="0" y="0"/>
                        <a:pt x="0" y="0"/>
                      </a:cubicBezTo>
                      <a:cubicBezTo>
                        <a:pt x="0" y="0"/>
                        <a:pt x="0" y="0"/>
                        <a:pt x="0" y="0"/>
                      </a:cubicBezTo>
                      <a:cubicBezTo>
                        <a:pt x="0" y="0"/>
                        <a:pt x="0" y="0"/>
                        <a:pt x="0" y="0"/>
                      </a:cubicBezTo>
                      <a:cubicBezTo>
                        <a:pt x="1" y="0"/>
                        <a:pt x="1" y="0"/>
                        <a:pt x="1" y="0"/>
                      </a:cubicBezTo>
                      <a:cubicBezTo>
                        <a:pt x="1" y="0"/>
                        <a:pt x="1" y="0"/>
                        <a:pt x="2" y="1"/>
                      </a:cubicBezTo>
                      <a:cubicBezTo>
                        <a:pt x="9" y="6"/>
                        <a:pt x="49" y="37"/>
                        <a:pt x="82" y="100"/>
                      </a:cubicBezTo>
                      <a:cubicBezTo>
                        <a:pt x="83" y="100"/>
                        <a:pt x="83" y="100"/>
                        <a:pt x="83" y="100"/>
                      </a:cubicBezTo>
                      <a:cubicBezTo>
                        <a:pt x="83" y="101"/>
                        <a:pt x="83" y="101"/>
                        <a:pt x="83" y="101"/>
                      </a:cubicBezTo>
                      <a:cubicBezTo>
                        <a:pt x="83" y="101"/>
                        <a:pt x="83" y="101"/>
                        <a:pt x="83" y="101"/>
                      </a:cubicBezTo>
                      <a:cubicBezTo>
                        <a:pt x="85" y="105"/>
                        <a:pt x="87" y="109"/>
                        <a:pt x="89" y="114"/>
                      </a:cubicBezTo>
                      <a:cubicBezTo>
                        <a:pt x="91" y="114"/>
                        <a:pt x="91" y="114"/>
                        <a:pt x="91" y="114"/>
                      </a:cubicBezTo>
                      <a:cubicBezTo>
                        <a:pt x="57" y="42"/>
                        <a:pt x="12" y="6"/>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30" name="Freeform 100"/>
                <p:cNvSpPr>
                  <a:spLocks/>
                </p:cNvSpPr>
                <p:nvPr/>
              </p:nvSpPr>
              <p:spPr bwMode="auto">
                <a:xfrm>
                  <a:off x="-761" y="2223"/>
                  <a:ext cx="3" cy="3"/>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0"/>
                        <a:pt x="1" y="0"/>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31" name="Freeform 101"/>
                <p:cNvSpPr>
                  <a:spLocks noEditPoints="1"/>
                </p:cNvSpPr>
                <p:nvPr/>
              </p:nvSpPr>
              <p:spPr bwMode="auto">
                <a:xfrm>
                  <a:off x="-742" y="2259"/>
                  <a:ext cx="90" cy="1017"/>
                </a:xfrm>
                <a:custGeom>
                  <a:avLst/>
                  <a:gdLst/>
                  <a:ahLst/>
                  <a:cxnLst>
                    <a:cxn ang="0">
                      <a:pos x="26" y="343"/>
                    </a:cxn>
                    <a:cxn ang="0">
                      <a:pos x="24" y="343"/>
                    </a:cxn>
                    <a:cxn ang="0">
                      <a:pos x="24" y="352"/>
                    </a:cxn>
                    <a:cxn ang="0">
                      <a:pos x="20" y="417"/>
                    </a:cxn>
                    <a:cxn ang="0">
                      <a:pos x="19" y="429"/>
                    </a:cxn>
                    <a:cxn ang="0">
                      <a:pos x="21" y="429"/>
                    </a:cxn>
                    <a:cxn ang="0">
                      <a:pos x="24" y="393"/>
                    </a:cxn>
                    <a:cxn ang="0">
                      <a:pos x="26" y="343"/>
                    </a:cxn>
                    <a:cxn ang="0">
                      <a:pos x="38" y="233"/>
                    </a:cxn>
                    <a:cxn ang="0">
                      <a:pos x="36" y="233"/>
                    </a:cxn>
                    <a:cxn ang="0">
                      <a:pos x="24" y="334"/>
                    </a:cxn>
                    <a:cxn ang="0">
                      <a:pos x="24" y="335"/>
                    </a:cxn>
                    <a:cxn ang="0">
                      <a:pos x="24" y="335"/>
                    </a:cxn>
                    <a:cxn ang="0">
                      <a:pos x="24" y="342"/>
                    </a:cxn>
                    <a:cxn ang="0">
                      <a:pos x="26" y="342"/>
                    </a:cxn>
                    <a:cxn ang="0">
                      <a:pos x="26" y="335"/>
                    </a:cxn>
                    <a:cxn ang="0">
                      <a:pos x="37" y="255"/>
                    </a:cxn>
                    <a:cxn ang="0">
                      <a:pos x="35" y="255"/>
                    </a:cxn>
                    <a:cxn ang="0">
                      <a:pos x="35" y="254"/>
                    </a:cxn>
                    <a:cxn ang="0">
                      <a:pos x="37" y="254"/>
                    </a:cxn>
                    <a:cxn ang="0">
                      <a:pos x="38" y="233"/>
                    </a:cxn>
                    <a:cxn ang="0">
                      <a:pos x="35" y="102"/>
                    </a:cxn>
                    <a:cxn ang="0">
                      <a:pos x="33" y="102"/>
                    </a:cxn>
                    <a:cxn ang="0">
                      <a:pos x="35" y="115"/>
                    </a:cxn>
                    <a:cxn ang="0">
                      <a:pos x="35" y="115"/>
                    </a:cxn>
                    <a:cxn ang="0">
                      <a:pos x="35" y="120"/>
                    </a:cxn>
                    <a:cxn ang="0">
                      <a:pos x="37" y="187"/>
                    </a:cxn>
                    <a:cxn ang="0">
                      <a:pos x="36" y="232"/>
                    </a:cxn>
                    <a:cxn ang="0">
                      <a:pos x="38" y="232"/>
                    </a:cxn>
                    <a:cxn ang="0">
                      <a:pos x="38" y="224"/>
                    </a:cxn>
                    <a:cxn ang="0">
                      <a:pos x="38" y="149"/>
                    </a:cxn>
                    <a:cxn ang="0">
                      <a:pos x="37" y="115"/>
                    </a:cxn>
                    <a:cxn ang="0">
                      <a:pos x="37" y="115"/>
                    </a:cxn>
                    <a:cxn ang="0">
                      <a:pos x="37" y="115"/>
                    </a:cxn>
                    <a:cxn ang="0">
                      <a:pos x="35" y="102"/>
                    </a:cxn>
                    <a:cxn ang="0">
                      <a:pos x="2" y="0"/>
                    </a:cxn>
                    <a:cxn ang="0">
                      <a:pos x="0" y="0"/>
                    </a:cxn>
                    <a:cxn ang="0">
                      <a:pos x="33" y="101"/>
                    </a:cxn>
                    <a:cxn ang="0">
                      <a:pos x="35" y="101"/>
                    </a:cxn>
                    <a:cxn ang="0">
                      <a:pos x="2" y="0"/>
                    </a:cxn>
                  </a:cxnLst>
                  <a:rect l="0" t="0" r="r" b="b"/>
                  <a:pathLst>
                    <a:path w="38" h="429">
                      <a:moveTo>
                        <a:pt x="26" y="343"/>
                      </a:moveTo>
                      <a:cubicBezTo>
                        <a:pt x="24" y="343"/>
                        <a:pt x="24" y="343"/>
                        <a:pt x="24" y="343"/>
                      </a:cubicBezTo>
                      <a:cubicBezTo>
                        <a:pt x="24" y="345"/>
                        <a:pt x="24" y="348"/>
                        <a:pt x="24" y="352"/>
                      </a:cubicBezTo>
                      <a:cubicBezTo>
                        <a:pt x="24" y="368"/>
                        <a:pt x="23" y="392"/>
                        <a:pt x="20" y="417"/>
                      </a:cubicBezTo>
                      <a:cubicBezTo>
                        <a:pt x="20" y="421"/>
                        <a:pt x="20" y="425"/>
                        <a:pt x="19" y="429"/>
                      </a:cubicBezTo>
                      <a:cubicBezTo>
                        <a:pt x="21" y="429"/>
                        <a:pt x="21" y="429"/>
                        <a:pt x="21" y="429"/>
                      </a:cubicBezTo>
                      <a:cubicBezTo>
                        <a:pt x="22" y="417"/>
                        <a:pt x="23" y="405"/>
                        <a:pt x="24" y="393"/>
                      </a:cubicBezTo>
                      <a:cubicBezTo>
                        <a:pt x="26" y="372"/>
                        <a:pt x="26" y="353"/>
                        <a:pt x="26" y="343"/>
                      </a:cubicBezTo>
                      <a:moveTo>
                        <a:pt x="38" y="233"/>
                      </a:moveTo>
                      <a:cubicBezTo>
                        <a:pt x="36" y="233"/>
                        <a:pt x="36" y="233"/>
                        <a:pt x="36" y="233"/>
                      </a:cubicBezTo>
                      <a:cubicBezTo>
                        <a:pt x="35" y="268"/>
                        <a:pt x="31" y="304"/>
                        <a:pt x="24" y="334"/>
                      </a:cubicBezTo>
                      <a:cubicBezTo>
                        <a:pt x="24" y="335"/>
                        <a:pt x="24" y="335"/>
                        <a:pt x="24" y="335"/>
                      </a:cubicBezTo>
                      <a:cubicBezTo>
                        <a:pt x="24" y="335"/>
                        <a:pt x="24" y="335"/>
                        <a:pt x="24" y="335"/>
                      </a:cubicBezTo>
                      <a:cubicBezTo>
                        <a:pt x="24" y="335"/>
                        <a:pt x="24" y="337"/>
                        <a:pt x="24" y="342"/>
                      </a:cubicBezTo>
                      <a:cubicBezTo>
                        <a:pt x="26" y="342"/>
                        <a:pt x="26" y="342"/>
                        <a:pt x="26" y="342"/>
                      </a:cubicBezTo>
                      <a:cubicBezTo>
                        <a:pt x="26" y="338"/>
                        <a:pt x="26" y="335"/>
                        <a:pt x="26" y="335"/>
                      </a:cubicBezTo>
                      <a:cubicBezTo>
                        <a:pt x="32" y="311"/>
                        <a:pt x="35" y="283"/>
                        <a:pt x="37" y="255"/>
                      </a:cubicBezTo>
                      <a:cubicBezTo>
                        <a:pt x="35" y="255"/>
                        <a:pt x="35" y="255"/>
                        <a:pt x="35" y="255"/>
                      </a:cubicBezTo>
                      <a:cubicBezTo>
                        <a:pt x="35" y="254"/>
                        <a:pt x="35" y="254"/>
                        <a:pt x="35" y="254"/>
                      </a:cubicBezTo>
                      <a:cubicBezTo>
                        <a:pt x="37" y="254"/>
                        <a:pt x="37" y="254"/>
                        <a:pt x="37" y="254"/>
                      </a:cubicBezTo>
                      <a:cubicBezTo>
                        <a:pt x="37" y="247"/>
                        <a:pt x="38" y="240"/>
                        <a:pt x="38" y="233"/>
                      </a:cubicBezTo>
                      <a:moveTo>
                        <a:pt x="35" y="102"/>
                      </a:moveTo>
                      <a:cubicBezTo>
                        <a:pt x="33" y="102"/>
                        <a:pt x="33" y="102"/>
                        <a:pt x="33" y="102"/>
                      </a:cubicBezTo>
                      <a:cubicBezTo>
                        <a:pt x="34" y="106"/>
                        <a:pt x="34" y="111"/>
                        <a:pt x="35" y="115"/>
                      </a:cubicBezTo>
                      <a:cubicBezTo>
                        <a:pt x="35" y="115"/>
                        <a:pt x="35" y="115"/>
                        <a:pt x="35" y="115"/>
                      </a:cubicBezTo>
                      <a:cubicBezTo>
                        <a:pt x="35" y="115"/>
                        <a:pt x="35" y="117"/>
                        <a:pt x="35" y="120"/>
                      </a:cubicBezTo>
                      <a:cubicBezTo>
                        <a:pt x="36" y="131"/>
                        <a:pt x="37" y="156"/>
                        <a:pt x="37" y="187"/>
                      </a:cubicBezTo>
                      <a:cubicBezTo>
                        <a:pt x="37" y="201"/>
                        <a:pt x="37" y="216"/>
                        <a:pt x="36" y="232"/>
                      </a:cubicBezTo>
                      <a:cubicBezTo>
                        <a:pt x="38" y="232"/>
                        <a:pt x="38" y="232"/>
                        <a:pt x="38" y="232"/>
                      </a:cubicBezTo>
                      <a:cubicBezTo>
                        <a:pt x="38" y="229"/>
                        <a:pt x="38" y="226"/>
                        <a:pt x="38" y="224"/>
                      </a:cubicBezTo>
                      <a:cubicBezTo>
                        <a:pt x="38" y="149"/>
                        <a:pt x="38" y="149"/>
                        <a:pt x="38" y="149"/>
                      </a:cubicBezTo>
                      <a:cubicBezTo>
                        <a:pt x="38" y="128"/>
                        <a:pt x="37" y="115"/>
                        <a:pt x="37" y="115"/>
                      </a:cubicBezTo>
                      <a:cubicBezTo>
                        <a:pt x="37" y="115"/>
                        <a:pt x="37" y="115"/>
                        <a:pt x="37" y="115"/>
                      </a:cubicBezTo>
                      <a:cubicBezTo>
                        <a:pt x="37" y="115"/>
                        <a:pt x="37" y="115"/>
                        <a:pt x="37" y="115"/>
                      </a:cubicBezTo>
                      <a:cubicBezTo>
                        <a:pt x="36" y="110"/>
                        <a:pt x="36" y="106"/>
                        <a:pt x="35" y="102"/>
                      </a:cubicBezTo>
                      <a:moveTo>
                        <a:pt x="2" y="0"/>
                      </a:moveTo>
                      <a:cubicBezTo>
                        <a:pt x="0" y="0"/>
                        <a:pt x="0" y="0"/>
                        <a:pt x="0" y="0"/>
                      </a:cubicBezTo>
                      <a:cubicBezTo>
                        <a:pt x="13" y="28"/>
                        <a:pt x="25" y="61"/>
                        <a:pt x="33" y="101"/>
                      </a:cubicBezTo>
                      <a:cubicBezTo>
                        <a:pt x="35" y="101"/>
                        <a:pt x="35" y="101"/>
                        <a:pt x="35" y="101"/>
                      </a:cubicBezTo>
                      <a:cubicBezTo>
                        <a:pt x="27" y="61"/>
                        <a:pt x="15" y="2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32" name="Freeform 102"/>
                <p:cNvSpPr>
                  <a:spLocks/>
                </p:cNvSpPr>
                <p:nvPr/>
              </p:nvSpPr>
              <p:spPr bwMode="auto">
                <a:xfrm>
                  <a:off x="-68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33" name="Freeform 103"/>
                <p:cNvSpPr>
                  <a:spLocks/>
                </p:cNvSpPr>
                <p:nvPr/>
              </p:nvSpPr>
              <p:spPr bwMode="auto">
                <a:xfrm>
                  <a:off x="-659"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34" name="Freeform 104"/>
                <p:cNvSpPr>
                  <a:spLocks noEditPoints="1"/>
                </p:cNvSpPr>
                <p:nvPr/>
              </p:nvSpPr>
              <p:spPr bwMode="auto">
                <a:xfrm>
                  <a:off x="-1681" y="1524"/>
                  <a:ext cx="989" cy="1875"/>
                </a:xfrm>
                <a:custGeom>
                  <a:avLst/>
                  <a:gdLst/>
                  <a:ahLst/>
                  <a:cxnLst>
                    <a:cxn ang="0">
                      <a:pos x="418" y="740"/>
                    </a:cxn>
                    <a:cxn ang="0">
                      <a:pos x="416" y="740"/>
                    </a:cxn>
                    <a:cxn ang="0">
                      <a:pos x="411" y="772"/>
                    </a:cxn>
                    <a:cxn ang="0">
                      <a:pos x="411" y="772"/>
                    </a:cxn>
                    <a:cxn ang="0">
                      <a:pos x="411" y="773"/>
                    </a:cxn>
                    <a:cxn ang="0">
                      <a:pos x="410" y="773"/>
                    </a:cxn>
                    <a:cxn ang="0">
                      <a:pos x="406" y="790"/>
                    </a:cxn>
                    <a:cxn ang="0">
                      <a:pos x="407" y="791"/>
                    </a:cxn>
                    <a:cxn ang="0">
                      <a:pos x="418" y="740"/>
                    </a:cxn>
                    <a:cxn ang="0">
                      <a:pos x="215" y="98"/>
                    </a:cxn>
                    <a:cxn ang="0">
                      <a:pos x="211" y="98"/>
                    </a:cxn>
                    <a:cxn ang="0">
                      <a:pos x="307" y="194"/>
                    </a:cxn>
                    <a:cxn ang="0">
                      <a:pos x="309" y="194"/>
                    </a:cxn>
                    <a:cxn ang="0">
                      <a:pos x="309" y="194"/>
                    </a:cxn>
                    <a:cxn ang="0">
                      <a:pos x="215" y="98"/>
                    </a:cxn>
                    <a:cxn ang="0">
                      <a:pos x="1" y="0"/>
                    </a:cxn>
                    <a:cxn ang="0">
                      <a:pos x="0" y="2"/>
                    </a:cxn>
                    <a:cxn ang="0">
                      <a:pos x="9" y="4"/>
                    </a:cxn>
                    <a:cxn ang="0">
                      <a:pos x="162" y="66"/>
                    </a:cxn>
                    <a:cxn ang="0">
                      <a:pos x="165" y="66"/>
                    </a:cxn>
                    <a:cxn ang="0">
                      <a:pos x="165" y="67"/>
                    </a:cxn>
                    <a:cxn ang="0">
                      <a:pos x="163" y="67"/>
                    </a:cxn>
                    <a:cxn ang="0">
                      <a:pos x="210" y="97"/>
                    </a:cxn>
                    <a:cxn ang="0">
                      <a:pos x="213" y="97"/>
                    </a:cxn>
                    <a:cxn ang="0">
                      <a:pos x="1" y="0"/>
                    </a:cxn>
                  </a:cxnLst>
                  <a:rect l="0" t="0" r="r" b="b"/>
                  <a:pathLst>
                    <a:path w="418" h="791">
                      <a:moveTo>
                        <a:pt x="418" y="740"/>
                      </a:moveTo>
                      <a:cubicBezTo>
                        <a:pt x="416" y="740"/>
                        <a:pt x="416" y="740"/>
                        <a:pt x="416" y="740"/>
                      </a:cubicBezTo>
                      <a:cubicBezTo>
                        <a:pt x="415" y="752"/>
                        <a:pt x="413" y="763"/>
                        <a:pt x="411" y="772"/>
                      </a:cubicBezTo>
                      <a:cubicBezTo>
                        <a:pt x="411" y="772"/>
                        <a:pt x="411" y="772"/>
                        <a:pt x="411" y="772"/>
                      </a:cubicBezTo>
                      <a:cubicBezTo>
                        <a:pt x="411" y="773"/>
                        <a:pt x="411" y="773"/>
                        <a:pt x="411" y="773"/>
                      </a:cubicBezTo>
                      <a:cubicBezTo>
                        <a:pt x="410" y="773"/>
                        <a:pt x="410" y="773"/>
                        <a:pt x="410" y="773"/>
                      </a:cubicBezTo>
                      <a:cubicBezTo>
                        <a:pt x="409" y="780"/>
                        <a:pt x="407" y="786"/>
                        <a:pt x="406" y="790"/>
                      </a:cubicBezTo>
                      <a:cubicBezTo>
                        <a:pt x="407" y="791"/>
                        <a:pt x="407" y="791"/>
                        <a:pt x="407" y="791"/>
                      </a:cubicBezTo>
                      <a:cubicBezTo>
                        <a:pt x="412" y="779"/>
                        <a:pt x="416" y="760"/>
                        <a:pt x="418" y="740"/>
                      </a:cubicBezTo>
                      <a:moveTo>
                        <a:pt x="215" y="98"/>
                      </a:moveTo>
                      <a:cubicBezTo>
                        <a:pt x="211" y="98"/>
                        <a:pt x="211" y="98"/>
                        <a:pt x="211" y="98"/>
                      </a:cubicBezTo>
                      <a:cubicBezTo>
                        <a:pt x="247" y="124"/>
                        <a:pt x="281" y="155"/>
                        <a:pt x="307" y="194"/>
                      </a:cubicBezTo>
                      <a:cubicBezTo>
                        <a:pt x="309" y="194"/>
                        <a:pt x="309" y="194"/>
                        <a:pt x="309" y="194"/>
                      </a:cubicBezTo>
                      <a:cubicBezTo>
                        <a:pt x="309" y="194"/>
                        <a:pt x="309" y="194"/>
                        <a:pt x="309" y="194"/>
                      </a:cubicBezTo>
                      <a:cubicBezTo>
                        <a:pt x="283" y="155"/>
                        <a:pt x="250" y="124"/>
                        <a:pt x="215" y="98"/>
                      </a:cubicBezTo>
                      <a:moveTo>
                        <a:pt x="1" y="0"/>
                      </a:moveTo>
                      <a:cubicBezTo>
                        <a:pt x="0" y="2"/>
                        <a:pt x="0" y="2"/>
                        <a:pt x="0" y="2"/>
                      </a:cubicBezTo>
                      <a:cubicBezTo>
                        <a:pt x="0" y="2"/>
                        <a:pt x="3" y="3"/>
                        <a:pt x="9" y="4"/>
                      </a:cubicBezTo>
                      <a:cubicBezTo>
                        <a:pt x="32" y="10"/>
                        <a:pt x="96" y="29"/>
                        <a:pt x="162" y="66"/>
                      </a:cubicBezTo>
                      <a:cubicBezTo>
                        <a:pt x="165" y="66"/>
                        <a:pt x="165" y="66"/>
                        <a:pt x="165" y="66"/>
                      </a:cubicBezTo>
                      <a:cubicBezTo>
                        <a:pt x="165" y="67"/>
                        <a:pt x="165" y="67"/>
                        <a:pt x="165" y="67"/>
                      </a:cubicBezTo>
                      <a:cubicBezTo>
                        <a:pt x="163" y="67"/>
                        <a:pt x="163" y="67"/>
                        <a:pt x="163" y="67"/>
                      </a:cubicBezTo>
                      <a:cubicBezTo>
                        <a:pt x="179" y="76"/>
                        <a:pt x="195" y="86"/>
                        <a:pt x="210" y="97"/>
                      </a:cubicBezTo>
                      <a:cubicBezTo>
                        <a:pt x="213" y="97"/>
                        <a:pt x="213" y="97"/>
                        <a:pt x="213" y="97"/>
                      </a:cubicBezTo>
                      <a:cubicBezTo>
                        <a:pt x="114" y="25"/>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35" name="Freeform 105"/>
                <p:cNvSpPr>
                  <a:spLocks/>
                </p:cNvSpPr>
                <p:nvPr/>
              </p:nvSpPr>
              <p:spPr bwMode="auto">
                <a:xfrm>
                  <a:off x="-1184" y="1754"/>
                  <a:ext cx="12" cy="2"/>
                </a:xfrm>
                <a:custGeom>
                  <a:avLst/>
                  <a:gdLst/>
                  <a:ahLst/>
                  <a:cxnLst>
                    <a:cxn ang="0">
                      <a:pos x="3" y="0"/>
                    </a:cxn>
                    <a:cxn ang="0">
                      <a:pos x="0" y="0"/>
                    </a:cxn>
                    <a:cxn ang="0">
                      <a:pos x="1" y="1"/>
                    </a:cxn>
                    <a:cxn ang="0">
                      <a:pos x="5" y="1"/>
                    </a:cxn>
                    <a:cxn ang="0">
                      <a:pos x="3" y="0"/>
                    </a:cxn>
                  </a:cxnLst>
                  <a:rect l="0" t="0" r="r" b="b"/>
                  <a:pathLst>
                    <a:path w="5" h="1">
                      <a:moveTo>
                        <a:pt x="3" y="0"/>
                      </a:moveTo>
                      <a:cubicBezTo>
                        <a:pt x="0" y="0"/>
                        <a:pt x="0" y="0"/>
                        <a:pt x="0" y="0"/>
                      </a:cubicBezTo>
                      <a:cubicBezTo>
                        <a:pt x="1" y="0"/>
                        <a:pt x="1" y="1"/>
                        <a:pt x="1" y="1"/>
                      </a:cubicBezTo>
                      <a:cubicBezTo>
                        <a:pt x="5" y="1"/>
                        <a:pt x="5" y="1"/>
                        <a:pt x="5" y="1"/>
                      </a:cubicBezTo>
                      <a:cubicBezTo>
                        <a:pt x="4" y="1"/>
                        <a:pt x="4"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36" name="Freeform 106"/>
                <p:cNvSpPr>
                  <a:spLocks/>
                </p:cNvSpPr>
                <p:nvPr/>
              </p:nvSpPr>
              <p:spPr bwMode="auto">
                <a:xfrm>
                  <a:off x="-1298" y="1681"/>
                  <a:ext cx="7" cy="2"/>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1"/>
                        <a:pt x="1" y="1"/>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37" name="Freeform 107"/>
                <p:cNvSpPr>
                  <a:spLocks/>
                </p:cNvSpPr>
                <p:nvPr/>
              </p:nvSpPr>
              <p:spPr bwMode="auto">
                <a:xfrm>
                  <a:off x="-656"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38" name="Freeform 108"/>
                <p:cNvSpPr>
                  <a:spLocks/>
                </p:cNvSpPr>
                <p:nvPr/>
              </p:nvSpPr>
              <p:spPr bwMode="auto">
                <a:xfrm>
                  <a:off x="-697"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39" name="Freeform 109"/>
                <p:cNvSpPr>
                  <a:spLocks/>
                </p:cNvSpPr>
                <p:nvPr/>
              </p:nvSpPr>
              <p:spPr bwMode="auto">
                <a:xfrm>
                  <a:off x="-711" y="3354"/>
                  <a:ext cx="3" cy="2"/>
                </a:xfrm>
                <a:custGeom>
                  <a:avLst/>
                  <a:gdLst/>
                  <a:ahLst/>
                  <a:cxnLst>
                    <a:cxn ang="0">
                      <a:pos x="1" y="0"/>
                    </a:cxn>
                    <a:cxn ang="0">
                      <a:pos x="1" y="0"/>
                    </a:cxn>
                    <a:cxn ang="0">
                      <a:pos x="0" y="1"/>
                    </a:cxn>
                    <a:cxn ang="0">
                      <a:pos x="1" y="1"/>
                    </a:cxn>
                    <a:cxn ang="0">
                      <a:pos x="1" y="0"/>
                    </a:cxn>
                  </a:cxnLst>
                  <a:rect l="0" t="0" r="r" b="b"/>
                  <a:pathLst>
                    <a:path w="1" h="1">
                      <a:moveTo>
                        <a:pt x="1" y="0"/>
                      </a:moveTo>
                      <a:cubicBezTo>
                        <a:pt x="1" y="0"/>
                        <a:pt x="1" y="0"/>
                        <a:pt x="1" y="0"/>
                      </a:cubicBezTo>
                      <a:cubicBezTo>
                        <a:pt x="1" y="1"/>
                        <a:pt x="1"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40" name="Freeform 110"/>
                <p:cNvSpPr>
                  <a:spLocks/>
                </p:cNvSpPr>
                <p:nvPr/>
              </p:nvSpPr>
              <p:spPr bwMode="auto">
                <a:xfrm>
                  <a:off x="-664"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41" name="Freeform 111"/>
                <p:cNvSpPr>
                  <a:spLocks/>
                </p:cNvSpPr>
                <p:nvPr/>
              </p:nvSpPr>
              <p:spPr bwMode="auto">
                <a:xfrm>
                  <a:off x="-744" y="2256"/>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1"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42" name="Freeform 112"/>
                <p:cNvSpPr>
                  <a:spLocks noEditPoints="1"/>
                </p:cNvSpPr>
                <p:nvPr/>
              </p:nvSpPr>
              <p:spPr bwMode="auto">
                <a:xfrm>
                  <a:off x="-1099" y="1986"/>
                  <a:ext cx="180" cy="270"/>
                </a:xfrm>
                <a:custGeom>
                  <a:avLst/>
                  <a:gdLst/>
                  <a:ahLst/>
                  <a:cxnLst>
                    <a:cxn ang="0">
                      <a:pos x="69" y="101"/>
                    </a:cxn>
                    <a:cxn ang="0">
                      <a:pos x="67" y="101"/>
                    </a:cxn>
                    <a:cxn ang="0">
                      <a:pos x="74" y="114"/>
                    </a:cxn>
                    <a:cxn ang="0">
                      <a:pos x="76" y="114"/>
                    </a:cxn>
                    <a:cxn ang="0">
                      <a:pos x="69" y="101"/>
                    </a:cxn>
                    <a:cxn ang="0">
                      <a:pos x="2" y="0"/>
                    </a:cxn>
                    <a:cxn ang="0">
                      <a:pos x="0" y="0"/>
                    </a:cxn>
                    <a:cxn ang="0">
                      <a:pos x="8" y="11"/>
                    </a:cxn>
                    <a:cxn ang="0">
                      <a:pos x="66" y="100"/>
                    </a:cxn>
                    <a:cxn ang="0">
                      <a:pos x="68" y="100"/>
                    </a:cxn>
                    <a:cxn ang="0">
                      <a:pos x="10" y="10"/>
                    </a:cxn>
                    <a:cxn ang="0">
                      <a:pos x="2" y="0"/>
                    </a:cxn>
                  </a:cxnLst>
                  <a:rect l="0" t="0" r="r" b="b"/>
                  <a:pathLst>
                    <a:path w="76" h="114">
                      <a:moveTo>
                        <a:pt x="69" y="101"/>
                      </a:moveTo>
                      <a:cubicBezTo>
                        <a:pt x="67" y="101"/>
                        <a:pt x="67" y="101"/>
                        <a:pt x="67" y="101"/>
                      </a:cubicBezTo>
                      <a:cubicBezTo>
                        <a:pt x="69" y="106"/>
                        <a:pt x="72" y="110"/>
                        <a:pt x="74" y="114"/>
                      </a:cubicBezTo>
                      <a:cubicBezTo>
                        <a:pt x="76" y="114"/>
                        <a:pt x="76" y="114"/>
                        <a:pt x="76" y="114"/>
                      </a:cubicBezTo>
                      <a:cubicBezTo>
                        <a:pt x="74" y="110"/>
                        <a:pt x="72" y="106"/>
                        <a:pt x="69" y="101"/>
                      </a:cubicBezTo>
                      <a:moveTo>
                        <a:pt x="2" y="0"/>
                      </a:moveTo>
                      <a:cubicBezTo>
                        <a:pt x="0" y="0"/>
                        <a:pt x="0" y="0"/>
                        <a:pt x="0" y="0"/>
                      </a:cubicBezTo>
                      <a:cubicBezTo>
                        <a:pt x="3" y="3"/>
                        <a:pt x="5" y="7"/>
                        <a:pt x="8" y="11"/>
                      </a:cubicBezTo>
                      <a:cubicBezTo>
                        <a:pt x="31" y="44"/>
                        <a:pt x="53" y="77"/>
                        <a:pt x="66" y="100"/>
                      </a:cubicBezTo>
                      <a:cubicBezTo>
                        <a:pt x="68" y="100"/>
                        <a:pt x="68" y="100"/>
                        <a:pt x="68" y="100"/>
                      </a:cubicBezTo>
                      <a:cubicBezTo>
                        <a:pt x="55" y="77"/>
                        <a:pt x="33" y="43"/>
                        <a:pt x="10" y="10"/>
                      </a:cubicBezTo>
                      <a:cubicBezTo>
                        <a:pt x="7" y="7"/>
                        <a:pt x="5"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43" name="Freeform 113"/>
                <p:cNvSpPr>
                  <a:spLocks/>
                </p:cNvSpPr>
                <p:nvPr/>
              </p:nvSpPr>
              <p:spPr bwMode="auto">
                <a:xfrm>
                  <a:off x="-943" y="2223"/>
                  <a:ext cx="7" cy="3"/>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0"/>
                        <a:pt x="1" y="1"/>
                      </a:cubicBezTo>
                      <a:cubicBezTo>
                        <a:pt x="3" y="1"/>
                        <a:pt x="3" y="1"/>
                        <a:pt x="3" y="1"/>
                      </a:cubicBezTo>
                      <a:cubicBezTo>
                        <a:pt x="3" y="0"/>
                        <a:pt x="3"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44" name="Freeform 114"/>
                <p:cNvSpPr>
                  <a:spLocks noEditPoints="1"/>
                </p:cNvSpPr>
                <p:nvPr/>
              </p:nvSpPr>
              <p:spPr bwMode="auto">
                <a:xfrm>
                  <a:off x="-924" y="2259"/>
                  <a:ext cx="109" cy="1017"/>
                </a:xfrm>
                <a:custGeom>
                  <a:avLst/>
                  <a:gdLst/>
                  <a:ahLst/>
                  <a:cxnLst>
                    <a:cxn ang="0">
                      <a:pos x="39" y="343"/>
                    </a:cxn>
                    <a:cxn ang="0">
                      <a:pos x="37" y="343"/>
                    </a:cxn>
                    <a:cxn ang="0">
                      <a:pos x="44" y="429"/>
                    </a:cxn>
                    <a:cxn ang="0">
                      <a:pos x="46" y="429"/>
                    </a:cxn>
                    <a:cxn ang="0">
                      <a:pos x="39" y="343"/>
                    </a:cxn>
                    <a:cxn ang="0">
                      <a:pos x="36" y="233"/>
                    </a:cxn>
                    <a:cxn ang="0">
                      <a:pos x="34" y="233"/>
                    </a:cxn>
                    <a:cxn ang="0">
                      <a:pos x="37" y="335"/>
                    </a:cxn>
                    <a:cxn ang="0">
                      <a:pos x="37" y="335"/>
                    </a:cxn>
                    <a:cxn ang="0">
                      <a:pos x="37" y="337"/>
                    </a:cxn>
                    <a:cxn ang="0">
                      <a:pos x="37" y="342"/>
                    </a:cxn>
                    <a:cxn ang="0">
                      <a:pos x="39" y="342"/>
                    </a:cxn>
                    <a:cxn ang="0">
                      <a:pos x="39" y="337"/>
                    </a:cxn>
                    <a:cxn ang="0">
                      <a:pos x="39" y="335"/>
                    </a:cxn>
                    <a:cxn ang="0">
                      <a:pos x="39" y="335"/>
                    </a:cxn>
                    <a:cxn ang="0">
                      <a:pos x="39" y="335"/>
                    </a:cxn>
                    <a:cxn ang="0">
                      <a:pos x="36" y="233"/>
                    </a:cxn>
                    <a:cxn ang="0">
                      <a:pos x="30" y="102"/>
                    </a:cxn>
                    <a:cxn ang="0">
                      <a:pos x="28" y="102"/>
                    </a:cxn>
                    <a:cxn ang="0">
                      <a:pos x="30" y="113"/>
                    </a:cxn>
                    <a:cxn ang="0">
                      <a:pos x="34" y="229"/>
                    </a:cxn>
                    <a:cxn ang="0">
                      <a:pos x="34" y="232"/>
                    </a:cxn>
                    <a:cxn ang="0">
                      <a:pos x="36" y="232"/>
                    </a:cxn>
                    <a:cxn ang="0">
                      <a:pos x="32" y="113"/>
                    </a:cxn>
                    <a:cxn ang="0">
                      <a:pos x="30" y="102"/>
                    </a:cxn>
                    <a:cxn ang="0">
                      <a:pos x="3" y="0"/>
                    </a:cxn>
                    <a:cxn ang="0">
                      <a:pos x="0" y="0"/>
                    </a:cxn>
                    <a:cxn ang="0">
                      <a:pos x="2" y="2"/>
                    </a:cxn>
                    <a:cxn ang="0">
                      <a:pos x="28" y="101"/>
                    </a:cxn>
                    <a:cxn ang="0">
                      <a:pos x="30" y="101"/>
                    </a:cxn>
                    <a:cxn ang="0">
                      <a:pos x="4" y="2"/>
                    </a:cxn>
                    <a:cxn ang="0">
                      <a:pos x="3" y="0"/>
                    </a:cxn>
                  </a:cxnLst>
                  <a:rect l="0" t="0" r="r" b="b"/>
                  <a:pathLst>
                    <a:path w="46" h="429">
                      <a:moveTo>
                        <a:pt x="39" y="343"/>
                      </a:moveTo>
                      <a:cubicBezTo>
                        <a:pt x="37" y="343"/>
                        <a:pt x="37" y="343"/>
                        <a:pt x="37" y="343"/>
                      </a:cubicBezTo>
                      <a:cubicBezTo>
                        <a:pt x="38" y="370"/>
                        <a:pt x="41" y="404"/>
                        <a:pt x="44" y="429"/>
                      </a:cubicBezTo>
                      <a:cubicBezTo>
                        <a:pt x="46" y="429"/>
                        <a:pt x="46" y="429"/>
                        <a:pt x="46" y="429"/>
                      </a:cubicBezTo>
                      <a:cubicBezTo>
                        <a:pt x="43" y="404"/>
                        <a:pt x="40" y="370"/>
                        <a:pt x="39" y="343"/>
                      </a:cubicBezTo>
                      <a:moveTo>
                        <a:pt x="36" y="233"/>
                      </a:moveTo>
                      <a:cubicBezTo>
                        <a:pt x="34" y="233"/>
                        <a:pt x="34" y="233"/>
                        <a:pt x="34" y="233"/>
                      </a:cubicBezTo>
                      <a:cubicBezTo>
                        <a:pt x="36" y="286"/>
                        <a:pt x="37" y="335"/>
                        <a:pt x="37" y="335"/>
                      </a:cubicBezTo>
                      <a:cubicBezTo>
                        <a:pt x="37" y="335"/>
                        <a:pt x="37" y="335"/>
                        <a:pt x="37" y="335"/>
                      </a:cubicBezTo>
                      <a:cubicBezTo>
                        <a:pt x="37" y="336"/>
                        <a:pt x="37" y="336"/>
                        <a:pt x="37" y="337"/>
                      </a:cubicBezTo>
                      <a:cubicBezTo>
                        <a:pt x="37" y="338"/>
                        <a:pt x="37" y="340"/>
                        <a:pt x="37" y="342"/>
                      </a:cubicBezTo>
                      <a:cubicBezTo>
                        <a:pt x="39" y="342"/>
                        <a:pt x="39" y="342"/>
                        <a:pt x="39" y="342"/>
                      </a:cubicBezTo>
                      <a:cubicBezTo>
                        <a:pt x="39" y="340"/>
                        <a:pt x="39" y="338"/>
                        <a:pt x="39" y="337"/>
                      </a:cubicBezTo>
                      <a:cubicBezTo>
                        <a:pt x="39" y="336"/>
                        <a:pt x="39" y="336"/>
                        <a:pt x="39" y="335"/>
                      </a:cubicBezTo>
                      <a:cubicBezTo>
                        <a:pt x="39" y="335"/>
                        <a:pt x="39" y="335"/>
                        <a:pt x="39" y="335"/>
                      </a:cubicBezTo>
                      <a:cubicBezTo>
                        <a:pt x="39" y="335"/>
                        <a:pt x="39" y="335"/>
                        <a:pt x="39" y="335"/>
                      </a:cubicBezTo>
                      <a:cubicBezTo>
                        <a:pt x="39" y="335"/>
                        <a:pt x="38" y="286"/>
                        <a:pt x="36" y="233"/>
                      </a:cubicBezTo>
                      <a:moveTo>
                        <a:pt x="30" y="102"/>
                      </a:moveTo>
                      <a:cubicBezTo>
                        <a:pt x="28" y="102"/>
                        <a:pt x="28" y="102"/>
                        <a:pt x="28" y="102"/>
                      </a:cubicBezTo>
                      <a:cubicBezTo>
                        <a:pt x="29" y="107"/>
                        <a:pt x="29" y="111"/>
                        <a:pt x="30" y="113"/>
                      </a:cubicBezTo>
                      <a:cubicBezTo>
                        <a:pt x="30" y="119"/>
                        <a:pt x="32" y="175"/>
                        <a:pt x="34" y="229"/>
                      </a:cubicBezTo>
                      <a:cubicBezTo>
                        <a:pt x="34" y="230"/>
                        <a:pt x="34" y="231"/>
                        <a:pt x="34" y="232"/>
                      </a:cubicBezTo>
                      <a:cubicBezTo>
                        <a:pt x="36" y="232"/>
                        <a:pt x="36" y="232"/>
                        <a:pt x="36" y="232"/>
                      </a:cubicBezTo>
                      <a:cubicBezTo>
                        <a:pt x="34" y="177"/>
                        <a:pt x="32" y="119"/>
                        <a:pt x="32" y="113"/>
                      </a:cubicBezTo>
                      <a:cubicBezTo>
                        <a:pt x="31" y="111"/>
                        <a:pt x="31" y="107"/>
                        <a:pt x="30" y="102"/>
                      </a:cubicBezTo>
                      <a:moveTo>
                        <a:pt x="3" y="0"/>
                      </a:moveTo>
                      <a:cubicBezTo>
                        <a:pt x="0" y="0"/>
                        <a:pt x="0" y="0"/>
                        <a:pt x="0" y="0"/>
                      </a:cubicBezTo>
                      <a:cubicBezTo>
                        <a:pt x="1" y="1"/>
                        <a:pt x="1" y="2"/>
                        <a:pt x="2" y="2"/>
                      </a:cubicBezTo>
                      <a:cubicBezTo>
                        <a:pt x="14" y="28"/>
                        <a:pt x="24" y="77"/>
                        <a:pt x="28" y="101"/>
                      </a:cubicBezTo>
                      <a:cubicBezTo>
                        <a:pt x="30" y="101"/>
                        <a:pt x="30" y="101"/>
                        <a:pt x="30" y="101"/>
                      </a:cubicBezTo>
                      <a:cubicBezTo>
                        <a:pt x="26" y="77"/>
                        <a:pt x="16" y="28"/>
                        <a:pt x="4" y="2"/>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45" name="Freeform 115"/>
                <p:cNvSpPr>
                  <a:spLocks/>
                </p:cNvSpPr>
                <p:nvPr/>
              </p:nvSpPr>
              <p:spPr bwMode="auto">
                <a:xfrm>
                  <a:off x="-836"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46" name="Freeform 116"/>
                <p:cNvSpPr>
                  <a:spLocks noEditPoints="1"/>
                </p:cNvSpPr>
                <p:nvPr/>
              </p:nvSpPr>
              <p:spPr bwMode="auto">
                <a:xfrm>
                  <a:off x="-1712" y="1524"/>
                  <a:ext cx="906" cy="1832"/>
                </a:xfrm>
                <a:custGeom>
                  <a:avLst/>
                  <a:gdLst/>
                  <a:ahLst/>
                  <a:cxnLst>
                    <a:cxn ang="0">
                      <a:pos x="379" y="740"/>
                    </a:cxn>
                    <a:cxn ang="0">
                      <a:pos x="377" y="740"/>
                    </a:cxn>
                    <a:cxn ang="0">
                      <a:pos x="381" y="772"/>
                    </a:cxn>
                    <a:cxn ang="0">
                      <a:pos x="383" y="772"/>
                    </a:cxn>
                    <a:cxn ang="0">
                      <a:pos x="383" y="773"/>
                    </a:cxn>
                    <a:cxn ang="0">
                      <a:pos x="383" y="773"/>
                    </a:cxn>
                    <a:cxn ang="0">
                      <a:pos x="382" y="760"/>
                    </a:cxn>
                    <a:cxn ang="0">
                      <a:pos x="379" y="740"/>
                    </a:cxn>
                    <a:cxn ang="0">
                      <a:pos x="179" y="98"/>
                    </a:cxn>
                    <a:cxn ang="0">
                      <a:pos x="176" y="98"/>
                    </a:cxn>
                    <a:cxn ang="0">
                      <a:pos x="189" y="109"/>
                    </a:cxn>
                    <a:cxn ang="0">
                      <a:pos x="258" y="194"/>
                    </a:cxn>
                    <a:cxn ang="0">
                      <a:pos x="261" y="194"/>
                    </a:cxn>
                    <a:cxn ang="0">
                      <a:pos x="190" y="107"/>
                    </a:cxn>
                    <a:cxn ang="0">
                      <a:pos x="179" y="98"/>
                    </a:cxn>
                    <a:cxn ang="0">
                      <a:pos x="1" y="0"/>
                    </a:cxn>
                    <a:cxn ang="0">
                      <a:pos x="0" y="2"/>
                    </a:cxn>
                    <a:cxn ang="0">
                      <a:pos x="175" y="97"/>
                    </a:cxn>
                    <a:cxn ang="0">
                      <a:pos x="178" y="97"/>
                    </a:cxn>
                    <a:cxn ang="0">
                      <a:pos x="1" y="0"/>
                    </a:cxn>
                  </a:cxnLst>
                  <a:rect l="0" t="0" r="r" b="b"/>
                  <a:pathLst>
                    <a:path w="383" h="773">
                      <a:moveTo>
                        <a:pt x="379" y="740"/>
                      </a:moveTo>
                      <a:cubicBezTo>
                        <a:pt x="377" y="740"/>
                        <a:pt x="377" y="740"/>
                        <a:pt x="377" y="740"/>
                      </a:cubicBezTo>
                      <a:cubicBezTo>
                        <a:pt x="379" y="757"/>
                        <a:pt x="381" y="769"/>
                        <a:pt x="381" y="772"/>
                      </a:cubicBezTo>
                      <a:cubicBezTo>
                        <a:pt x="383" y="772"/>
                        <a:pt x="383" y="772"/>
                        <a:pt x="383" y="772"/>
                      </a:cubicBezTo>
                      <a:cubicBezTo>
                        <a:pt x="383" y="773"/>
                        <a:pt x="383" y="773"/>
                        <a:pt x="383" y="773"/>
                      </a:cubicBezTo>
                      <a:cubicBezTo>
                        <a:pt x="383" y="773"/>
                        <a:pt x="383" y="773"/>
                        <a:pt x="383" y="773"/>
                      </a:cubicBezTo>
                      <a:cubicBezTo>
                        <a:pt x="383" y="773"/>
                        <a:pt x="383" y="768"/>
                        <a:pt x="382" y="760"/>
                      </a:cubicBezTo>
                      <a:cubicBezTo>
                        <a:pt x="381" y="755"/>
                        <a:pt x="380" y="748"/>
                        <a:pt x="379" y="740"/>
                      </a:cubicBezTo>
                      <a:moveTo>
                        <a:pt x="179" y="98"/>
                      </a:moveTo>
                      <a:cubicBezTo>
                        <a:pt x="176" y="98"/>
                        <a:pt x="176" y="98"/>
                        <a:pt x="176" y="98"/>
                      </a:cubicBezTo>
                      <a:cubicBezTo>
                        <a:pt x="181" y="102"/>
                        <a:pt x="185" y="106"/>
                        <a:pt x="189" y="109"/>
                      </a:cubicBezTo>
                      <a:cubicBezTo>
                        <a:pt x="204" y="122"/>
                        <a:pt x="231" y="156"/>
                        <a:pt x="258" y="194"/>
                      </a:cubicBezTo>
                      <a:cubicBezTo>
                        <a:pt x="261" y="194"/>
                        <a:pt x="261" y="194"/>
                        <a:pt x="261" y="194"/>
                      </a:cubicBezTo>
                      <a:cubicBezTo>
                        <a:pt x="233" y="156"/>
                        <a:pt x="206" y="121"/>
                        <a:pt x="190" y="107"/>
                      </a:cubicBezTo>
                      <a:cubicBezTo>
                        <a:pt x="187" y="104"/>
                        <a:pt x="183" y="101"/>
                        <a:pt x="179" y="98"/>
                      </a:cubicBezTo>
                      <a:moveTo>
                        <a:pt x="1" y="0"/>
                      </a:moveTo>
                      <a:cubicBezTo>
                        <a:pt x="0" y="2"/>
                        <a:pt x="0" y="2"/>
                        <a:pt x="0" y="2"/>
                      </a:cubicBezTo>
                      <a:cubicBezTo>
                        <a:pt x="82" y="22"/>
                        <a:pt x="139" y="66"/>
                        <a:pt x="175" y="97"/>
                      </a:cubicBezTo>
                      <a:cubicBezTo>
                        <a:pt x="178" y="97"/>
                        <a:pt x="178" y="97"/>
                        <a:pt x="178" y="97"/>
                      </a:cubicBezTo>
                      <a:cubicBezTo>
                        <a:pt x="142" y="66"/>
                        <a:pt x="84" y="2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47" name="Freeform 117"/>
                <p:cNvSpPr>
                  <a:spLocks/>
                </p:cNvSpPr>
                <p:nvPr/>
              </p:nvSpPr>
              <p:spPr bwMode="auto">
                <a:xfrm>
                  <a:off x="-1298" y="1754"/>
                  <a:ext cx="10" cy="2"/>
                </a:xfrm>
                <a:custGeom>
                  <a:avLst/>
                  <a:gdLst/>
                  <a:ahLst/>
                  <a:cxnLst>
                    <a:cxn ang="0">
                      <a:pos x="3" y="0"/>
                    </a:cxn>
                    <a:cxn ang="0">
                      <a:pos x="0" y="0"/>
                    </a:cxn>
                    <a:cxn ang="0">
                      <a:pos x="1" y="1"/>
                    </a:cxn>
                    <a:cxn ang="0">
                      <a:pos x="4" y="1"/>
                    </a:cxn>
                    <a:cxn ang="0">
                      <a:pos x="3" y="0"/>
                    </a:cxn>
                  </a:cxnLst>
                  <a:rect l="0" t="0" r="r" b="b"/>
                  <a:pathLst>
                    <a:path w="4" h="1">
                      <a:moveTo>
                        <a:pt x="3" y="0"/>
                      </a:moveTo>
                      <a:cubicBezTo>
                        <a:pt x="0" y="0"/>
                        <a:pt x="0" y="0"/>
                        <a:pt x="0" y="0"/>
                      </a:cubicBezTo>
                      <a:cubicBezTo>
                        <a:pt x="1" y="1"/>
                        <a:pt x="1" y="1"/>
                        <a:pt x="1" y="1"/>
                      </a:cubicBezTo>
                      <a:cubicBezTo>
                        <a:pt x="4" y="1"/>
                        <a:pt x="4" y="1"/>
                        <a:pt x="4"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48" name="Freeform 118"/>
                <p:cNvSpPr>
                  <a:spLocks/>
                </p:cNvSpPr>
                <p:nvPr/>
              </p:nvSpPr>
              <p:spPr bwMode="auto">
                <a:xfrm>
                  <a:off x="-843" y="2809"/>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49" name="Freeform 119"/>
                <p:cNvSpPr>
                  <a:spLocks/>
                </p:cNvSpPr>
                <p:nvPr/>
              </p:nvSpPr>
              <p:spPr bwMode="auto">
                <a:xfrm>
                  <a:off x="-820"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50" name="Freeform 120"/>
                <p:cNvSpPr>
                  <a:spLocks/>
                </p:cNvSpPr>
                <p:nvPr/>
              </p:nvSpPr>
              <p:spPr bwMode="auto">
                <a:xfrm>
                  <a:off x="-810" y="3356"/>
                  <a:ext cx="2" cy="1"/>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51" name="Freeform 121"/>
                <p:cNvSpPr>
                  <a:spLocks/>
                </p:cNvSpPr>
                <p:nvPr/>
              </p:nvSpPr>
              <p:spPr bwMode="auto">
                <a:xfrm>
                  <a:off x="-810" y="3354"/>
                  <a:ext cx="4" cy="2"/>
                </a:xfrm>
                <a:custGeom>
                  <a:avLst/>
                  <a:gdLst/>
                  <a:ahLst/>
                  <a:cxnLst>
                    <a:cxn ang="0">
                      <a:pos x="2" y="0"/>
                    </a:cxn>
                    <a:cxn ang="0">
                      <a:pos x="0" y="0"/>
                    </a:cxn>
                    <a:cxn ang="0">
                      <a:pos x="0" y="1"/>
                    </a:cxn>
                    <a:cxn ang="0">
                      <a:pos x="1" y="1"/>
                    </a:cxn>
                    <a:cxn ang="0">
                      <a:pos x="2" y="1"/>
                    </a:cxn>
                    <a:cxn ang="0">
                      <a:pos x="2" y="0"/>
                    </a:cxn>
                  </a:cxnLst>
                  <a:rect l="0" t="0" r="r" b="b"/>
                  <a:pathLst>
                    <a:path w="2" h="1">
                      <a:moveTo>
                        <a:pt x="2" y="0"/>
                      </a:moveTo>
                      <a:cubicBezTo>
                        <a:pt x="0" y="0"/>
                        <a:pt x="0" y="0"/>
                        <a:pt x="0" y="0"/>
                      </a:cubicBezTo>
                      <a:cubicBezTo>
                        <a:pt x="0" y="1"/>
                        <a:pt x="0" y="1"/>
                        <a:pt x="0" y="1"/>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52" name="Freeform 122"/>
                <p:cNvSpPr>
                  <a:spLocks/>
                </p:cNvSpPr>
                <p:nvPr/>
              </p:nvSpPr>
              <p:spPr bwMode="auto">
                <a:xfrm>
                  <a:off x="-858"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53" name="Freeform 123"/>
                <p:cNvSpPr>
                  <a:spLocks/>
                </p:cNvSpPr>
                <p:nvPr/>
              </p:nvSpPr>
              <p:spPr bwMode="auto">
                <a:xfrm>
                  <a:off x="-924" y="2256"/>
                  <a:ext cx="7" cy="3"/>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54" name="Freeform 124"/>
                <p:cNvSpPr>
                  <a:spLocks noEditPoints="1"/>
                </p:cNvSpPr>
                <p:nvPr/>
              </p:nvSpPr>
              <p:spPr bwMode="auto">
                <a:xfrm>
                  <a:off x="-2699" y="2451"/>
                  <a:ext cx="106" cy="825"/>
                </a:xfrm>
                <a:custGeom>
                  <a:avLst/>
                  <a:gdLst/>
                  <a:ahLst/>
                  <a:cxnLst>
                    <a:cxn ang="0">
                      <a:pos x="16" y="262"/>
                    </a:cxn>
                    <a:cxn ang="0">
                      <a:pos x="14" y="262"/>
                    </a:cxn>
                    <a:cxn ang="0">
                      <a:pos x="14" y="266"/>
                    </a:cxn>
                    <a:cxn ang="0">
                      <a:pos x="0" y="348"/>
                    </a:cxn>
                    <a:cxn ang="0">
                      <a:pos x="2" y="348"/>
                    </a:cxn>
                    <a:cxn ang="0">
                      <a:pos x="16" y="262"/>
                    </a:cxn>
                    <a:cxn ang="0">
                      <a:pos x="34" y="152"/>
                    </a:cxn>
                    <a:cxn ang="0">
                      <a:pos x="32" y="152"/>
                    </a:cxn>
                    <a:cxn ang="0">
                      <a:pos x="20" y="239"/>
                    </a:cxn>
                    <a:cxn ang="0">
                      <a:pos x="16" y="256"/>
                    </a:cxn>
                    <a:cxn ang="0">
                      <a:pos x="15" y="260"/>
                    </a:cxn>
                    <a:cxn ang="0">
                      <a:pos x="15" y="260"/>
                    </a:cxn>
                    <a:cxn ang="0">
                      <a:pos x="15" y="261"/>
                    </a:cxn>
                    <a:cxn ang="0">
                      <a:pos x="15" y="261"/>
                    </a:cxn>
                    <a:cxn ang="0">
                      <a:pos x="15" y="261"/>
                    </a:cxn>
                    <a:cxn ang="0">
                      <a:pos x="17" y="261"/>
                    </a:cxn>
                    <a:cxn ang="0">
                      <a:pos x="34" y="152"/>
                    </a:cxn>
                    <a:cxn ang="0">
                      <a:pos x="43" y="21"/>
                    </a:cxn>
                    <a:cxn ang="0">
                      <a:pos x="41" y="21"/>
                    </a:cxn>
                    <a:cxn ang="0">
                      <a:pos x="43" y="52"/>
                    </a:cxn>
                    <a:cxn ang="0">
                      <a:pos x="43" y="55"/>
                    </a:cxn>
                    <a:cxn ang="0">
                      <a:pos x="43" y="55"/>
                    </a:cxn>
                    <a:cxn ang="0">
                      <a:pos x="42" y="66"/>
                    </a:cxn>
                    <a:cxn ang="0">
                      <a:pos x="32" y="151"/>
                    </a:cxn>
                    <a:cxn ang="0">
                      <a:pos x="34" y="151"/>
                    </a:cxn>
                    <a:cxn ang="0">
                      <a:pos x="45" y="55"/>
                    </a:cxn>
                    <a:cxn ang="0">
                      <a:pos x="45" y="55"/>
                    </a:cxn>
                    <a:cxn ang="0">
                      <a:pos x="45" y="52"/>
                    </a:cxn>
                    <a:cxn ang="0">
                      <a:pos x="43" y="21"/>
                    </a:cxn>
                    <a:cxn ang="0">
                      <a:pos x="41" y="0"/>
                    </a:cxn>
                    <a:cxn ang="0">
                      <a:pos x="41" y="1"/>
                    </a:cxn>
                    <a:cxn ang="0">
                      <a:pos x="39" y="1"/>
                    </a:cxn>
                    <a:cxn ang="0">
                      <a:pos x="39" y="1"/>
                    </a:cxn>
                    <a:cxn ang="0">
                      <a:pos x="41" y="20"/>
                    </a:cxn>
                    <a:cxn ang="0">
                      <a:pos x="43" y="20"/>
                    </a:cxn>
                    <a:cxn ang="0">
                      <a:pos x="41" y="0"/>
                    </a:cxn>
                  </a:cxnLst>
                  <a:rect l="0" t="0" r="r" b="b"/>
                  <a:pathLst>
                    <a:path w="45" h="348">
                      <a:moveTo>
                        <a:pt x="16" y="262"/>
                      </a:moveTo>
                      <a:cubicBezTo>
                        <a:pt x="14" y="262"/>
                        <a:pt x="14" y="262"/>
                        <a:pt x="14" y="262"/>
                      </a:cubicBezTo>
                      <a:cubicBezTo>
                        <a:pt x="14" y="263"/>
                        <a:pt x="14" y="264"/>
                        <a:pt x="14" y="266"/>
                      </a:cubicBezTo>
                      <a:cubicBezTo>
                        <a:pt x="13" y="278"/>
                        <a:pt x="9" y="309"/>
                        <a:pt x="0" y="348"/>
                      </a:cubicBezTo>
                      <a:cubicBezTo>
                        <a:pt x="2" y="348"/>
                        <a:pt x="2" y="348"/>
                        <a:pt x="2" y="348"/>
                      </a:cubicBezTo>
                      <a:cubicBezTo>
                        <a:pt x="13" y="303"/>
                        <a:pt x="16" y="268"/>
                        <a:pt x="16" y="262"/>
                      </a:cubicBezTo>
                      <a:moveTo>
                        <a:pt x="34" y="152"/>
                      </a:moveTo>
                      <a:cubicBezTo>
                        <a:pt x="32" y="152"/>
                        <a:pt x="32" y="152"/>
                        <a:pt x="32" y="152"/>
                      </a:cubicBezTo>
                      <a:cubicBezTo>
                        <a:pt x="28" y="195"/>
                        <a:pt x="23" y="222"/>
                        <a:pt x="20" y="239"/>
                      </a:cubicBezTo>
                      <a:cubicBezTo>
                        <a:pt x="18" y="247"/>
                        <a:pt x="17" y="252"/>
                        <a:pt x="16" y="256"/>
                      </a:cubicBezTo>
                      <a:cubicBezTo>
                        <a:pt x="16" y="258"/>
                        <a:pt x="15" y="259"/>
                        <a:pt x="15" y="260"/>
                      </a:cubicBezTo>
                      <a:cubicBezTo>
                        <a:pt x="15" y="260"/>
                        <a:pt x="15" y="260"/>
                        <a:pt x="15" y="260"/>
                      </a:cubicBezTo>
                      <a:cubicBezTo>
                        <a:pt x="15" y="261"/>
                        <a:pt x="15" y="261"/>
                        <a:pt x="15" y="261"/>
                      </a:cubicBezTo>
                      <a:cubicBezTo>
                        <a:pt x="15" y="261"/>
                        <a:pt x="15" y="261"/>
                        <a:pt x="15" y="261"/>
                      </a:cubicBezTo>
                      <a:cubicBezTo>
                        <a:pt x="15" y="261"/>
                        <a:pt x="15" y="261"/>
                        <a:pt x="15" y="261"/>
                      </a:cubicBezTo>
                      <a:cubicBezTo>
                        <a:pt x="17" y="261"/>
                        <a:pt x="17" y="261"/>
                        <a:pt x="17" y="261"/>
                      </a:cubicBezTo>
                      <a:cubicBezTo>
                        <a:pt x="18" y="257"/>
                        <a:pt x="26" y="232"/>
                        <a:pt x="34" y="152"/>
                      </a:cubicBezTo>
                      <a:moveTo>
                        <a:pt x="43" y="21"/>
                      </a:moveTo>
                      <a:cubicBezTo>
                        <a:pt x="41" y="21"/>
                        <a:pt x="41" y="21"/>
                        <a:pt x="41" y="21"/>
                      </a:cubicBezTo>
                      <a:cubicBezTo>
                        <a:pt x="42" y="33"/>
                        <a:pt x="43" y="45"/>
                        <a:pt x="43" y="52"/>
                      </a:cubicBezTo>
                      <a:cubicBezTo>
                        <a:pt x="43" y="53"/>
                        <a:pt x="43" y="54"/>
                        <a:pt x="43" y="55"/>
                      </a:cubicBezTo>
                      <a:cubicBezTo>
                        <a:pt x="43" y="55"/>
                        <a:pt x="43" y="55"/>
                        <a:pt x="43" y="55"/>
                      </a:cubicBezTo>
                      <a:cubicBezTo>
                        <a:pt x="43" y="55"/>
                        <a:pt x="43" y="59"/>
                        <a:pt x="42" y="66"/>
                      </a:cubicBezTo>
                      <a:cubicBezTo>
                        <a:pt x="41" y="86"/>
                        <a:pt x="37" y="130"/>
                        <a:pt x="32" y="151"/>
                      </a:cubicBezTo>
                      <a:cubicBezTo>
                        <a:pt x="34" y="151"/>
                        <a:pt x="34" y="151"/>
                        <a:pt x="34" y="151"/>
                      </a:cubicBezTo>
                      <a:cubicBezTo>
                        <a:pt x="41" y="122"/>
                        <a:pt x="45" y="55"/>
                        <a:pt x="45" y="55"/>
                      </a:cubicBezTo>
                      <a:cubicBezTo>
                        <a:pt x="45" y="55"/>
                        <a:pt x="45" y="55"/>
                        <a:pt x="45" y="55"/>
                      </a:cubicBezTo>
                      <a:cubicBezTo>
                        <a:pt x="45" y="54"/>
                        <a:pt x="45" y="53"/>
                        <a:pt x="45" y="52"/>
                      </a:cubicBezTo>
                      <a:cubicBezTo>
                        <a:pt x="45" y="45"/>
                        <a:pt x="44" y="33"/>
                        <a:pt x="43" y="21"/>
                      </a:cubicBezTo>
                      <a:moveTo>
                        <a:pt x="41" y="0"/>
                      </a:moveTo>
                      <a:cubicBezTo>
                        <a:pt x="41" y="1"/>
                        <a:pt x="41" y="1"/>
                        <a:pt x="41" y="1"/>
                      </a:cubicBezTo>
                      <a:cubicBezTo>
                        <a:pt x="39" y="1"/>
                        <a:pt x="39" y="1"/>
                        <a:pt x="39" y="1"/>
                      </a:cubicBezTo>
                      <a:cubicBezTo>
                        <a:pt x="39" y="1"/>
                        <a:pt x="39" y="1"/>
                        <a:pt x="39" y="1"/>
                      </a:cubicBezTo>
                      <a:cubicBezTo>
                        <a:pt x="39" y="6"/>
                        <a:pt x="40" y="13"/>
                        <a:pt x="41" y="20"/>
                      </a:cubicBezTo>
                      <a:cubicBezTo>
                        <a:pt x="43" y="20"/>
                        <a:pt x="43" y="20"/>
                        <a:pt x="43" y="20"/>
                      </a:cubicBezTo>
                      <a:cubicBezTo>
                        <a:pt x="42" y="13"/>
                        <a:pt x="41" y="6"/>
                        <a:pt x="4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55" name="Freeform 125"/>
                <p:cNvSpPr>
                  <a:spLocks/>
                </p:cNvSpPr>
                <p:nvPr/>
              </p:nvSpPr>
              <p:spPr bwMode="auto">
                <a:xfrm>
                  <a:off x="-2666" y="3069"/>
                  <a:ext cx="7" cy="3"/>
                </a:xfrm>
                <a:custGeom>
                  <a:avLst/>
                  <a:gdLst/>
                  <a:ahLst/>
                  <a:cxnLst>
                    <a:cxn ang="0">
                      <a:pos x="3" y="0"/>
                    </a:cxn>
                    <a:cxn ang="0">
                      <a:pos x="1" y="0"/>
                    </a:cxn>
                    <a:cxn ang="0">
                      <a:pos x="1" y="0"/>
                    </a:cxn>
                    <a:cxn ang="0">
                      <a:pos x="0" y="1"/>
                    </a:cxn>
                    <a:cxn ang="0">
                      <a:pos x="2" y="1"/>
                    </a:cxn>
                    <a:cxn ang="0">
                      <a:pos x="3" y="0"/>
                    </a:cxn>
                    <a:cxn ang="0">
                      <a:pos x="3" y="0"/>
                    </a:cxn>
                  </a:cxnLst>
                  <a:rect l="0" t="0" r="r" b="b"/>
                  <a:pathLst>
                    <a:path w="3" h="1">
                      <a:moveTo>
                        <a:pt x="3" y="0"/>
                      </a:moveTo>
                      <a:cubicBezTo>
                        <a:pt x="1" y="0"/>
                        <a:pt x="1" y="0"/>
                        <a:pt x="1" y="0"/>
                      </a:cubicBezTo>
                      <a:cubicBezTo>
                        <a:pt x="1" y="0"/>
                        <a:pt x="1" y="0"/>
                        <a:pt x="1" y="0"/>
                      </a:cubicBezTo>
                      <a:cubicBezTo>
                        <a:pt x="1" y="0"/>
                        <a:pt x="1" y="0"/>
                        <a:pt x="0" y="1"/>
                      </a:cubicBezTo>
                      <a:cubicBezTo>
                        <a:pt x="2" y="1"/>
                        <a:pt x="2" y="1"/>
                        <a:pt x="2" y="1"/>
                      </a:cubicBezTo>
                      <a:cubicBezTo>
                        <a:pt x="3" y="1"/>
                        <a:pt x="3" y="0"/>
                        <a:pt x="3" y="0"/>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56" name="Freeform 126"/>
                <p:cNvSpPr>
                  <a:spLocks/>
                </p:cNvSpPr>
                <p:nvPr/>
              </p:nvSpPr>
              <p:spPr bwMode="auto">
                <a:xfrm>
                  <a:off x="-2796" y="3278"/>
                  <a:ext cx="102" cy="258"/>
                </a:xfrm>
                <a:custGeom>
                  <a:avLst/>
                  <a:gdLst/>
                  <a:ahLst/>
                  <a:cxnLst>
                    <a:cxn ang="0">
                      <a:pos x="43" y="0"/>
                    </a:cxn>
                    <a:cxn ang="0">
                      <a:pos x="40" y="0"/>
                    </a:cxn>
                    <a:cxn ang="0">
                      <a:pos x="0" y="108"/>
                    </a:cxn>
                    <a:cxn ang="0">
                      <a:pos x="1" y="109"/>
                    </a:cxn>
                    <a:cxn ang="0">
                      <a:pos x="2" y="109"/>
                    </a:cxn>
                    <a:cxn ang="0">
                      <a:pos x="33" y="33"/>
                    </a:cxn>
                    <a:cxn ang="0">
                      <a:pos x="33" y="32"/>
                    </a:cxn>
                    <a:cxn ang="0">
                      <a:pos x="34" y="32"/>
                    </a:cxn>
                    <a:cxn ang="0">
                      <a:pos x="43" y="0"/>
                    </a:cxn>
                  </a:cxnLst>
                  <a:rect l="0" t="0" r="r" b="b"/>
                  <a:pathLst>
                    <a:path w="43" h="109">
                      <a:moveTo>
                        <a:pt x="43" y="0"/>
                      </a:moveTo>
                      <a:cubicBezTo>
                        <a:pt x="40" y="0"/>
                        <a:pt x="40" y="0"/>
                        <a:pt x="40" y="0"/>
                      </a:cubicBezTo>
                      <a:cubicBezTo>
                        <a:pt x="32" y="34"/>
                        <a:pt x="19" y="73"/>
                        <a:pt x="0" y="108"/>
                      </a:cubicBezTo>
                      <a:cubicBezTo>
                        <a:pt x="1" y="109"/>
                        <a:pt x="1" y="109"/>
                        <a:pt x="1" y="109"/>
                      </a:cubicBezTo>
                      <a:cubicBezTo>
                        <a:pt x="2" y="109"/>
                        <a:pt x="2" y="109"/>
                        <a:pt x="2" y="109"/>
                      </a:cubicBezTo>
                      <a:cubicBezTo>
                        <a:pt x="15" y="84"/>
                        <a:pt x="26" y="58"/>
                        <a:pt x="33" y="33"/>
                      </a:cubicBezTo>
                      <a:cubicBezTo>
                        <a:pt x="33" y="32"/>
                        <a:pt x="33" y="32"/>
                        <a:pt x="33" y="32"/>
                      </a:cubicBezTo>
                      <a:cubicBezTo>
                        <a:pt x="34" y="32"/>
                        <a:pt x="34" y="32"/>
                        <a:pt x="34" y="32"/>
                      </a:cubicBezTo>
                      <a:cubicBezTo>
                        <a:pt x="37" y="21"/>
                        <a:pt x="40" y="10"/>
                        <a:pt x="4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57" name="Freeform 127"/>
                <p:cNvSpPr>
                  <a:spLocks/>
                </p:cNvSpPr>
                <p:nvPr/>
              </p:nvSpPr>
              <p:spPr bwMode="auto">
                <a:xfrm>
                  <a:off x="-2623" y="2809"/>
                  <a:ext cx="4" cy="2"/>
                </a:xfrm>
                <a:custGeom>
                  <a:avLst/>
                  <a:gdLst/>
                  <a:ahLst/>
                  <a:cxnLst>
                    <a:cxn ang="0">
                      <a:pos x="2" y="0"/>
                    </a:cxn>
                    <a:cxn ang="0">
                      <a:pos x="0" y="0"/>
                    </a:cxn>
                    <a:cxn ang="0">
                      <a:pos x="0" y="0"/>
                    </a:cxn>
                    <a:cxn ang="0">
                      <a:pos x="0" y="0"/>
                    </a:cxn>
                    <a:cxn ang="0">
                      <a:pos x="0" y="0"/>
                    </a:cxn>
                    <a:cxn ang="0">
                      <a:pos x="0" y="1"/>
                    </a:cxn>
                    <a:cxn ang="0">
                      <a:pos x="2" y="1"/>
                    </a:cxn>
                    <a:cxn ang="0">
                      <a:pos x="2" y="1"/>
                    </a:cxn>
                    <a:cxn ang="0">
                      <a:pos x="2" y="1"/>
                    </a:cxn>
                    <a:cxn ang="0">
                      <a:pos x="2" y="0"/>
                    </a:cxn>
                  </a:cxnLst>
                  <a:rect l="0" t="0" r="r" b="b"/>
                  <a:pathLst>
                    <a:path w="2" h="1">
                      <a:moveTo>
                        <a:pt x="2" y="0"/>
                      </a:moveTo>
                      <a:cubicBezTo>
                        <a:pt x="0" y="0"/>
                        <a:pt x="0" y="0"/>
                        <a:pt x="0" y="0"/>
                      </a:cubicBezTo>
                      <a:cubicBezTo>
                        <a:pt x="0" y="0"/>
                        <a:pt x="0" y="0"/>
                        <a:pt x="0" y="0"/>
                      </a:cubicBezTo>
                      <a:cubicBezTo>
                        <a:pt x="0" y="0"/>
                        <a:pt x="0" y="0"/>
                        <a:pt x="0" y="0"/>
                      </a:cubicBezTo>
                      <a:cubicBezTo>
                        <a:pt x="0" y="0"/>
                        <a:pt x="0" y="0"/>
                        <a:pt x="0" y="0"/>
                      </a:cubicBezTo>
                      <a:cubicBezTo>
                        <a:pt x="0" y="1"/>
                        <a:pt x="0" y="1"/>
                        <a:pt x="0" y="1"/>
                      </a:cubicBezTo>
                      <a:cubicBezTo>
                        <a:pt x="2" y="1"/>
                        <a:pt x="2" y="1"/>
                        <a:pt x="2" y="1"/>
                      </a:cubicBezTo>
                      <a:cubicBezTo>
                        <a:pt x="2" y="1"/>
                        <a:pt x="2" y="1"/>
                        <a:pt x="2"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58" name="Freeform 128"/>
                <p:cNvSpPr>
                  <a:spLocks/>
                </p:cNvSpPr>
                <p:nvPr/>
              </p:nvSpPr>
              <p:spPr bwMode="auto">
                <a:xfrm>
                  <a:off x="-2701" y="3276"/>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59" name="Freeform 129"/>
                <p:cNvSpPr>
                  <a:spLocks/>
                </p:cNvSpPr>
                <p:nvPr/>
              </p:nvSpPr>
              <p:spPr bwMode="auto">
                <a:xfrm>
                  <a:off x="-2718" y="3354"/>
                  <a:ext cx="2" cy="2"/>
                </a:xfrm>
                <a:custGeom>
                  <a:avLst/>
                  <a:gdLst/>
                  <a:ahLst/>
                  <a:cxnLst>
                    <a:cxn ang="0">
                      <a:pos x="1" y="0"/>
                    </a:cxn>
                    <a:cxn ang="0">
                      <a:pos x="0" y="0"/>
                    </a:cxn>
                    <a:cxn ang="0">
                      <a:pos x="0" y="1"/>
                    </a:cxn>
                    <a:cxn ang="0">
                      <a:pos x="1" y="0"/>
                    </a:cxn>
                  </a:cxnLst>
                  <a:rect l="0" t="0" r="r" b="b"/>
                  <a:pathLst>
                    <a:path w="1" h="1">
                      <a:moveTo>
                        <a:pt x="1" y="0"/>
                      </a:moveTo>
                      <a:cubicBezTo>
                        <a:pt x="0" y="0"/>
                        <a:pt x="0" y="0"/>
                        <a:pt x="0" y="0"/>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60" name="Freeform 130"/>
                <p:cNvSpPr>
                  <a:spLocks/>
                </p:cNvSpPr>
                <p:nvPr/>
              </p:nvSpPr>
              <p:spPr bwMode="auto">
                <a:xfrm>
                  <a:off x="-2602"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61" name="Freeform 131"/>
                <p:cNvSpPr>
                  <a:spLocks noEditPoints="1"/>
                </p:cNvSpPr>
                <p:nvPr/>
              </p:nvSpPr>
              <p:spPr bwMode="auto">
                <a:xfrm>
                  <a:off x="-3769" y="1986"/>
                  <a:ext cx="118" cy="270"/>
                </a:xfrm>
                <a:custGeom>
                  <a:avLst/>
                  <a:gdLst/>
                  <a:ahLst/>
                  <a:cxnLst>
                    <a:cxn ang="0">
                      <a:pos x="6" y="101"/>
                    </a:cxn>
                    <a:cxn ang="0">
                      <a:pos x="4" y="101"/>
                    </a:cxn>
                    <a:cxn ang="0">
                      <a:pos x="0" y="114"/>
                    </a:cxn>
                    <a:cxn ang="0">
                      <a:pos x="3" y="114"/>
                    </a:cxn>
                    <a:cxn ang="0">
                      <a:pos x="6" y="101"/>
                    </a:cxn>
                    <a:cxn ang="0">
                      <a:pos x="50" y="0"/>
                    </a:cxn>
                    <a:cxn ang="0">
                      <a:pos x="48" y="0"/>
                    </a:cxn>
                    <a:cxn ang="0">
                      <a:pos x="4" y="100"/>
                    </a:cxn>
                    <a:cxn ang="0">
                      <a:pos x="6" y="100"/>
                    </a:cxn>
                    <a:cxn ang="0">
                      <a:pos x="21" y="55"/>
                    </a:cxn>
                    <a:cxn ang="0">
                      <a:pos x="41" y="13"/>
                    </a:cxn>
                    <a:cxn ang="0">
                      <a:pos x="48" y="3"/>
                    </a:cxn>
                    <a:cxn ang="0">
                      <a:pos x="50" y="0"/>
                    </a:cxn>
                    <a:cxn ang="0">
                      <a:pos x="50" y="0"/>
                    </a:cxn>
                  </a:cxnLst>
                  <a:rect l="0" t="0" r="r" b="b"/>
                  <a:pathLst>
                    <a:path w="50" h="114">
                      <a:moveTo>
                        <a:pt x="6" y="101"/>
                      </a:moveTo>
                      <a:cubicBezTo>
                        <a:pt x="4" y="101"/>
                        <a:pt x="4" y="101"/>
                        <a:pt x="4" y="101"/>
                      </a:cubicBezTo>
                      <a:cubicBezTo>
                        <a:pt x="3" y="105"/>
                        <a:pt x="1" y="109"/>
                        <a:pt x="0" y="114"/>
                      </a:cubicBezTo>
                      <a:cubicBezTo>
                        <a:pt x="3" y="114"/>
                        <a:pt x="3" y="114"/>
                        <a:pt x="3" y="114"/>
                      </a:cubicBezTo>
                      <a:cubicBezTo>
                        <a:pt x="4" y="109"/>
                        <a:pt x="5" y="105"/>
                        <a:pt x="6" y="101"/>
                      </a:cubicBezTo>
                      <a:moveTo>
                        <a:pt x="50" y="0"/>
                      </a:moveTo>
                      <a:cubicBezTo>
                        <a:pt x="48" y="0"/>
                        <a:pt x="48" y="0"/>
                        <a:pt x="48" y="0"/>
                      </a:cubicBezTo>
                      <a:cubicBezTo>
                        <a:pt x="43" y="6"/>
                        <a:pt x="20" y="40"/>
                        <a:pt x="4" y="100"/>
                      </a:cubicBezTo>
                      <a:cubicBezTo>
                        <a:pt x="6" y="100"/>
                        <a:pt x="6" y="100"/>
                        <a:pt x="6" y="100"/>
                      </a:cubicBezTo>
                      <a:cubicBezTo>
                        <a:pt x="11" y="83"/>
                        <a:pt x="16" y="68"/>
                        <a:pt x="21" y="55"/>
                      </a:cubicBezTo>
                      <a:cubicBezTo>
                        <a:pt x="28" y="36"/>
                        <a:pt x="36" y="22"/>
                        <a:pt x="41" y="13"/>
                      </a:cubicBezTo>
                      <a:cubicBezTo>
                        <a:pt x="44" y="9"/>
                        <a:pt x="46" y="5"/>
                        <a:pt x="48" y="3"/>
                      </a:cubicBezTo>
                      <a:cubicBezTo>
                        <a:pt x="49" y="2"/>
                        <a:pt x="49" y="1"/>
                        <a:pt x="50" y="0"/>
                      </a:cubicBezTo>
                      <a:cubicBezTo>
                        <a:pt x="50" y="0"/>
                        <a:pt x="50" y="0"/>
                        <a:pt x="5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62" name="Freeform 132"/>
                <p:cNvSpPr>
                  <a:spLocks/>
                </p:cNvSpPr>
                <p:nvPr/>
              </p:nvSpPr>
              <p:spPr bwMode="auto">
                <a:xfrm>
                  <a:off x="-3759" y="2223"/>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63" name="Freeform 133"/>
                <p:cNvSpPr>
                  <a:spLocks noEditPoints="1"/>
                </p:cNvSpPr>
                <p:nvPr/>
              </p:nvSpPr>
              <p:spPr bwMode="auto">
                <a:xfrm>
                  <a:off x="-3655" y="1522"/>
                  <a:ext cx="329" cy="462"/>
                </a:xfrm>
                <a:custGeom>
                  <a:avLst/>
                  <a:gdLst/>
                  <a:ahLst/>
                  <a:cxnLst>
                    <a:cxn ang="0">
                      <a:pos x="41" y="99"/>
                    </a:cxn>
                    <a:cxn ang="0">
                      <a:pos x="38" y="99"/>
                    </a:cxn>
                    <a:cxn ang="0">
                      <a:pos x="1" y="194"/>
                    </a:cxn>
                    <a:cxn ang="0">
                      <a:pos x="0" y="195"/>
                    </a:cxn>
                    <a:cxn ang="0">
                      <a:pos x="3" y="195"/>
                    </a:cxn>
                    <a:cxn ang="0">
                      <a:pos x="41" y="99"/>
                    </a:cxn>
                    <a:cxn ang="0">
                      <a:pos x="63" y="68"/>
                    </a:cxn>
                    <a:cxn ang="0">
                      <a:pos x="60" y="68"/>
                    </a:cxn>
                    <a:cxn ang="0">
                      <a:pos x="39" y="98"/>
                    </a:cxn>
                    <a:cxn ang="0">
                      <a:pos x="41" y="98"/>
                    </a:cxn>
                    <a:cxn ang="0">
                      <a:pos x="63" y="68"/>
                    </a:cxn>
                    <a:cxn ang="0">
                      <a:pos x="138" y="0"/>
                    </a:cxn>
                    <a:cxn ang="0">
                      <a:pos x="138" y="0"/>
                    </a:cxn>
                    <a:cxn ang="0">
                      <a:pos x="61" y="67"/>
                    </a:cxn>
                    <a:cxn ang="0">
                      <a:pos x="63" y="67"/>
                    </a:cxn>
                    <a:cxn ang="0">
                      <a:pos x="63" y="68"/>
                    </a:cxn>
                    <a:cxn ang="0">
                      <a:pos x="81" y="48"/>
                    </a:cxn>
                    <a:cxn ang="0">
                      <a:pos x="121" y="13"/>
                    </a:cxn>
                    <a:cxn ang="0">
                      <a:pos x="134" y="5"/>
                    </a:cxn>
                    <a:cxn ang="0">
                      <a:pos x="137" y="3"/>
                    </a:cxn>
                    <a:cxn ang="0">
                      <a:pos x="139" y="2"/>
                    </a:cxn>
                    <a:cxn ang="0">
                      <a:pos x="138" y="0"/>
                    </a:cxn>
                  </a:cxnLst>
                  <a:rect l="0" t="0" r="r" b="b"/>
                  <a:pathLst>
                    <a:path w="139" h="195">
                      <a:moveTo>
                        <a:pt x="41" y="99"/>
                      </a:moveTo>
                      <a:cubicBezTo>
                        <a:pt x="38" y="99"/>
                        <a:pt x="38" y="99"/>
                        <a:pt x="38" y="99"/>
                      </a:cubicBezTo>
                      <a:cubicBezTo>
                        <a:pt x="22" y="125"/>
                        <a:pt x="8" y="157"/>
                        <a:pt x="1" y="194"/>
                      </a:cubicBezTo>
                      <a:cubicBezTo>
                        <a:pt x="0" y="195"/>
                        <a:pt x="0" y="195"/>
                        <a:pt x="0" y="195"/>
                      </a:cubicBezTo>
                      <a:cubicBezTo>
                        <a:pt x="3" y="195"/>
                        <a:pt x="3" y="195"/>
                        <a:pt x="3" y="195"/>
                      </a:cubicBezTo>
                      <a:cubicBezTo>
                        <a:pt x="10" y="157"/>
                        <a:pt x="24" y="125"/>
                        <a:pt x="41" y="99"/>
                      </a:cubicBezTo>
                      <a:moveTo>
                        <a:pt x="63" y="68"/>
                      </a:moveTo>
                      <a:cubicBezTo>
                        <a:pt x="60" y="68"/>
                        <a:pt x="60" y="68"/>
                        <a:pt x="60" y="68"/>
                      </a:cubicBezTo>
                      <a:cubicBezTo>
                        <a:pt x="53" y="77"/>
                        <a:pt x="46" y="87"/>
                        <a:pt x="39" y="98"/>
                      </a:cubicBezTo>
                      <a:cubicBezTo>
                        <a:pt x="41" y="98"/>
                        <a:pt x="41" y="98"/>
                        <a:pt x="41" y="98"/>
                      </a:cubicBezTo>
                      <a:cubicBezTo>
                        <a:pt x="48" y="87"/>
                        <a:pt x="56" y="77"/>
                        <a:pt x="63" y="68"/>
                      </a:cubicBezTo>
                      <a:moveTo>
                        <a:pt x="138" y="0"/>
                      </a:moveTo>
                      <a:cubicBezTo>
                        <a:pt x="138" y="0"/>
                        <a:pt x="138" y="0"/>
                        <a:pt x="138" y="0"/>
                      </a:cubicBezTo>
                      <a:cubicBezTo>
                        <a:pt x="138" y="0"/>
                        <a:pt x="98" y="21"/>
                        <a:pt x="61" y="67"/>
                      </a:cubicBezTo>
                      <a:cubicBezTo>
                        <a:pt x="63" y="67"/>
                        <a:pt x="63" y="67"/>
                        <a:pt x="63" y="67"/>
                      </a:cubicBezTo>
                      <a:cubicBezTo>
                        <a:pt x="63" y="68"/>
                        <a:pt x="63" y="68"/>
                        <a:pt x="63" y="68"/>
                      </a:cubicBezTo>
                      <a:cubicBezTo>
                        <a:pt x="69" y="61"/>
                        <a:pt x="75" y="54"/>
                        <a:pt x="81" y="48"/>
                      </a:cubicBezTo>
                      <a:cubicBezTo>
                        <a:pt x="96" y="32"/>
                        <a:pt x="111" y="21"/>
                        <a:pt x="121" y="13"/>
                      </a:cubicBezTo>
                      <a:cubicBezTo>
                        <a:pt x="127" y="9"/>
                        <a:pt x="131" y="7"/>
                        <a:pt x="134" y="5"/>
                      </a:cubicBezTo>
                      <a:cubicBezTo>
                        <a:pt x="135" y="4"/>
                        <a:pt x="137" y="3"/>
                        <a:pt x="137" y="3"/>
                      </a:cubicBezTo>
                      <a:cubicBezTo>
                        <a:pt x="138" y="2"/>
                        <a:pt x="139" y="2"/>
                        <a:pt x="139" y="2"/>
                      </a:cubicBezTo>
                      <a:cubicBezTo>
                        <a:pt x="138" y="0"/>
                        <a:pt x="138" y="0"/>
                        <a:pt x="13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64" name="Freeform 134"/>
                <p:cNvSpPr>
                  <a:spLocks/>
                </p:cNvSpPr>
                <p:nvPr/>
              </p:nvSpPr>
              <p:spPr bwMode="auto">
                <a:xfrm>
                  <a:off x="-3565"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65" name="Freeform 135"/>
                <p:cNvSpPr>
                  <a:spLocks/>
                </p:cNvSpPr>
                <p:nvPr/>
              </p:nvSpPr>
              <p:spPr bwMode="auto">
                <a:xfrm>
                  <a:off x="-3513" y="1681"/>
                  <a:ext cx="7" cy="2"/>
                </a:xfrm>
                <a:custGeom>
                  <a:avLst/>
                  <a:gdLst/>
                  <a:ahLst/>
                  <a:cxnLst>
                    <a:cxn ang="0">
                      <a:pos x="3" y="0"/>
                    </a:cxn>
                    <a:cxn ang="0">
                      <a:pos x="1" y="0"/>
                    </a:cxn>
                    <a:cxn ang="0">
                      <a:pos x="0" y="1"/>
                    </a:cxn>
                    <a:cxn ang="0">
                      <a:pos x="3" y="1"/>
                    </a:cxn>
                    <a:cxn ang="0">
                      <a:pos x="3" y="1"/>
                    </a:cxn>
                    <a:cxn ang="0">
                      <a:pos x="3" y="0"/>
                    </a:cxn>
                  </a:cxnLst>
                  <a:rect l="0" t="0" r="r" b="b"/>
                  <a:pathLst>
                    <a:path w="3" h="1">
                      <a:moveTo>
                        <a:pt x="3" y="0"/>
                      </a:moveTo>
                      <a:cubicBezTo>
                        <a:pt x="1" y="0"/>
                        <a:pt x="1" y="0"/>
                        <a:pt x="1" y="0"/>
                      </a:cubicBezTo>
                      <a:cubicBezTo>
                        <a:pt x="1" y="1"/>
                        <a:pt x="1" y="1"/>
                        <a:pt x="0" y="1"/>
                      </a:cubicBezTo>
                      <a:cubicBezTo>
                        <a:pt x="3" y="1"/>
                        <a:pt x="3" y="1"/>
                        <a:pt x="3"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66" name="Freeform 136"/>
                <p:cNvSpPr>
                  <a:spLocks noEditPoints="1"/>
                </p:cNvSpPr>
                <p:nvPr/>
              </p:nvSpPr>
              <p:spPr bwMode="auto">
                <a:xfrm>
                  <a:off x="-3800" y="2259"/>
                  <a:ext cx="36" cy="1017"/>
                </a:xfrm>
                <a:custGeom>
                  <a:avLst/>
                  <a:gdLst/>
                  <a:ahLst/>
                  <a:cxnLst>
                    <a:cxn ang="0">
                      <a:pos x="4" y="343"/>
                    </a:cxn>
                    <a:cxn ang="0">
                      <a:pos x="2" y="343"/>
                    </a:cxn>
                    <a:cxn ang="0">
                      <a:pos x="2" y="355"/>
                    </a:cxn>
                    <a:cxn ang="0">
                      <a:pos x="3" y="429"/>
                    </a:cxn>
                    <a:cxn ang="0">
                      <a:pos x="5" y="429"/>
                    </a:cxn>
                    <a:cxn ang="0">
                      <a:pos x="4" y="355"/>
                    </a:cxn>
                    <a:cxn ang="0">
                      <a:pos x="4" y="343"/>
                    </a:cxn>
                    <a:cxn ang="0">
                      <a:pos x="3" y="255"/>
                    </a:cxn>
                    <a:cxn ang="0">
                      <a:pos x="1" y="255"/>
                    </a:cxn>
                    <a:cxn ang="0">
                      <a:pos x="2" y="327"/>
                    </a:cxn>
                    <a:cxn ang="0">
                      <a:pos x="2" y="342"/>
                    </a:cxn>
                    <a:cxn ang="0">
                      <a:pos x="4" y="342"/>
                    </a:cxn>
                    <a:cxn ang="0">
                      <a:pos x="4" y="335"/>
                    </a:cxn>
                    <a:cxn ang="0">
                      <a:pos x="4" y="327"/>
                    </a:cxn>
                    <a:cxn ang="0">
                      <a:pos x="4" y="327"/>
                    </a:cxn>
                    <a:cxn ang="0">
                      <a:pos x="3" y="255"/>
                    </a:cxn>
                    <a:cxn ang="0">
                      <a:pos x="3" y="233"/>
                    </a:cxn>
                    <a:cxn ang="0">
                      <a:pos x="1" y="233"/>
                    </a:cxn>
                    <a:cxn ang="0">
                      <a:pos x="1" y="254"/>
                    </a:cxn>
                    <a:cxn ang="0">
                      <a:pos x="3" y="254"/>
                    </a:cxn>
                    <a:cxn ang="0">
                      <a:pos x="3" y="233"/>
                    </a:cxn>
                    <a:cxn ang="0">
                      <a:pos x="2" y="102"/>
                    </a:cxn>
                    <a:cxn ang="0">
                      <a:pos x="0" y="102"/>
                    </a:cxn>
                    <a:cxn ang="0">
                      <a:pos x="0" y="156"/>
                    </a:cxn>
                    <a:cxn ang="0">
                      <a:pos x="1" y="232"/>
                    </a:cxn>
                    <a:cxn ang="0">
                      <a:pos x="3" y="232"/>
                    </a:cxn>
                    <a:cxn ang="0">
                      <a:pos x="2" y="108"/>
                    </a:cxn>
                    <a:cxn ang="0">
                      <a:pos x="2" y="102"/>
                    </a:cxn>
                    <a:cxn ang="0">
                      <a:pos x="15" y="0"/>
                    </a:cxn>
                    <a:cxn ang="0">
                      <a:pos x="13" y="0"/>
                    </a:cxn>
                    <a:cxn ang="0">
                      <a:pos x="0" y="93"/>
                    </a:cxn>
                    <a:cxn ang="0">
                      <a:pos x="0" y="101"/>
                    </a:cxn>
                    <a:cxn ang="0">
                      <a:pos x="2" y="101"/>
                    </a:cxn>
                    <a:cxn ang="0">
                      <a:pos x="15" y="0"/>
                    </a:cxn>
                  </a:cxnLst>
                  <a:rect l="0" t="0" r="r" b="b"/>
                  <a:pathLst>
                    <a:path w="15" h="429">
                      <a:moveTo>
                        <a:pt x="4" y="343"/>
                      </a:moveTo>
                      <a:cubicBezTo>
                        <a:pt x="2" y="343"/>
                        <a:pt x="2" y="343"/>
                        <a:pt x="2" y="343"/>
                      </a:cubicBezTo>
                      <a:cubicBezTo>
                        <a:pt x="2" y="347"/>
                        <a:pt x="2" y="351"/>
                        <a:pt x="2" y="355"/>
                      </a:cubicBezTo>
                      <a:cubicBezTo>
                        <a:pt x="2" y="374"/>
                        <a:pt x="2" y="401"/>
                        <a:pt x="3" y="429"/>
                      </a:cubicBezTo>
                      <a:cubicBezTo>
                        <a:pt x="5" y="429"/>
                        <a:pt x="5" y="429"/>
                        <a:pt x="5" y="429"/>
                      </a:cubicBezTo>
                      <a:cubicBezTo>
                        <a:pt x="4" y="401"/>
                        <a:pt x="4" y="374"/>
                        <a:pt x="4" y="355"/>
                      </a:cubicBezTo>
                      <a:cubicBezTo>
                        <a:pt x="4" y="351"/>
                        <a:pt x="4" y="347"/>
                        <a:pt x="4" y="343"/>
                      </a:cubicBezTo>
                      <a:moveTo>
                        <a:pt x="3" y="255"/>
                      </a:moveTo>
                      <a:cubicBezTo>
                        <a:pt x="1" y="255"/>
                        <a:pt x="1" y="255"/>
                        <a:pt x="1" y="255"/>
                      </a:cubicBezTo>
                      <a:cubicBezTo>
                        <a:pt x="2" y="327"/>
                        <a:pt x="2" y="327"/>
                        <a:pt x="2" y="327"/>
                      </a:cubicBezTo>
                      <a:cubicBezTo>
                        <a:pt x="2" y="327"/>
                        <a:pt x="2" y="333"/>
                        <a:pt x="2" y="342"/>
                      </a:cubicBezTo>
                      <a:cubicBezTo>
                        <a:pt x="4" y="342"/>
                        <a:pt x="4" y="342"/>
                        <a:pt x="4" y="342"/>
                      </a:cubicBezTo>
                      <a:cubicBezTo>
                        <a:pt x="4" y="339"/>
                        <a:pt x="4" y="337"/>
                        <a:pt x="4" y="335"/>
                      </a:cubicBezTo>
                      <a:cubicBezTo>
                        <a:pt x="4" y="330"/>
                        <a:pt x="4" y="327"/>
                        <a:pt x="4" y="327"/>
                      </a:cubicBezTo>
                      <a:cubicBezTo>
                        <a:pt x="4" y="327"/>
                        <a:pt x="4" y="327"/>
                        <a:pt x="4" y="327"/>
                      </a:cubicBezTo>
                      <a:cubicBezTo>
                        <a:pt x="3" y="255"/>
                        <a:pt x="3" y="255"/>
                        <a:pt x="3" y="255"/>
                      </a:cubicBezTo>
                      <a:moveTo>
                        <a:pt x="3" y="233"/>
                      </a:moveTo>
                      <a:cubicBezTo>
                        <a:pt x="1" y="233"/>
                        <a:pt x="1" y="233"/>
                        <a:pt x="1" y="233"/>
                      </a:cubicBezTo>
                      <a:cubicBezTo>
                        <a:pt x="1" y="254"/>
                        <a:pt x="1" y="254"/>
                        <a:pt x="1" y="254"/>
                      </a:cubicBezTo>
                      <a:cubicBezTo>
                        <a:pt x="3" y="254"/>
                        <a:pt x="3" y="254"/>
                        <a:pt x="3" y="254"/>
                      </a:cubicBezTo>
                      <a:cubicBezTo>
                        <a:pt x="3" y="233"/>
                        <a:pt x="3" y="233"/>
                        <a:pt x="3" y="233"/>
                      </a:cubicBezTo>
                      <a:moveTo>
                        <a:pt x="2" y="102"/>
                      </a:moveTo>
                      <a:cubicBezTo>
                        <a:pt x="0" y="102"/>
                        <a:pt x="0" y="102"/>
                        <a:pt x="0" y="102"/>
                      </a:cubicBezTo>
                      <a:cubicBezTo>
                        <a:pt x="0" y="156"/>
                        <a:pt x="0" y="156"/>
                        <a:pt x="0" y="156"/>
                      </a:cubicBezTo>
                      <a:cubicBezTo>
                        <a:pt x="1" y="232"/>
                        <a:pt x="1" y="232"/>
                        <a:pt x="1" y="232"/>
                      </a:cubicBezTo>
                      <a:cubicBezTo>
                        <a:pt x="3" y="232"/>
                        <a:pt x="3" y="232"/>
                        <a:pt x="3" y="232"/>
                      </a:cubicBezTo>
                      <a:cubicBezTo>
                        <a:pt x="2" y="108"/>
                        <a:pt x="2" y="108"/>
                        <a:pt x="2" y="108"/>
                      </a:cubicBezTo>
                      <a:cubicBezTo>
                        <a:pt x="2" y="106"/>
                        <a:pt x="2" y="104"/>
                        <a:pt x="2" y="102"/>
                      </a:cubicBezTo>
                      <a:moveTo>
                        <a:pt x="15" y="0"/>
                      </a:moveTo>
                      <a:cubicBezTo>
                        <a:pt x="13" y="0"/>
                        <a:pt x="13" y="0"/>
                        <a:pt x="13" y="0"/>
                      </a:cubicBezTo>
                      <a:cubicBezTo>
                        <a:pt x="7" y="26"/>
                        <a:pt x="2" y="57"/>
                        <a:pt x="0" y="93"/>
                      </a:cubicBezTo>
                      <a:cubicBezTo>
                        <a:pt x="0" y="101"/>
                        <a:pt x="0" y="101"/>
                        <a:pt x="0" y="101"/>
                      </a:cubicBezTo>
                      <a:cubicBezTo>
                        <a:pt x="2" y="101"/>
                        <a:pt x="2" y="101"/>
                        <a:pt x="2" y="101"/>
                      </a:cubicBezTo>
                      <a:cubicBezTo>
                        <a:pt x="3" y="62"/>
                        <a:pt x="9" y="28"/>
                        <a:pt x="1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67" name="Freeform 137"/>
                <p:cNvSpPr>
                  <a:spLocks/>
                </p:cNvSpPr>
                <p:nvPr/>
              </p:nvSpPr>
              <p:spPr bwMode="auto">
                <a:xfrm>
                  <a:off x="-3795"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68" name="Freeform 138"/>
                <p:cNvSpPr>
                  <a:spLocks/>
                </p:cNvSpPr>
                <p:nvPr/>
              </p:nvSpPr>
              <p:spPr bwMode="auto">
                <a:xfrm>
                  <a:off x="-3797" y="2861"/>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69" name="Freeform 139"/>
                <p:cNvSpPr>
                  <a:spLocks/>
                </p:cNvSpPr>
                <p:nvPr/>
              </p:nvSpPr>
              <p:spPr bwMode="auto">
                <a:xfrm>
                  <a:off x="-3793" y="3278"/>
                  <a:ext cx="15" cy="244"/>
                </a:xfrm>
                <a:custGeom>
                  <a:avLst/>
                  <a:gdLst/>
                  <a:ahLst/>
                  <a:cxnLst>
                    <a:cxn ang="0">
                      <a:pos x="2" y="0"/>
                    </a:cxn>
                    <a:cxn ang="0">
                      <a:pos x="0" y="0"/>
                    </a:cxn>
                    <a:cxn ang="0">
                      <a:pos x="4" y="103"/>
                    </a:cxn>
                    <a:cxn ang="0">
                      <a:pos x="6" y="102"/>
                    </a:cxn>
                    <a:cxn ang="0">
                      <a:pos x="3" y="31"/>
                    </a:cxn>
                    <a:cxn ang="0">
                      <a:pos x="1" y="31"/>
                    </a:cxn>
                    <a:cxn ang="0">
                      <a:pos x="1" y="31"/>
                    </a:cxn>
                    <a:cxn ang="0">
                      <a:pos x="3" y="31"/>
                    </a:cxn>
                    <a:cxn ang="0">
                      <a:pos x="2" y="0"/>
                    </a:cxn>
                  </a:cxnLst>
                  <a:rect l="0" t="0" r="r" b="b"/>
                  <a:pathLst>
                    <a:path w="6" h="103">
                      <a:moveTo>
                        <a:pt x="2" y="0"/>
                      </a:moveTo>
                      <a:cubicBezTo>
                        <a:pt x="0" y="0"/>
                        <a:pt x="0" y="0"/>
                        <a:pt x="0" y="0"/>
                      </a:cubicBezTo>
                      <a:cubicBezTo>
                        <a:pt x="1" y="35"/>
                        <a:pt x="2" y="73"/>
                        <a:pt x="4" y="103"/>
                      </a:cubicBezTo>
                      <a:cubicBezTo>
                        <a:pt x="6" y="102"/>
                        <a:pt x="6" y="102"/>
                        <a:pt x="6" y="102"/>
                      </a:cubicBezTo>
                      <a:cubicBezTo>
                        <a:pt x="5" y="82"/>
                        <a:pt x="3" y="57"/>
                        <a:pt x="3" y="31"/>
                      </a:cubicBezTo>
                      <a:cubicBezTo>
                        <a:pt x="1" y="31"/>
                        <a:pt x="1" y="31"/>
                        <a:pt x="1" y="31"/>
                      </a:cubicBezTo>
                      <a:cubicBezTo>
                        <a:pt x="1" y="31"/>
                        <a:pt x="1" y="31"/>
                        <a:pt x="1" y="31"/>
                      </a:cubicBezTo>
                      <a:cubicBezTo>
                        <a:pt x="3" y="31"/>
                        <a:pt x="3" y="31"/>
                        <a:pt x="3" y="31"/>
                      </a:cubicBezTo>
                      <a:cubicBezTo>
                        <a:pt x="2" y="20"/>
                        <a:pt x="2"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70" name="Freeform 140"/>
                <p:cNvSpPr>
                  <a:spLocks/>
                </p:cNvSpPr>
                <p:nvPr/>
              </p:nvSpPr>
              <p:spPr bwMode="auto">
                <a:xfrm>
                  <a:off x="-3797" y="2809"/>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71" name="Freeform 141"/>
                <p:cNvSpPr>
                  <a:spLocks/>
                </p:cNvSpPr>
                <p:nvPr/>
              </p:nvSpPr>
              <p:spPr bwMode="auto">
                <a:xfrm>
                  <a:off x="-3793" y="3276"/>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72" name="Freeform 142"/>
                <p:cNvSpPr>
                  <a:spLocks/>
                </p:cNvSpPr>
                <p:nvPr/>
              </p:nvSpPr>
              <p:spPr bwMode="auto">
                <a:xfrm>
                  <a:off x="-3790"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73" name="Freeform 143"/>
                <p:cNvSpPr>
                  <a:spLocks/>
                </p:cNvSpPr>
                <p:nvPr/>
              </p:nvSpPr>
              <p:spPr bwMode="auto">
                <a:xfrm>
                  <a:off x="-38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74" name="Freeform 144"/>
                <p:cNvSpPr>
                  <a:spLocks/>
                </p:cNvSpPr>
                <p:nvPr/>
              </p:nvSpPr>
              <p:spPr bwMode="auto">
                <a:xfrm>
                  <a:off x="-3769" y="2256"/>
                  <a:ext cx="7" cy="3"/>
                </a:xfrm>
                <a:custGeom>
                  <a:avLst/>
                  <a:gdLst/>
                  <a:ahLst/>
                  <a:cxnLst>
                    <a:cxn ang="0">
                      <a:pos x="3" y="0"/>
                    </a:cxn>
                    <a:cxn ang="0">
                      <a:pos x="0" y="0"/>
                    </a:cxn>
                    <a:cxn ang="0">
                      <a:pos x="0" y="1"/>
                    </a:cxn>
                    <a:cxn ang="0">
                      <a:pos x="2" y="1"/>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75" name="Freeform 145"/>
                <p:cNvSpPr>
                  <a:spLocks noEditPoints="1"/>
                </p:cNvSpPr>
                <p:nvPr/>
              </p:nvSpPr>
              <p:spPr bwMode="auto">
                <a:xfrm>
                  <a:off x="-3669" y="1986"/>
                  <a:ext cx="168" cy="1290"/>
                </a:xfrm>
                <a:custGeom>
                  <a:avLst/>
                  <a:gdLst/>
                  <a:ahLst/>
                  <a:cxnLst>
                    <a:cxn ang="0">
                      <a:pos x="14" y="458"/>
                    </a:cxn>
                    <a:cxn ang="0">
                      <a:pos x="12" y="458"/>
                    </a:cxn>
                    <a:cxn ang="0">
                      <a:pos x="0" y="544"/>
                    </a:cxn>
                    <a:cxn ang="0">
                      <a:pos x="2" y="544"/>
                    </a:cxn>
                    <a:cxn ang="0">
                      <a:pos x="14" y="458"/>
                    </a:cxn>
                    <a:cxn ang="0">
                      <a:pos x="28" y="348"/>
                    </a:cxn>
                    <a:cxn ang="0">
                      <a:pos x="26" y="348"/>
                    </a:cxn>
                    <a:cxn ang="0">
                      <a:pos x="13" y="442"/>
                    </a:cxn>
                    <a:cxn ang="0">
                      <a:pos x="13" y="442"/>
                    </a:cxn>
                    <a:cxn ang="0">
                      <a:pos x="13" y="442"/>
                    </a:cxn>
                    <a:cxn ang="0">
                      <a:pos x="13" y="446"/>
                    </a:cxn>
                    <a:cxn ang="0">
                      <a:pos x="12" y="457"/>
                    </a:cxn>
                    <a:cxn ang="0">
                      <a:pos x="14" y="457"/>
                    </a:cxn>
                    <a:cxn ang="0">
                      <a:pos x="15" y="443"/>
                    </a:cxn>
                    <a:cxn ang="0">
                      <a:pos x="27" y="370"/>
                    </a:cxn>
                    <a:cxn ang="0">
                      <a:pos x="27" y="370"/>
                    </a:cxn>
                    <a:cxn ang="0">
                      <a:pos x="27" y="369"/>
                    </a:cxn>
                    <a:cxn ang="0">
                      <a:pos x="27" y="369"/>
                    </a:cxn>
                    <a:cxn ang="0">
                      <a:pos x="28" y="348"/>
                    </a:cxn>
                    <a:cxn ang="0">
                      <a:pos x="29" y="217"/>
                    </a:cxn>
                    <a:cxn ang="0">
                      <a:pos x="27" y="217"/>
                    </a:cxn>
                    <a:cxn ang="0">
                      <a:pos x="27" y="220"/>
                    </a:cxn>
                    <a:cxn ang="0">
                      <a:pos x="27" y="223"/>
                    </a:cxn>
                    <a:cxn ang="0">
                      <a:pos x="28" y="258"/>
                    </a:cxn>
                    <a:cxn ang="0">
                      <a:pos x="26" y="347"/>
                    </a:cxn>
                    <a:cxn ang="0">
                      <a:pos x="28" y="347"/>
                    </a:cxn>
                    <a:cxn ang="0">
                      <a:pos x="30" y="258"/>
                    </a:cxn>
                    <a:cxn ang="0">
                      <a:pos x="29" y="223"/>
                    </a:cxn>
                    <a:cxn ang="0">
                      <a:pos x="29" y="220"/>
                    </a:cxn>
                    <a:cxn ang="0">
                      <a:pos x="29" y="217"/>
                    </a:cxn>
                    <a:cxn ang="0">
                      <a:pos x="39" y="115"/>
                    </a:cxn>
                    <a:cxn ang="0">
                      <a:pos x="37" y="115"/>
                    </a:cxn>
                    <a:cxn ang="0">
                      <a:pos x="27" y="216"/>
                    </a:cxn>
                    <a:cxn ang="0">
                      <a:pos x="29" y="216"/>
                    </a:cxn>
                    <a:cxn ang="0">
                      <a:pos x="39" y="115"/>
                    </a:cxn>
                    <a:cxn ang="0">
                      <a:pos x="71" y="0"/>
                    </a:cxn>
                    <a:cxn ang="0">
                      <a:pos x="69" y="0"/>
                    </a:cxn>
                    <a:cxn ang="0">
                      <a:pos x="69" y="0"/>
                    </a:cxn>
                    <a:cxn ang="0">
                      <a:pos x="37" y="114"/>
                    </a:cxn>
                    <a:cxn ang="0">
                      <a:pos x="39" y="114"/>
                    </a:cxn>
                    <a:cxn ang="0">
                      <a:pos x="50" y="63"/>
                    </a:cxn>
                    <a:cxn ang="0">
                      <a:pos x="64" y="17"/>
                    </a:cxn>
                    <a:cxn ang="0">
                      <a:pos x="69" y="5"/>
                    </a:cxn>
                    <a:cxn ang="0">
                      <a:pos x="71" y="1"/>
                    </a:cxn>
                    <a:cxn ang="0">
                      <a:pos x="71" y="1"/>
                    </a:cxn>
                    <a:cxn ang="0">
                      <a:pos x="71" y="1"/>
                    </a:cxn>
                    <a:cxn ang="0">
                      <a:pos x="71" y="0"/>
                    </a:cxn>
                  </a:cxnLst>
                  <a:rect l="0" t="0" r="r" b="b"/>
                  <a:pathLst>
                    <a:path w="71" h="544">
                      <a:moveTo>
                        <a:pt x="14" y="458"/>
                      </a:moveTo>
                      <a:cubicBezTo>
                        <a:pt x="12" y="458"/>
                        <a:pt x="12" y="458"/>
                        <a:pt x="12" y="458"/>
                      </a:cubicBezTo>
                      <a:cubicBezTo>
                        <a:pt x="11" y="476"/>
                        <a:pt x="8" y="508"/>
                        <a:pt x="0" y="544"/>
                      </a:cubicBezTo>
                      <a:cubicBezTo>
                        <a:pt x="2" y="544"/>
                        <a:pt x="2" y="544"/>
                        <a:pt x="2" y="544"/>
                      </a:cubicBezTo>
                      <a:cubicBezTo>
                        <a:pt x="10" y="507"/>
                        <a:pt x="13" y="476"/>
                        <a:pt x="14" y="458"/>
                      </a:cubicBezTo>
                      <a:moveTo>
                        <a:pt x="28" y="348"/>
                      </a:moveTo>
                      <a:cubicBezTo>
                        <a:pt x="26" y="348"/>
                        <a:pt x="26" y="348"/>
                        <a:pt x="26" y="348"/>
                      </a:cubicBezTo>
                      <a:cubicBezTo>
                        <a:pt x="24" y="387"/>
                        <a:pt x="20" y="411"/>
                        <a:pt x="13" y="442"/>
                      </a:cubicBezTo>
                      <a:cubicBezTo>
                        <a:pt x="13" y="442"/>
                        <a:pt x="13" y="442"/>
                        <a:pt x="13" y="442"/>
                      </a:cubicBezTo>
                      <a:cubicBezTo>
                        <a:pt x="13" y="442"/>
                        <a:pt x="13" y="442"/>
                        <a:pt x="13" y="442"/>
                      </a:cubicBezTo>
                      <a:cubicBezTo>
                        <a:pt x="13" y="442"/>
                        <a:pt x="13" y="444"/>
                        <a:pt x="13" y="446"/>
                      </a:cubicBezTo>
                      <a:cubicBezTo>
                        <a:pt x="13" y="449"/>
                        <a:pt x="13" y="452"/>
                        <a:pt x="12" y="457"/>
                      </a:cubicBezTo>
                      <a:cubicBezTo>
                        <a:pt x="14" y="457"/>
                        <a:pt x="14" y="457"/>
                        <a:pt x="14" y="457"/>
                      </a:cubicBezTo>
                      <a:cubicBezTo>
                        <a:pt x="15" y="448"/>
                        <a:pt x="15" y="443"/>
                        <a:pt x="15" y="443"/>
                      </a:cubicBezTo>
                      <a:cubicBezTo>
                        <a:pt x="21" y="418"/>
                        <a:pt x="24" y="397"/>
                        <a:pt x="27" y="370"/>
                      </a:cubicBezTo>
                      <a:cubicBezTo>
                        <a:pt x="27" y="370"/>
                        <a:pt x="27" y="370"/>
                        <a:pt x="27" y="370"/>
                      </a:cubicBezTo>
                      <a:cubicBezTo>
                        <a:pt x="27" y="369"/>
                        <a:pt x="27" y="369"/>
                        <a:pt x="27" y="369"/>
                      </a:cubicBezTo>
                      <a:cubicBezTo>
                        <a:pt x="27" y="369"/>
                        <a:pt x="27" y="369"/>
                        <a:pt x="27" y="369"/>
                      </a:cubicBezTo>
                      <a:cubicBezTo>
                        <a:pt x="27" y="363"/>
                        <a:pt x="28" y="356"/>
                        <a:pt x="28" y="348"/>
                      </a:cubicBezTo>
                      <a:moveTo>
                        <a:pt x="29" y="217"/>
                      </a:moveTo>
                      <a:cubicBezTo>
                        <a:pt x="27" y="217"/>
                        <a:pt x="27" y="217"/>
                        <a:pt x="27" y="217"/>
                      </a:cubicBezTo>
                      <a:cubicBezTo>
                        <a:pt x="27" y="218"/>
                        <a:pt x="27" y="219"/>
                        <a:pt x="27" y="220"/>
                      </a:cubicBezTo>
                      <a:cubicBezTo>
                        <a:pt x="27" y="221"/>
                        <a:pt x="27" y="222"/>
                        <a:pt x="27" y="223"/>
                      </a:cubicBezTo>
                      <a:cubicBezTo>
                        <a:pt x="28" y="235"/>
                        <a:pt x="28" y="247"/>
                        <a:pt x="28" y="258"/>
                      </a:cubicBezTo>
                      <a:cubicBezTo>
                        <a:pt x="28" y="295"/>
                        <a:pt x="27" y="324"/>
                        <a:pt x="26" y="347"/>
                      </a:cubicBezTo>
                      <a:cubicBezTo>
                        <a:pt x="28" y="347"/>
                        <a:pt x="28" y="347"/>
                        <a:pt x="28" y="347"/>
                      </a:cubicBezTo>
                      <a:cubicBezTo>
                        <a:pt x="29" y="324"/>
                        <a:pt x="30" y="295"/>
                        <a:pt x="30" y="258"/>
                      </a:cubicBezTo>
                      <a:cubicBezTo>
                        <a:pt x="30" y="247"/>
                        <a:pt x="30" y="235"/>
                        <a:pt x="29" y="223"/>
                      </a:cubicBezTo>
                      <a:cubicBezTo>
                        <a:pt x="29" y="222"/>
                        <a:pt x="29" y="221"/>
                        <a:pt x="29" y="220"/>
                      </a:cubicBezTo>
                      <a:cubicBezTo>
                        <a:pt x="29" y="219"/>
                        <a:pt x="29" y="218"/>
                        <a:pt x="29" y="217"/>
                      </a:cubicBezTo>
                      <a:moveTo>
                        <a:pt x="39" y="115"/>
                      </a:moveTo>
                      <a:cubicBezTo>
                        <a:pt x="37" y="115"/>
                        <a:pt x="37" y="115"/>
                        <a:pt x="37" y="115"/>
                      </a:cubicBezTo>
                      <a:cubicBezTo>
                        <a:pt x="31" y="144"/>
                        <a:pt x="28" y="179"/>
                        <a:pt x="27" y="216"/>
                      </a:cubicBezTo>
                      <a:cubicBezTo>
                        <a:pt x="29" y="216"/>
                        <a:pt x="29" y="216"/>
                        <a:pt x="29" y="216"/>
                      </a:cubicBezTo>
                      <a:cubicBezTo>
                        <a:pt x="30" y="179"/>
                        <a:pt x="33" y="144"/>
                        <a:pt x="39" y="115"/>
                      </a:cubicBezTo>
                      <a:moveTo>
                        <a:pt x="71" y="0"/>
                      </a:moveTo>
                      <a:cubicBezTo>
                        <a:pt x="69" y="0"/>
                        <a:pt x="69" y="0"/>
                        <a:pt x="69" y="0"/>
                      </a:cubicBezTo>
                      <a:cubicBezTo>
                        <a:pt x="69" y="0"/>
                        <a:pt x="69" y="0"/>
                        <a:pt x="69" y="0"/>
                      </a:cubicBezTo>
                      <a:cubicBezTo>
                        <a:pt x="68" y="3"/>
                        <a:pt x="49" y="46"/>
                        <a:pt x="37" y="114"/>
                      </a:cubicBezTo>
                      <a:cubicBezTo>
                        <a:pt x="39" y="114"/>
                        <a:pt x="39" y="114"/>
                        <a:pt x="39" y="114"/>
                      </a:cubicBezTo>
                      <a:cubicBezTo>
                        <a:pt x="42" y="95"/>
                        <a:pt x="46" y="78"/>
                        <a:pt x="50" y="63"/>
                      </a:cubicBezTo>
                      <a:cubicBezTo>
                        <a:pt x="55" y="43"/>
                        <a:pt x="60" y="28"/>
                        <a:pt x="64" y="17"/>
                      </a:cubicBezTo>
                      <a:cubicBezTo>
                        <a:pt x="66" y="12"/>
                        <a:pt x="68" y="8"/>
                        <a:pt x="69" y="5"/>
                      </a:cubicBezTo>
                      <a:cubicBezTo>
                        <a:pt x="70" y="2"/>
                        <a:pt x="71" y="1"/>
                        <a:pt x="71" y="1"/>
                      </a:cubicBezTo>
                      <a:cubicBezTo>
                        <a:pt x="71" y="1"/>
                        <a:pt x="71" y="1"/>
                        <a:pt x="71" y="1"/>
                      </a:cubicBezTo>
                      <a:cubicBezTo>
                        <a:pt x="71" y="1"/>
                        <a:pt x="71" y="1"/>
                        <a:pt x="71" y="1"/>
                      </a:cubicBezTo>
                      <a:cubicBezTo>
                        <a:pt x="71" y="0"/>
                        <a:pt x="71" y="0"/>
                        <a:pt x="7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76" name="Freeform 146"/>
                <p:cNvSpPr>
                  <a:spLocks/>
                </p:cNvSpPr>
                <p:nvPr/>
              </p:nvSpPr>
              <p:spPr bwMode="auto">
                <a:xfrm>
                  <a:off x="-3641"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77" name="Freeform 147"/>
                <p:cNvSpPr>
                  <a:spLocks/>
                </p:cNvSpPr>
                <p:nvPr/>
              </p:nvSpPr>
              <p:spPr bwMode="auto">
                <a:xfrm>
                  <a:off x="-3606" y="2861"/>
                  <a:ext cx="1" cy="2"/>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78" name="Freeform 148"/>
                <p:cNvSpPr>
                  <a:spLocks noEditPoints="1"/>
                </p:cNvSpPr>
                <p:nvPr/>
              </p:nvSpPr>
              <p:spPr bwMode="auto">
                <a:xfrm>
                  <a:off x="-3714" y="1522"/>
                  <a:ext cx="435" cy="1912"/>
                </a:xfrm>
                <a:custGeom>
                  <a:avLst/>
                  <a:gdLst/>
                  <a:ahLst/>
                  <a:cxnLst>
                    <a:cxn ang="0">
                      <a:pos x="13" y="772"/>
                    </a:cxn>
                    <a:cxn ang="0">
                      <a:pos x="11" y="772"/>
                    </a:cxn>
                    <a:cxn ang="0">
                      <a:pos x="0" y="807"/>
                    </a:cxn>
                    <a:cxn ang="0">
                      <a:pos x="1" y="807"/>
                    </a:cxn>
                    <a:cxn ang="0">
                      <a:pos x="13" y="772"/>
                    </a:cxn>
                    <a:cxn ang="0">
                      <a:pos x="20" y="741"/>
                    </a:cxn>
                    <a:cxn ang="0">
                      <a:pos x="18" y="741"/>
                    </a:cxn>
                    <a:cxn ang="0">
                      <a:pos x="11" y="772"/>
                    </a:cxn>
                    <a:cxn ang="0">
                      <a:pos x="13" y="772"/>
                    </a:cxn>
                    <a:cxn ang="0">
                      <a:pos x="20" y="741"/>
                    </a:cxn>
                    <a:cxn ang="0">
                      <a:pos x="119" y="99"/>
                    </a:cxn>
                    <a:cxn ang="0">
                      <a:pos x="116" y="99"/>
                    </a:cxn>
                    <a:cxn ang="0">
                      <a:pos x="88" y="195"/>
                    </a:cxn>
                    <a:cxn ang="0">
                      <a:pos x="90" y="195"/>
                    </a:cxn>
                    <a:cxn ang="0">
                      <a:pos x="119" y="99"/>
                    </a:cxn>
                    <a:cxn ang="0">
                      <a:pos x="183" y="0"/>
                    </a:cxn>
                    <a:cxn ang="0">
                      <a:pos x="182" y="0"/>
                    </a:cxn>
                    <a:cxn ang="0">
                      <a:pos x="117" y="98"/>
                    </a:cxn>
                    <a:cxn ang="0">
                      <a:pos x="119" y="98"/>
                    </a:cxn>
                    <a:cxn ang="0">
                      <a:pos x="149" y="41"/>
                    </a:cxn>
                    <a:cxn ang="0">
                      <a:pos x="173" y="10"/>
                    </a:cxn>
                    <a:cxn ang="0">
                      <a:pos x="181" y="4"/>
                    </a:cxn>
                    <a:cxn ang="0">
                      <a:pos x="183" y="2"/>
                    </a:cxn>
                    <a:cxn ang="0">
                      <a:pos x="184" y="2"/>
                    </a:cxn>
                    <a:cxn ang="0">
                      <a:pos x="183" y="0"/>
                    </a:cxn>
                  </a:cxnLst>
                  <a:rect l="0" t="0" r="r" b="b"/>
                  <a:pathLst>
                    <a:path w="184" h="807">
                      <a:moveTo>
                        <a:pt x="13" y="772"/>
                      </a:moveTo>
                      <a:cubicBezTo>
                        <a:pt x="11" y="772"/>
                        <a:pt x="11" y="772"/>
                        <a:pt x="11" y="772"/>
                      </a:cubicBezTo>
                      <a:cubicBezTo>
                        <a:pt x="7" y="784"/>
                        <a:pt x="4" y="795"/>
                        <a:pt x="0" y="807"/>
                      </a:cubicBezTo>
                      <a:cubicBezTo>
                        <a:pt x="1" y="807"/>
                        <a:pt x="1" y="807"/>
                        <a:pt x="1" y="807"/>
                      </a:cubicBezTo>
                      <a:cubicBezTo>
                        <a:pt x="6" y="796"/>
                        <a:pt x="9" y="784"/>
                        <a:pt x="13" y="772"/>
                      </a:cubicBezTo>
                      <a:moveTo>
                        <a:pt x="20" y="741"/>
                      </a:moveTo>
                      <a:cubicBezTo>
                        <a:pt x="18" y="741"/>
                        <a:pt x="18" y="741"/>
                        <a:pt x="18" y="741"/>
                      </a:cubicBezTo>
                      <a:cubicBezTo>
                        <a:pt x="16" y="751"/>
                        <a:pt x="14" y="761"/>
                        <a:pt x="11" y="772"/>
                      </a:cubicBezTo>
                      <a:cubicBezTo>
                        <a:pt x="13" y="772"/>
                        <a:pt x="13" y="772"/>
                        <a:pt x="13" y="772"/>
                      </a:cubicBezTo>
                      <a:cubicBezTo>
                        <a:pt x="16" y="761"/>
                        <a:pt x="18" y="751"/>
                        <a:pt x="20" y="741"/>
                      </a:cubicBezTo>
                      <a:moveTo>
                        <a:pt x="119" y="99"/>
                      </a:moveTo>
                      <a:cubicBezTo>
                        <a:pt x="116" y="99"/>
                        <a:pt x="116" y="99"/>
                        <a:pt x="116" y="99"/>
                      </a:cubicBezTo>
                      <a:cubicBezTo>
                        <a:pt x="106" y="124"/>
                        <a:pt x="96" y="156"/>
                        <a:pt x="88" y="195"/>
                      </a:cubicBezTo>
                      <a:cubicBezTo>
                        <a:pt x="90" y="195"/>
                        <a:pt x="90" y="195"/>
                        <a:pt x="90" y="195"/>
                      </a:cubicBezTo>
                      <a:cubicBezTo>
                        <a:pt x="98" y="156"/>
                        <a:pt x="108" y="124"/>
                        <a:pt x="119" y="99"/>
                      </a:cubicBezTo>
                      <a:moveTo>
                        <a:pt x="183" y="0"/>
                      </a:moveTo>
                      <a:cubicBezTo>
                        <a:pt x="182" y="0"/>
                        <a:pt x="182" y="0"/>
                        <a:pt x="182" y="0"/>
                      </a:cubicBezTo>
                      <a:cubicBezTo>
                        <a:pt x="179" y="2"/>
                        <a:pt x="146" y="26"/>
                        <a:pt x="117" y="98"/>
                      </a:cubicBezTo>
                      <a:cubicBezTo>
                        <a:pt x="119" y="98"/>
                        <a:pt x="119" y="98"/>
                        <a:pt x="119" y="98"/>
                      </a:cubicBezTo>
                      <a:cubicBezTo>
                        <a:pt x="129" y="74"/>
                        <a:pt x="139" y="55"/>
                        <a:pt x="149" y="41"/>
                      </a:cubicBezTo>
                      <a:cubicBezTo>
                        <a:pt x="158" y="26"/>
                        <a:pt x="167" y="16"/>
                        <a:pt x="173" y="10"/>
                      </a:cubicBezTo>
                      <a:cubicBezTo>
                        <a:pt x="177" y="7"/>
                        <a:pt x="179" y="5"/>
                        <a:pt x="181" y="4"/>
                      </a:cubicBezTo>
                      <a:cubicBezTo>
                        <a:pt x="182" y="3"/>
                        <a:pt x="182" y="3"/>
                        <a:pt x="183" y="2"/>
                      </a:cubicBezTo>
                      <a:cubicBezTo>
                        <a:pt x="184" y="2"/>
                        <a:pt x="184" y="2"/>
                        <a:pt x="184" y="2"/>
                      </a:cubicBezTo>
                      <a:cubicBezTo>
                        <a:pt x="183" y="0"/>
                        <a:pt x="183" y="0"/>
                        <a:pt x="18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79" name="Freeform 149"/>
                <p:cNvSpPr>
                  <a:spLocks/>
                </p:cNvSpPr>
                <p:nvPr/>
              </p:nvSpPr>
              <p:spPr bwMode="auto">
                <a:xfrm>
                  <a:off x="-3440"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80" name="Freeform 150"/>
                <p:cNvSpPr>
                  <a:spLocks/>
                </p:cNvSpPr>
                <p:nvPr/>
              </p:nvSpPr>
              <p:spPr bwMode="auto">
                <a:xfrm>
                  <a:off x="-3608"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81" name="Freeform 151"/>
                <p:cNvSpPr>
                  <a:spLocks/>
                </p:cNvSpPr>
                <p:nvPr/>
              </p:nvSpPr>
              <p:spPr bwMode="auto">
                <a:xfrm>
                  <a:off x="-3672"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82" name="Freeform 152"/>
                <p:cNvSpPr>
                  <a:spLocks/>
                </p:cNvSpPr>
                <p:nvPr/>
              </p:nvSpPr>
              <p:spPr bwMode="auto">
                <a:xfrm>
                  <a:off x="-3688" y="3351"/>
                  <a:ext cx="4"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83" name="Freeform 153"/>
                <p:cNvSpPr>
                  <a:spLocks/>
                </p:cNvSpPr>
                <p:nvPr/>
              </p:nvSpPr>
              <p:spPr bwMode="auto">
                <a:xfrm>
                  <a:off x="-36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84" name="Freeform 154"/>
                <p:cNvSpPr>
                  <a:spLocks/>
                </p:cNvSpPr>
                <p:nvPr/>
              </p:nvSpPr>
              <p:spPr bwMode="auto">
                <a:xfrm>
                  <a:off x="-3582"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85" name="Freeform 155"/>
                <p:cNvSpPr>
                  <a:spLocks noEditPoints="1"/>
                </p:cNvSpPr>
                <p:nvPr/>
              </p:nvSpPr>
              <p:spPr bwMode="auto">
                <a:xfrm>
                  <a:off x="-3395" y="1986"/>
                  <a:ext cx="45" cy="270"/>
                </a:xfrm>
                <a:custGeom>
                  <a:avLst/>
                  <a:gdLst/>
                  <a:ahLst/>
                  <a:cxnLst>
                    <a:cxn ang="0">
                      <a:pos x="3" y="101"/>
                    </a:cxn>
                    <a:cxn ang="0">
                      <a:pos x="1" y="101"/>
                    </a:cxn>
                    <a:cxn ang="0">
                      <a:pos x="0" y="114"/>
                    </a:cxn>
                    <a:cxn ang="0">
                      <a:pos x="2" y="114"/>
                    </a:cxn>
                    <a:cxn ang="0">
                      <a:pos x="3" y="101"/>
                    </a:cxn>
                    <a:cxn ang="0">
                      <a:pos x="19" y="0"/>
                    </a:cxn>
                    <a:cxn ang="0">
                      <a:pos x="17" y="0"/>
                    </a:cxn>
                    <a:cxn ang="0">
                      <a:pos x="17" y="2"/>
                    </a:cxn>
                    <a:cxn ang="0">
                      <a:pos x="17" y="2"/>
                    </a:cxn>
                    <a:cxn ang="0">
                      <a:pos x="16" y="10"/>
                    </a:cxn>
                    <a:cxn ang="0">
                      <a:pos x="13" y="25"/>
                    </a:cxn>
                    <a:cxn ang="0">
                      <a:pos x="1" y="100"/>
                    </a:cxn>
                    <a:cxn ang="0">
                      <a:pos x="3" y="100"/>
                    </a:cxn>
                    <a:cxn ang="0">
                      <a:pos x="15" y="25"/>
                    </a:cxn>
                    <a:cxn ang="0">
                      <a:pos x="19" y="2"/>
                    </a:cxn>
                    <a:cxn ang="0">
                      <a:pos x="19" y="2"/>
                    </a:cxn>
                    <a:cxn ang="0">
                      <a:pos x="19" y="2"/>
                    </a:cxn>
                    <a:cxn ang="0">
                      <a:pos x="19" y="0"/>
                    </a:cxn>
                  </a:cxnLst>
                  <a:rect l="0" t="0" r="r" b="b"/>
                  <a:pathLst>
                    <a:path w="19" h="114">
                      <a:moveTo>
                        <a:pt x="3" y="101"/>
                      </a:moveTo>
                      <a:cubicBezTo>
                        <a:pt x="1" y="101"/>
                        <a:pt x="1" y="101"/>
                        <a:pt x="1" y="101"/>
                      </a:cubicBezTo>
                      <a:cubicBezTo>
                        <a:pt x="0" y="105"/>
                        <a:pt x="0" y="109"/>
                        <a:pt x="0" y="114"/>
                      </a:cubicBezTo>
                      <a:cubicBezTo>
                        <a:pt x="2" y="114"/>
                        <a:pt x="2" y="114"/>
                        <a:pt x="2" y="114"/>
                      </a:cubicBezTo>
                      <a:cubicBezTo>
                        <a:pt x="2" y="109"/>
                        <a:pt x="2" y="105"/>
                        <a:pt x="3" y="101"/>
                      </a:cubicBezTo>
                      <a:moveTo>
                        <a:pt x="19" y="0"/>
                      </a:moveTo>
                      <a:cubicBezTo>
                        <a:pt x="17" y="0"/>
                        <a:pt x="17" y="0"/>
                        <a:pt x="17" y="0"/>
                      </a:cubicBezTo>
                      <a:cubicBezTo>
                        <a:pt x="17" y="0"/>
                        <a:pt x="17" y="1"/>
                        <a:pt x="17" y="2"/>
                      </a:cubicBezTo>
                      <a:cubicBezTo>
                        <a:pt x="17" y="2"/>
                        <a:pt x="17" y="2"/>
                        <a:pt x="17" y="2"/>
                      </a:cubicBezTo>
                      <a:cubicBezTo>
                        <a:pt x="17" y="2"/>
                        <a:pt x="16" y="5"/>
                        <a:pt x="16" y="10"/>
                      </a:cubicBezTo>
                      <a:cubicBezTo>
                        <a:pt x="15" y="14"/>
                        <a:pt x="14" y="20"/>
                        <a:pt x="13" y="25"/>
                      </a:cubicBezTo>
                      <a:cubicBezTo>
                        <a:pt x="12" y="36"/>
                        <a:pt x="5" y="62"/>
                        <a:pt x="1" y="100"/>
                      </a:cubicBezTo>
                      <a:cubicBezTo>
                        <a:pt x="3" y="100"/>
                        <a:pt x="3" y="100"/>
                        <a:pt x="3" y="100"/>
                      </a:cubicBezTo>
                      <a:cubicBezTo>
                        <a:pt x="7" y="63"/>
                        <a:pt x="14" y="36"/>
                        <a:pt x="15" y="25"/>
                      </a:cubicBezTo>
                      <a:cubicBezTo>
                        <a:pt x="17" y="15"/>
                        <a:pt x="19" y="2"/>
                        <a:pt x="19" y="2"/>
                      </a:cubicBezTo>
                      <a:cubicBezTo>
                        <a:pt x="19" y="2"/>
                        <a:pt x="19" y="2"/>
                        <a:pt x="19" y="2"/>
                      </a:cubicBezTo>
                      <a:cubicBezTo>
                        <a:pt x="19" y="2"/>
                        <a:pt x="19" y="2"/>
                        <a:pt x="19" y="2"/>
                      </a:cubicBezTo>
                      <a:cubicBezTo>
                        <a:pt x="19" y="1"/>
                        <a:pt x="19" y="0"/>
                        <a:pt x="1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86" name="Freeform 156"/>
                <p:cNvSpPr>
                  <a:spLocks/>
                </p:cNvSpPr>
                <p:nvPr/>
              </p:nvSpPr>
              <p:spPr bwMode="auto">
                <a:xfrm>
                  <a:off x="-3393"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87" name="Freeform 157"/>
                <p:cNvSpPr>
                  <a:spLocks noEditPoints="1"/>
                </p:cNvSpPr>
                <p:nvPr/>
              </p:nvSpPr>
              <p:spPr bwMode="auto">
                <a:xfrm>
                  <a:off x="-3355" y="1522"/>
                  <a:ext cx="119" cy="462"/>
                </a:xfrm>
                <a:custGeom>
                  <a:avLst/>
                  <a:gdLst/>
                  <a:ahLst/>
                  <a:cxnLst>
                    <a:cxn ang="0">
                      <a:pos x="12" y="99"/>
                    </a:cxn>
                    <a:cxn ang="0">
                      <a:pos x="9" y="99"/>
                    </a:cxn>
                    <a:cxn ang="0">
                      <a:pos x="0" y="195"/>
                    </a:cxn>
                    <a:cxn ang="0">
                      <a:pos x="2" y="195"/>
                    </a:cxn>
                    <a:cxn ang="0">
                      <a:pos x="12" y="99"/>
                    </a:cxn>
                    <a:cxn ang="0">
                      <a:pos x="19" y="68"/>
                    </a:cxn>
                    <a:cxn ang="0">
                      <a:pos x="17" y="68"/>
                    </a:cxn>
                    <a:cxn ang="0">
                      <a:pos x="10" y="98"/>
                    </a:cxn>
                    <a:cxn ang="0">
                      <a:pos x="12" y="98"/>
                    </a:cxn>
                    <a:cxn ang="0">
                      <a:pos x="19" y="68"/>
                    </a:cxn>
                    <a:cxn ang="0">
                      <a:pos x="48" y="0"/>
                    </a:cxn>
                    <a:cxn ang="0">
                      <a:pos x="48" y="0"/>
                    </a:cxn>
                    <a:cxn ang="0">
                      <a:pos x="17" y="67"/>
                    </a:cxn>
                    <a:cxn ang="0">
                      <a:pos x="19" y="67"/>
                    </a:cxn>
                    <a:cxn ang="0">
                      <a:pos x="26" y="47"/>
                    </a:cxn>
                    <a:cxn ang="0">
                      <a:pos x="42" y="12"/>
                    </a:cxn>
                    <a:cxn ang="0">
                      <a:pos x="48" y="4"/>
                    </a:cxn>
                    <a:cxn ang="0">
                      <a:pos x="49" y="2"/>
                    </a:cxn>
                    <a:cxn ang="0">
                      <a:pos x="50" y="2"/>
                    </a:cxn>
                    <a:cxn ang="0">
                      <a:pos x="48" y="0"/>
                    </a:cxn>
                  </a:cxnLst>
                  <a:rect l="0" t="0" r="r" b="b"/>
                  <a:pathLst>
                    <a:path w="50" h="195">
                      <a:moveTo>
                        <a:pt x="12" y="99"/>
                      </a:moveTo>
                      <a:cubicBezTo>
                        <a:pt x="9" y="99"/>
                        <a:pt x="9" y="99"/>
                        <a:pt x="9" y="99"/>
                      </a:cubicBezTo>
                      <a:cubicBezTo>
                        <a:pt x="4" y="125"/>
                        <a:pt x="0" y="157"/>
                        <a:pt x="0" y="195"/>
                      </a:cubicBezTo>
                      <a:cubicBezTo>
                        <a:pt x="2" y="195"/>
                        <a:pt x="2" y="195"/>
                        <a:pt x="2" y="195"/>
                      </a:cubicBezTo>
                      <a:cubicBezTo>
                        <a:pt x="2" y="157"/>
                        <a:pt x="6" y="125"/>
                        <a:pt x="12" y="99"/>
                      </a:cubicBezTo>
                      <a:moveTo>
                        <a:pt x="19" y="68"/>
                      </a:moveTo>
                      <a:cubicBezTo>
                        <a:pt x="17" y="68"/>
                        <a:pt x="17" y="68"/>
                        <a:pt x="17" y="68"/>
                      </a:cubicBezTo>
                      <a:cubicBezTo>
                        <a:pt x="14" y="77"/>
                        <a:pt x="12" y="87"/>
                        <a:pt x="10" y="98"/>
                      </a:cubicBezTo>
                      <a:cubicBezTo>
                        <a:pt x="12" y="98"/>
                        <a:pt x="12" y="98"/>
                        <a:pt x="12" y="98"/>
                      </a:cubicBezTo>
                      <a:cubicBezTo>
                        <a:pt x="14" y="87"/>
                        <a:pt x="16" y="77"/>
                        <a:pt x="19" y="68"/>
                      </a:cubicBezTo>
                      <a:moveTo>
                        <a:pt x="48" y="0"/>
                      </a:moveTo>
                      <a:cubicBezTo>
                        <a:pt x="48" y="0"/>
                        <a:pt x="48" y="0"/>
                        <a:pt x="48" y="0"/>
                      </a:cubicBezTo>
                      <a:cubicBezTo>
                        <a:pt x="48" y="0"/>
                        <a:pt x="31" y="21"/>
                        <a:pt x="17" y="67"/>
                      </a:cubicBezTo>
                      <a:cubicBezTo>
                        <a:pt x="19" y="67"/>
                        <a:pt x="19" y="67"/>
                        <a:pt x="19" y="67"/>
                      </a:cubicBezTo>
                      <a:cubicBezTo>
                        <a:pt x="22" y="60"/>
                        <a:pt x="24" y="53"/>
                        <a:pt x="26" y="47"/>
                      </a:cubicBezTo>
                      <a:cubicBezTo>
                        <a:pt x="32" y="31"/>
                        <a:pt x="38" y="20"/>
                        <a:pt x="42" y="12"/>
                      </a:cubicBezTo>
                      <a:cubicBezTo>
                        <a:pt x="45" y="9"/>
                        <a:pt x="46" y="6"/>
                        <a:pt x="48" y="4"/>
                      </a:cubicBezTo>
                      <a:cubicBezTo>
                        <a:pt x="48" y="3"/>
                        <a:pt x="49" y="3"/>
                        <a:pt x="49" y="2"/>
                      </a:cubicBezTo>
                      <a:cubicBezTo>
                        <a:pt x="50" y="2"/>
                        <a:pt x="50" y="2"/>
                        <a:pt x="50" y="2"/>
                      </a:cubicBezTo>
                      <a:cubicBezTo>
                        <a:pt x="48" y="0"/>
                        <a:pt x="48" y="0"/>
                        <a:pt x="4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88" name="Freeform 158"/>
                <p:cNvSpPr>
                  <a:spLocks/>
                </p:cNvSpPr>
                <p:nvPr/>
              </p:nvSpPr>
              <p:spPr bwMode="auto">
                <a:xfrm>
                  <a:off x="-3333" y="1754"/>
                  <a:ext cx="7" cy="2"/>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1"/>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89" name="Freeform 159"/>
                <p:cNvSpPr>
                  <a:spLocks/>
                </p:cNvSpPr>
                <p:nvPr/>
              </p:nvSpPr>
              <p:spPr bwMode="auto">
                <a:xfrm>
                  <a:off x="-3314" y="1681"/>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90" name="Freeform 160"/>
                <p:cNvSpPr>
                  <a:spLocks noEditPoints="1"/>
                </p:cNvSpPr>
                <p:nvPr/>
              </p:nvSpPr>
              <p:spPr bwMode="auto">
                <a:xfrm>
                  <a:off x="-3556" y="2259"/>
                  <a:ext cx="166" cy="1017"/>
                </a:xfrm>
                <a:custGeom>
                  <a:avLst/>
                  <a:gdLst/>
                  <a:ahLst/>
                  <a:cxnLst>
                    <a:cxn ang="0">
                      <a:pos x="28" y="343"/>
                    </a:cxn>
                    <a:cxn ang="0">
                      <a:pos x="26" y="343"/>
                    </a:cxn>
                    <a:cxn ang="0">
                      <a:pos x="0" y="429"/>
                    </a:cxn>
                    <a:cxn ang="0">
                      <a:pos x="2" y="429"/>
                    </a:cxn>
                    <a:cxn ang="0">
                      <a:pos x="28" y="343"/>
                    </a:cxn>
                    <a:cxn ang="0">
                      <a:pos x="54" y="255"/>
                    </a:cxn>
                    <a:cxn ang="0">
                      <a:pos x="52" y="255"/>
                    </a:cxn>
                    <a:cxn ang="0">
                      <a:pos x="48" y="267"/>
                    </a:cxn>
                    <a:cxn ang="0">
                      <a:pos x="35" y="312"/>
                    </a:cxn>
                    <a:cxn ang="0">
                      <a:pos x="30" y="324"/>
                    </a:cxn>
                    <a:cxn ang="0">
                      <a:pos x="29" y="329"/>
                    </a:cxn>
                    <a:cxn ang="0">
                      <a:pos x="29" y="329"/>
                    </a:cxn>
                    <a:cxn ang="0">
                      <a:pos x="29" y="329"/>
                    </a:cxn>
                    <a:cxn ang="0">
                      <a:pos x="26" y="342"/>
                    </a:cxn>
                    <a:cxn ang="0">
                      <a:pos x="28" y="342"/>
                    </a:cxn>
                    <a:cxn ang="0">
                      <a:pos x="31" y="329"/>
                    </a:cxn>
                    <a:cxn ang="0">
                      <a:pos x="31" y="329"/>
                    </a:cxn>
                    <a:cxn ang="0">
                      <a:pos x="54" y="255"/>
                    </a:cxn>
                    <a:cxn ang="0">
                      <a:pos x="59" y="233"/>
                    </a:cxn>
                    <a:cxn ang="0">
                      <a:pos x="57" y="233"/>
                    </a:cxn>
                    <a:cxn ang="0">
                      <a:pos x="52" y="254"/>
                    </a:cxn>
                    <a:cxn ang="0">
                      <a:pos x="54" y="254"/>
                    </a:cxn>
                    <a:cxn ang="0">
                      <a:pos x="59" y="233"/>
                    </a:cxn>
                    <a:cxn ang="0">
                      <a:pos x="68" y="102"/>
                    </a:cxn>
                    <a:cxn ang="0">
                      <a:pos x="66" y="102"/>
                    </a:cxn>
                    <a:cxn ang="0">
                      <a:pos x="67" y="110"/>
                    </a:cxn>
                    <a:cxn ang="0">
                      <a:pos x="68" y="136"/>
                    </a:cxn>
                    <a:cxn ang="0">
                      <a:pos x="57" y="232"/>
                    </a:cxn>
                    <a:cxn ang="0">
                      <a:pos x="59" y="232"/>
                    </a:cxn>
                    <a:cxn ang="0">
                      <a:pos x="70" y="136"/>
                    </a:cxn>
                    <a:cxn ang="0">
                      <a:pos x="69" y="110"/>
                    </a:cxn>
                    <a:cxn ang="0">
                      <a:pos x="68" y="102"/>
                    </a:cxn>
                    <a:cxn ang="0">
                      <a:pos x="70" y="0"/>
                    </a:cxn>
                    <a:cxn ang="0">
                      <a:pos x="68" y="0"/>
                    </a:cxn>
                    <a:cxn ang="0">
                      <a:pos x="65" y="58"/>
                    </a:cxn>
                    <a:cxn ang="0">
                      <a:pos x="66" y="101"/>
                    </a:cxn>
                    <a:cxn ang="0">
                      <a:pos x="68" y="101"/>
                    </a:cxn>
                    <a:cxn ang="0">
                      <a:pos x="67" y="58"/>
                    </a:cxn>
                    <a:cxn ang="0">
                      <a:pos x="70" y="0"/>
                    </a:cxn>
                  </a:cxnLst>
                  <a:rect l="0" t="0" r="r" b="b"/>
                  <a:pathLst>
                    <a:path w="70" h="429">
                      <a:moveTo>
                        <a:pt x="28" y="343"/>
                      </a:moveTo>
                      <a:cubicBezTo>
                        <a:pt x="26" y="343"/>
                        <a:pt x="26" y="343"/>
                        <a:pt x="26" y="343"/>
                      </a:cubicBezTo>
                      <a:cubicBezTo>
                        <a:pt x="18" y="376"/>
                        <a:pt x="9" y="405"/>
                        <a:pt x="0" y="429"/>
                      </a:cubicBezTo>
                      <a:cubicBezTo>
                        <a:pt x="2" y="429"/>
                        <a:pt x="2" y="429"/>
                        <a:pt x="2" y="429"/>
                      </a:cubicBezTo>
                      <a:cubicBezTo>
                        <a:pt x="11" y="405"/>
                        <a:pt x="20" y="376"/>
                        <a:pt x="28" y="343"/>
                      </a:cubicBezTo>
                      <a:moveTo>
                        <a:pt x="54" y="255"/>
                      </a:moveTo>
                      <a:cubicBezTo>
                        <a:pt x="52" y="255"/>
                        <a:pt x="52" y="255"/>
                        <a:pt x="52" y="255"/>
                      </a:cubicBezTo>
                      <a:cubicBezTo>
                        <a:pt x="51" y="259"/>
                        <a:pt x="49" y="263"/>
                        <a:pt x="48" y="267"/>
                      </a:cubicBezTo>
                      <a:cubicBezTo>
                        <a:pt x="43" y="286"/>
                        <a:pt x="39" y="301"/>
                        <a:pt x="35" y="312"/>
                      </a:cubicBezTo>
                      <a:cubicBezTo>
                        <a:pt x="33" y="317"/>
                        <a:pt x="31" y="321"/>
                        <a:pt x="30" y="324"/>
                      </a:cubicBezTo>
                      <a:cubicBezTo>
                        <a:pt x="29" y="327"/>
                        <a:pt x="29" y="329"/>
                        <a:pt x="29" y="329"/>
                      </a:cubicBezTo>
                      <a:cubicBezTo>
                        <a:pt x="29" y="329"/>
                        <a:pt x="29" y="329"/>
                        <a:pt x="29" y="329"/>
                      </a:cubicBezTo>
                      <a:cubicBezTo>
                        <a:pt x="29" y="329"/>
                        <a:pt x="29" y="329"/>
                        <a:pt x="29" y="329"/>
                      </a:cubicBezTo>
                      <a:cubicBezTo>
                        <a:pt x="28" y="333"/>
                        <a:pt x="27" y="338"/>
                        <a:pt x="26" y="342"/>
                      </a:cubicBezTo>
                      <a:cubicBezTo>
                        <a:pt x="28" y="342"/>
                        <a:pt x="28" y="342"/>
                        <a:pt x="28" y="342"/>
                      </a:cubicBezTo>
                      <a:cubicBezTo>
                        <a:pt x="29" y="338"/>
                        <a:pt x="30" y="334"/>
                        <a:pt x="31" y="329"/>
                      </a:cubicBezTo>
                      <a:cubicBezTo>
                        <a:pt x="31" y="329"/>
                        <a:pt x="31" y="329"/>
                        <a:pt x="31" y="329"/>
                      </a:cubicBezTo>
                      <a:cubicBezTo>
                        <a:pt x="32" y="327"/>
                        <a:pt x="43" y="297"/>
                        <a:pt x="54" y="255"/>
                      </a:cubicBezTo>
                      <a:moveTo>
                        <a:pt x="59" y="233"/>
                      </a:moveTo>
                      <a:cubicBezTo>
                        <a:pt x="57" y="233"/>
                        <a:pt x="57" y="233"/>
                        <a:pt x="57" y="233"/>
                      </a:cubicBezTo>
                      <a:cubicBezTo>
                        <a:pt x="55" y="240"/>
                        <a:pt x="53" y="247"/>
                        <a:pt x="52" y="254"/>
                      </a:cubicBezTo>
                      <a:cubicBezTo>
                        <a:pt x="54" y="254"/>
                        <a:pt x="54" y="254"/>
                        <a:pt x="54" y="254"/>
                      </a:cubicBezTo>
                      <a:cubicBezTo>
                        <a:pt x="56" y="247"/>
                        <a:pt x="57" y="240"/>
                        <a:pt x="59" y="233"/>
                      </a:cubicBezTo>
                      <a:moveTo>
                        <a:pt x="68" y="102"/>
                      </a:moveTo>
                      <a:cubicBezTo>
                        <a:pt x="66" y="102"/>
                        <a:pt x="66" y="102"/>
                        <a:pt x="66" y="102"/>
                      </a:cubicBezTo>
                      <a:cubicBezTo>
                        <a:pt x="67" y="105"/>
                        <a:pt x="67" y="107"/>
                        <a:pt x="67" y="110"/>
                      </a:cubicBezTo>
                      <a:cubicBezTo>
                        <a:pt x="68" y="118"/>
                        <a:pt x="68" y="127"/>
                        <a:pt x="68" y="136"/>
                      </a:cubicBezTo>
                      <a:cubicBezTo>
                        <a:pt x="68" y="169"/>
                        <a:pt x="63" y="202"/>
                        <a:pt x="57" y="232"/>
                      </a:cubicBezTo>
                      <a:cubicBezTo>
                        <a:pt x="59" y="232"/>
                        <a:pt x="59" y="232"/>
                        <a:pt x="59" y="232"/>
                      </a:cubicBezTo>
                      <a:cubicBezTo>
                        <a:pt x="65" y="202"/>
                        <a:pt x="70" y="169"/>
                        <a:pt x="70" y="136"/>
                      </a:cubicBezTo>
                      <a:cubicBezTo>
                        <a:pt x="70" y="127"/>
                        <a:pt x="70" y="118"/>
                        <a:pt x="69" y="110"/>
                      </a:cubicBezTo>
                      <a:cubicBezTo>
                        <a:pt x="69" y="107"/>
                        <a:pt x="69" y="105"/>
                        <a:pt x="68" y="102"/>
                      </a:cubicBezTo>
                      <a:moveTo>
                        <a:pt x="70" y="0"/>
                      </a:moveTo>
                      <a:cubicBezTo>
                        <a:pt x="68" y="0"/>
                        <a:pt x="68" y="0"/>
                        <a:pt x="68" y="0"/>
                      </a:cubicBezTo>
                      <a:cubicBezTo>
                        <a:pt x="66" y="17"/>
                        <a:pt x="65" y="37"/>
                        <a:pt x="65" y="58"/>
                      </a:cubicBezTo>
                      <a:cubicBezTo>
                        <a:pt x="65" y="72"/>
                        <a:pt x="65" y="86"/>
                        <a:pt x="66" y="101"/>
                      </a:cubicBezTo>
                      <a:cubicBezTo>
                        <a:pt x="68" y="101"/>
                        <a:pt x="68" y="101"/>
                        <a:pt x="68" y="101"/>
                      </a:cubicBezTo>
                      <a:cubicBezTo>
                        <a:pt x="67" y="86"/>
                        <a:pt x="67" y="72"/>
                        <a:pt x="67" y="58"/>
                      </a:cubicBezTo>
                      <a:cubicBezTo>
                        <a:pt x="67" y="37"/>
                        <a:pt x="68" y="17"/>
                        <a:pt x="7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91" name="Freeform 161"/>
                <p:cNvSpPr>
                  <a:spLocks/>
                </p:cNvSpPr>
                <p:nvPr/>
              </p:nvSpPr>
              <p:spPr bwMode="auto">
                <a:xfrm>
                  <a:off x="-3494" y="3069"/>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92" name="Freeform 162"/>
                <p:cNvSpPr>
                  <a:spLocks/>
                </p:cNvSpPr>
                <p:nvPr/>
              </p:nvSpPr>
              <p:spPr bwMode="auto">
                <a:xfrm>
                  <a:off x="-3433"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93" name="Freeform 163"/>
                <p:cNvSpPr>
                  <a:spLocks noEditPoints="1"/>
                </p:cNvSpPr>
                <p:nvPr/>
              </p:nvSpPr>
              <p:spPr bwMode="auto">
                <a:xfrm>
                  <a:off x="-3629" y="3278"/>
                  <a:ext cx="76" cy="154"/>
                </a:xfrm>
                <a:custGeom>
                  <a:avLst/>
                  <a:gdLst/>
                  <a:ahLst/>
                  <a:cxnLst>
                    <a:cxn ang="0">
                      <a:pos x="19" y="31"/>
                    </a:cxn>
                    <a:cxn ang="0">
                      <a:pos x="17" y="31"/>
                    </a:cxn>
                    <a:cxn ang="0">
                      <a:pos x="7" y="52"/>
                    </a:cxn>
                    <a:cxn ang="0">
                      <a:pos x="2" y="61"/>
                    </a:cxn>
                    <a:cxn ang="0">
                      <a:pos x="0" y="64"/>
                    </a:cxn>
                    <a:cxn ang="0">
                      <a:pos x="2" y="65"/>
                    </a:cxn>
                    <a:cxn ang="0">
                      <a:pos x="19" y="31"/>
                    </a:cxn>
                    <a:cxn ang="0">
                      <a:pos x="32" y="0"/>
                    </a:cxn>
                    <a:cxn ang="0">
                      <a:pos x="30" y="0"/>
                    </a:cxn>
                    <a:cxn ang="0">
                      <a:pos x="23" y="18"/>
                    </a:cxn>
                    <a:cxn ang="0">
                      <a:pos x="17" y="31"/>
                    </a:cxn>
                    <a:cxn ang="0">
                      <a:pos x="19" y="31"/>
                    </a:cxn>
                    <a:cxn ang="0">
                      <a:pos x="32" y="0"/>
                    </a:cxn>
                  </a:cxnLst>
                  <a:rect l="0" t="0" r="r" b="b"/>
                  <a:pathLst>
                    <a:path w="32" h="65">
                      <a:moveTo>
                        <a:pt x="19" y="31"/>
                      </a:moveTo>
                      <a:cubicBezTo>
                        <a:pt x="17" y="31"/>
                        <a:pt x="17" y="31"/>
                        <a:pt x="17" y="31"/>
                      </a:cubicBezTo>
                      <a:cubicBezTo>
                        <a:pt x="13" y="40"/>
                        <a:pt x="9" y="47"/>
                        <a:pt x="7" y="52"/>
                      </a:cubicBezTo>
                      <a:cubicBezTo>
                        <a:pt x="5" y="56"/>
                        <a:pt x="3" y="59"/>
                        <a:pt x="2" y="61"/>
                      </a:cubicBezTo>
                      <a:cubicBezTo>
                        <a:pt x="1" y="63"/>
                        <a:pt x="0" y="64"/>
                        <a:pt x="0" y="64"/>
                      </a:cubicBezTo>
                      <a:cubicBezTo>
                        <a:pt x="2" y="65"/>
                        <a:pt x="2" y="65"/>
                        <a:pt x="2" y="65"/>
                      </a:cubicBezTo>
                      <a:cubicBezTo>
                        <a:pt x="2" y="65"/>
                        <a:pt x="9" y="53"/>
                        <a:pt x="19" y="31"/>
                      </a:cubicBezTo>
                      <a:moveTo>
                        <a:pt x="32" y="0"/>
                      </a:moveTo>
                      <a:cubicBezTo>
                        <a:pt x="30" y="0"/>
                        <a:pt x="30" y="0"/>
                        <a:pt x="30" y="0"/>
                      </a:cubicBezTo>
                      <a:cubicBezTo>
                        <a:pt x="28" y="7"/>
                        <a:pt x="25" y="13"/>
                        <a:pt x="23" y="18"/>
                      </a:cubicBezTo>
                      <a:cubicBezTo>
                        <a:pt x="21" y="23"/>
                        <a:pt x="19" y="27"/>
                        <a:pt x="17" y="31"/>
                      </a:cubicBezTo>
                      <a:cubicBezTo>
                        <a:pt x="19" y="31"/>
                        <a:pt x="19" y="31"/>
                        <a:pt x="19" y="31"/>
                      </a:cubicBezTo>
                      <a:cubicBezTo>
                        <a:pt x="23" y="22"/>
                        <a:pt x="28" y="12"/>
                        <a:pt x="3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94" name="Freeform 164"/>
                <p:cNvSpPr>
                  <a:spLocks/>
                </p:cNvSpPr>
                <p:nvPr/>
              </p:nvSpPr>
              <p:spPr bwMode="auto">
                <a:xfrm>
                  <a:off x="-3421"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95" name="Freeform 165"/>
                <p:cNvSpPr>
                  <a:spLocks/>
                </p:cNvSpPr>
                <p:nvPr/>
              </p:nvSpPr>
              <p:spPr bwMode="auto">
                <a:xfrm>
                  <a:off x="-3558" y="3276"/>
                  <a:ext cx="7" cy="2"/>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96" name="Freeform 166"/>
                <p:cNvSpPr>
                  <a:spLocks/>
                </p:cNvSpPr>
                <p:nvPr/>
              </p:nvSpPr>
              <p:spPr bwMode="auto">
                <a:xfrm>
                  <a:off x="-3589" y="3351"/>
                  <a:ext cx="5" cy="1"/>
                </a:xfrm>
                <a:custGeom>
                  <a:avLst/>
                  <a:gdLst/>
                  <a:ahLst/>
                  <a:cxnLst>
                    <a:cxn ang="0">
                      <a:pos x="2" y="0"/>
                    </a:cxn>
                    <a:cxn ang="0">
                      <a:pos x="0" y="0"/>
                    </a:cxn>
                    <a:cxn ang="0">
                      <a:pos x="0" y="0"/>
                    </a:cxn>
                    <a:cxn ang="0">
                      <a:pos x="2" y="0"/>
                    </a:cxn>
                    <a:cxn ang="0">
                      <a:pos x="2" y="0"/>
                    </a:cxn>
                  </a:cxnLst>
                  <a:rect l="0" t="0" r="r" b="b"/>
                  <a:pathLst>
                    <a:path w="2">
                      <a:moveTo>
                        <a:pt x="2" y="0"/>
                      </a:moveTo>
                      <a:cubicBezTo>
                        <a:pt x="0" y="0"/>
                        <a:pt x="0" y="0"/>
                        <a:pt x="0" y="0"/>
                      </a:cubicBezTo>
                      <a:cubicBezTo>
                        <a:pt x="0" y="0"/>
                        <a:pt x="0" y="0"/>
                        <a:pt x="0" y="0"/>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97" name="Freeform 167"/>
                <p:cNvSpPr>
                  <a:spLocks/>
                </p:cNvSpPr>
                <p:nvPr/>
              </p:nvSpPr>
              <p:spPr bwMode="auto">
                <a:xfrm>
                  <a:off x="-3400"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98" name="Freeform 168"/>
                <p:cNvSpPr>
                  <a:spLocks/>
                </p:cNvSpPr>
                <p:nvPr/>
              </p:nvSpPr>
              <p:spPr bwMode="auto">
                <a:xfrm>
                  <a:off x="-3395"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299" name="Freeform 169"/>
                <p:cNvSpPr>
                  <a:spLocks/>
                </p:cNvSpPr>
                <p:nvPr/>
              </p:nvSpPr>
              <p:spPr bwMode="auto">
                <a:xfrm>
                  <a:off x="-3201" y="1986"/>
                  <a:ext cx="3" cy="270"/>
                </a:xfrm>
                <a:custGeom>
                  <a:avLst/>
                  <a:gdLst/>
                  <a:ahLst/>
                  <a:cxnLst>
                    <a:cxn ang="0">
                      <a:pos x="3" y="0"/>
                    </a:cxn>
                    <a:cxn ang="0">
                      <a:pos x="0" y="0"/>
                    </a:cxn>
                    <a:cxn ang="0">
                      <a:pos x="0" y="270"/>
                    </a:cxn>
                    <a:cxn ang="0">
                      <a:pos x="3" y="270"/>
                    </a:cxn>
                    <a:cxn ang="0">
                      <a:pos x="3" y="240"/>
                    </a:cxn>
                    <a:cxn ang="0">
                      <a:pos x="0" y="240"/>
                    </a:cxn>
                    <a:cxn ang="0">
                      <a:pos x="0" y="237"/>
                    </a:cxn>
                    <a:cxn ang="0">
                      <a:pos x="3" y="237"/>
                    </a:cxn>
                    <a:cxn ang="0">
                      <a:pos x="3" y="0"/>
                    </a:cxn>
                    <a:cxn ang="0">
                      <a:pos x="3" y="0"/>
                    </a:cxn>
                  </a:cxnLst>
                  <a:rect l="0" t="0" r="r" b="b"/>
                  <a:pathLst>
                    <a:path w="3" h="270">
                      <a:moveTo>
                        <a:pt x="3" y="0"/>
                      </a:moveTo>
                      <a:lnTo>
                        <a:pt x="0" y="0"/>
                      </a:lnTo>
                      <a:lnTo>
                        <a:pt x="0" y="270"/>
                      </a:lnTo>
                      <a:lnTo>
                        <a:pt x="3" y="270"/>
                      </a:lnTo>
                      <a:lnTo>
                        <a:pt x="3" y="240"/>
                      </a:lnTo>
                      <a:lnTo>
                        <a:pt x="0" y="240"/>
                      </a:lnTo>
                      <a:lnTo>
                        <a:pt x="0" y="237"/>
                      </a:lnTo>
                      <a:lnTo>
                        <a:pt x="3" y="237"/>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00" name="Freeform 170"/>
                <p:cNvSpPr>
                  <a:spLocks/>
                </p:cNvSpPr>
                <p:nvPr/>
              </p:nvSpPr>
              <p:spPr bwMode="auto">
                <a:xfrm>
                  <a:off x="-3201" y="2223"/>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01" name="Freeform 171"/>
                <p:cNvSpPr>
                  <a:spLocks noEditPoints="1"/>
                </p:cNvSpPr>
                <p:nvPr/>
              </p:nvSpPr>
              <p:spPr bwMode="auto">
                <a:xfrm>
                  <a:off x="-3203" y="1524"/>
                  <a:ext cx="7" cy="998"/>
                </a:xfrm>
                <a:custGeom>
                  <a:avLst/>
                  <a:gdLst/>
                  <a:ahLst/>
                  <a:cxnLst>
                    <a:cxn ang="0">
                      <a:pos x="7" y="977"/>
                    </a:cxn>
                    <a:cxn ang="0">
                      <a:pos x="5" y="977"/>
                    </a:cxn>
                    <a:cxn ang="0">
                      <a:pos x="5" y="998"/>
                    </a:cxn>
                    <a:cxn ang="0">
                      <a:pos x="7" y="998"/>
                    </a:cxn>
                    <a:cxn ang="0">
                      <a:pos x="7" y="977"/>
                    </a:cxn>
                    <a:cxn ang="0">
                      <a:pos x="7" y="977"/>
                    </a:cxn>
                    <a:cxn ang="0">
                      <a:pos x="5" y="735"/>
                    </a:cxn>
                    <a:cxn ang="0">
                      <a:pos x="2" y="735"/>
                    </a:cxn>
                    <a:cxn ang="0">
                      <a:pos x="5" y="974"/>
                    </a:cxn>
                    <a:cxn ang="0">
                      <a:pos x="7" y="974"/>
                    </a:cxn>
                    <a:cxn ang="0">
                      <a:pos x="5" y="735"/>
                    </a:cxn>
                    <a:cxn ang="0">
                      <a:pos x="5" y="735"/>
                    </a:cxn>
                    <a:cxn ang="0">
                      <a:pos x="2" y="232"/>
                    </a:cxn>
                    <a:cxn ang="0">
                      <a:pos x="0" y="232"/>
                    </a:cxn>
                    <a:cxn ang="0">
                      <a:pos x="2" y="460"/>
                    </a:cxn>
                    <a:cxn ang="0">
                      <a:pos x="2" y="460"/>
                    </a:cxn>
                    <a:cxn ang="0">
                      <a:pos x="2" y="232"/>
                    </a:cxn>
                    <a:cxn ang="0">
                      <a:pos x="2" y="232"/>
                    </a:cxn>
                    <a:cxn ang="0">
                      <a:pos x="2" y="0"/>
                    </a:cxn>
                    <a:cxn ang="0">
                      <a:pos x="0" y="0"/>
                    </a:cxn>
                    <a:cxn ang="0">
                      <a:pos x="0" y="230"/>
                    </a:cxn>
                    <a:cxn ang="0">
                      <a:pos x="2" y="230"/>
                    </a:cxn>
                    <a:cxn ang="0">
                      <a:pos x="2" y="0"/>
                    </a:cxn>
                    <a:cxn ang="0">
                      <a:pos x="2" y="0"/>
                    </a:cxn>
                  </a:cxnLst>
                  <a:rect l="0" t="0" r="r" b="b"/>
                  <a:pathLst>
                    <a:path w="7" h="998">
                      <a:moveTo>
                        <a:pt x="7" y="977"/>
                      </a:moveTo>
                      <a:lnTo>
                        <a:pt x="5" y="977"/>
                      </a:lnTo>
                      <a:lnTo>
                        <a:pt x="5" y="998"/>
                      </a:lnTo>
                      <a:lnTo>
                        <a:pt x="7" y="998"/>
                      </a:lnTo>
                      <a:lnTo>
                        <a:pt x="7" y="977"/>
                      </a:lnTo>
                      <a:lnTo>
                        <a:pt x="7" y="977"/>
                      </a:lnTo>
                      <a:close/>
                      <a:moveTo>
                        <a:pt x="5" y="735"/>
                      </a:moveTo>
                      <a:lnTo>
                        <a:pt x="2" y="735"/>
                      </a:lnTo>
                      <a:lnTo>
                        <a:pt x="5" y="974"/>
                      </a:lnTo>
                      <a:lnTo>
                        <a:pt x="7" y="974"/>
                      </a:lnTo>
                      <a:lnTo>
                        <a:pt x="5" y="735"/>
                      </a:lnTo>
                      <a:lnTo>
                        <a:pt x="5" y="735"/>
                      </a:lnTo>
                      <a:close/>
                      <a:moveTo>
                        <a:pt x="2" y="232"/>
                      </a:moveTo>
                      <a:lnTo>
                        <a:pt x="0" y="232"/>
                      </a:lnTo>
                      <a:lnTo>
                        <a:pt x="2" y="460"/>
                      </a:lnTo>
                      <a:lnTo>
                        <a:pt x="2" y="460"/>
                      </a:lnTo>
                      <a:lnTo>
                        <a:pt x="2" y="232"/>
                      </a:lnTo>
                      <a:lnTo>
                        <a:pt x="2" y="232"/>
                      </a:lnTo>
                      <a:close/>
                      <a:moveTo>
                        <a:pt x="2" y="0"/>
                      </a:moveTo>
                      <a:lnTo>
                        <a:pt x="0" y="0"/>
                      </a:lnTo>
                      <a:lnTo>
                        <a:pt x="0" y="230"/>
                      </a:lnTo>
                      <a:lnTo>
                        <a:pt x="2" y="23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02" name="Freeform 172"/>
                <p:cNvSpPr>
                  <a:spLocks/>
                </p:cNvSpPr>
                <p:nvPr/>
              </p:nvSpPr>
              <p:spPr bwMode="auto">
                <a:xfrm>
                  <a:off x="-3203" y="1754"/>
                  <a:ext cx="2" cy="2"/>
                </a:xfrm>
                <a:custGeom>
                  <a:avLst/>
                  <a:gdLst/>
                  <a:ahLst/>
                  <a:cxnLst>
                    <a:cxn ang="0">
                      <a:pos x="2" y="0"/>
                    </a:cxn>
                    <a:cxn ang="0">
                      <a:pos x="0" y="0"/>
                    </a:cxn>
                    <a:cxn ang="0">
                      <a:pos x="0" y="2"/>
                    </a:cxn>
                    <a:cxn ang="0">
                      <a:pos x="2" y="2"/>
                    </a:cxn>
                    <a:cxn ang="0">
                      <a:pos x="2" y="0"/>
                    </a:cxn>
                    <a:cxn ang="0">
                      <a:pos x="2" y="0"/>
                    </a:cxn>
                  </a:cxnLst>
                  <a:rect l="0" t="0" r="r" b="b"/>
                  <a:pathLst>
                    <a:path w="2" h="2">
                      <a:moveTo>
                        <a:pt x="2" y="0"/>
                      </a:moveTo>
                      <a:lnTo>
                        <a:pt x="0" y="0"/>
                      </a:lnTo>
                      <a:lnTo>
                        <a:pt x="0" y="2"/>
                      </a:lnTo>
                      <a:lnTo>
                        <a:pt x="2" y="2"/>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03" name="Freeform 173"/>
                <p:cNvSpPr>
                  <a:spLocks/>
                </p:cNvSpPr>
                <p:nvPr/>
              </p:nvSpPr>
              <p:spPr bwMode="auto">
                <a:xfrm>
                  <a:off x="-3198" y="2498"/>
                  <a:ext cx="2" cy="3"/>
                </a:xfrm>
                <a:custGeom>
                  <a:avLst/>
                  <a:gdLst/>
                  <a:ahLst/>
                  <a:cxnLst>
                    <a:cxn ang="0">
                      <a:pos x="2" y="0"/>
                    </a:cxn>
                    <a:cxn ang="0">
                      <a:pos x="0" y="0"/>
                    </a:cxn>
                    <a:cxn ang="0">
                      <a:pos x="0" y="3"/>
                    </a:cxn>
                    <a:cxn ang="0">
                      <a:pos x="2" y="3"/>
                    </a:cxn>
                    <a:cxn ang="0">
                      <a:pos x="2" y="0"/>
                    </a:cxn>
                    <a:cxn ang="0">
                      <a:pos x="2" y="0"/>
                    </a:cxn>
                  </a:cxnLst>
                  <a:rect l="0" t="0" r="r" b="b"/>
                  <a:pathLst>
                    <a:path w="2" h="3">
                      <a:moveTo>
                        <a:pt x="2" y="0"/>
                      </a:moveTo>
                      <a:lnTo>
                        <a:pt x="0" y="0"/>
                      </a:lnTo>
                      <a:lnTo>
                        <a:pt x="0" y="3"/>
                      </a:lnTo>
                      <a:lnTo>
                        <a:pt x="2" y="3"/>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04" name="Freeform 174"/>
                <p:cNvSpPr>
                  <a:spLocks/>
                </p:cNvSpPr>
                <p:nvPr/>
              </p:nvSpPr>
              <p:spPr bwMode="auto">
                <a:xfrm>
                  <a:off x="-3201" y="2256"/>
                  <a:ext cx="3" cy="3"/>
                </a:xfrm>
                <a:custGeom>
                  <a:avLst/>
                  <a:gdLst/>
                  <a:ahLst/>
                  <a:cxnLst>
                    <a:cxn ang="0">
                      <a:pos x="3" y="0"/>
                    </a:cxn>
                    <a:cxn ang="0">
                      <a:pos x="0" y="0"/>
                    </a:cxn>
                    <a:cxn ang="0">
                      <a:pos x="0" y="3"/>
                    </a:cxn>
                    <a:cxn ang="0">
                      <a:pos x="3" y="3"/>
                    </a:cxn>
                    <a:cxn ang="0">
                      <a:pos x="3" y="0"/>
                    </a:cxn>
                    <a:cxn ang="0">
                      <a:pos x="3" y="0"/>
                    </a:cxn>
                  </a:cxnLst>
                  <a:rect l="0" t="0" r="r" b="b"/>
                  <a:pathLst>
                    <a:path w="3" h="3">
                      <a:moveTo>
                        <a:pt x="3" y="0"/>
                      </a:moveTo>
                      <a:lnTo>
                        <a:pt x="0" y="0"/>
                      </a:lnTo>
                      <a:lnTo>
                        <a:pt x="0" y="3"/>
                      </a:lnTo>
                      <a:lnTo>
                        <a:pt x="3" y="3"/>
                      </a:lnTo>
                      <a:lnTo>
                        <a:pt x="3" y="0"/>
                      </a:lnTo>
                      <a:lnTo>
                        <a:pt x="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05" name="Freeform 175"/>
                <p:cNvSpPr>
                  <a:spLocks noEditPoints="1"/>
                </p:cNvSpPr>
                <p:nvPr/>
              </p:nvSpPr>
              <p:spPr bwMode="auto">
                <a:xfrm>
                  <a:off x="-3161" y="1524"/>
                  <a:ext cx="152" cy="732"/>
                </a:xfrm>
                <a:custGeom>
                  <a:avLst/>
                  <a:gdLst/>
                  <a:ahLst/>
                  <a:cxnLst>
                    <a:cxn ang="0">
                      <a:pos x="50" y="195"/>
                    </a:cxn>
                    <a:cxn ang="0">
                      <a:pos x="48" y="195"/>
                    </a:cxn>
                    <a:cxn ang="0">
                      <a:pos x="62" y="309"/>
                    </a:cxn>
                    <a:cxn ang="0">
                      <a:pos x="64" y="309"/>
                    </a:cxn>
                    <a:cxn ang="0">
                      <a:pos x="50" y="195"/>
                    </a:cxn>
                    <a:cxn ang="0">
                      <a:pos x="29" y="98"/>
                    </a:cxn>
                    <a:cxn ang="0">
                      <a:pos x="27" y="98"/>
                    </a:cxn>
                    <a:cxn ang="0">
                      <a:pos x="48" y="194"/>
                    </a:cxn>
                    <a:cxn ang="0">
                      <a:pos x="50" y="194"/>
                    </a:cxn>
                    <a:cxn ang="0">
                      <a:pos x="29" y="98"/>
                    </a:cxn>
                    <a:cxn ang="0">
                      <a:pos x="2" y="0"/>
                    </a:cxn>
                    <a:cxn ang="0">
                      <a:pos x="0" y="0"/>
                    </a:cxn>
                    <a:cxn ang="0">
                      <a:pos x="2" y="9"/>
                    </a:cxn>
                    <a:cxn ang="0">
                      <a:pos x="19" y="66"/>
                    </a:cxn>
                    <a:cxn ang="0">
                      <a:pos x="21" y="66"/>
                    </a:cxn>
                    <a:cxn ang="0">
                      <a:pos x="21" y="67"/>
                    </a:cxn>
                    <a:cxn ang="0">
                      <a:pos x="19" y="67"/>
                    </a:cxn>
                    <a:cxn ang="0">
                      <a:pos x="27" y="97"/>
                    </a:cxn>
                    <a:cxn ang="0">
                      <a:pos x="29" y="97"/>
                    </a:cxn>
                    <a:cxn ang="0">
                      <a:pos x="2" y="0"/>
                    </a:cxn>
                  </a:cxnLst>
                  <a:rect l="0" t="0" r="r" b="b"/>
                  <a:pathLst>
                    <a:path w="64" h="309">
                      <a:moveTo>
                        <a:pt x="50" y="195"/>
                      </a:moveTo>
                      <a:cubicBezTo>
                        <a:pt x="48" y="195"/>
                        <a:pt x="48" y="195"/>
                        <a:pt x="48" y="195"/>
                      </a:cubicBezTo>
                      <a:cubicBezTo>
                        <a:pt x="55" y="233"/>
                        <a:pt x="61" y="273"/>
                        <a:pt x="62" y="309"/>
                      </a:cubicBezTo>
                      <a:cubicBezTo>
                        <a:pt x="64" y="309"/>
                        <a:pt x="64" y="309"/>
                        <a:pt x="64" y="309"/>
                      </a:cubicBezTo>
                      <a:cubicBezTo>
                        <a:pt x="63" y="273"/>
                        <a:pt x="57" y="233"/>
                        <a:pt x="50" y="195"/>
                      </a:cubicBezTo>
                      <a:moveTo>
                        <a:pt x="29" y="98"/>
                      </a:moveTo>
                      <a:cubicBezTo>
                        <a:pt x="27" y="98"/>
                        <a:pt x="27" y="98"/>
                        <a:pt x="27" y="98"/>
                      </a:cubicBezTo>
                      <a:cubicBezTo>
                        <a:pt x="34" y="127"/>
                        <a:pt x="42" y="160"/>
                        <a:pt x="48" y="194"/>
                      </a:cubicBezTo>
                      <a:cubicBezTo>
                        <a:pt x="50" y="194"/>
                        <a:pt x="50" y="194"/>
                        <a:pt x="50" y="194"/>
                      </a:cubicBezTo>
                      <a:cubicBezTo>
                        <a:pt x="44" y="160"/>
                        <a:pt x="36" y="127"/>
                        <a:pt x="29" y="98"/>
                      </a:cubicBezTo>
                      <a:moveTo>
                        <a:pt x="2" y="0"/>
                      </a:moveTo>
                      <a:cubicBezTo>
                        <a:pt x="0" y="0"/>
                        <a:pt x="0" y="0"/>
                        <a:pt x="0" y="0"/>
                      </a:cubicBezTo>
                      <a:cubicBezTo>
                        <a:pt x="0" y="0"/>
                        <a:pt x="1" y="3"/>
                        <a:pt x="2" y="9"/>
                      </a:cubicBezTo>
                      <a:cubicBezTo>
                        <a:pt x="5" y="19"/>
                        <a:pt x="12" y="40"/>
                        <a:pt x="19" y="66"/>
                      </a:cubicBezTo>
                      <a:cubicBezTo>
                        <a:pt x="21" y="66"/>
                        <a:pt x="21" y="66"/>
                        <a:pt x="21" y="66"/>
                      </a:cubicBezTo>
                      <a:cubicBezTo>
                        <a:pt x="21" y="67"/>
                        <a:pt x="21" y="67"/>
                        <a:pt x="21" y="67"/>
                      </a:cubicBezTo>
                      <a:cubicBezTo>
                        <a:pt x="19" y="67"/>
                        <a:pt x="19" y="67"/>
                        <a:pt x="19" y="67"/>
                      </a:cubicBezTo>
                      <a:cubicBezTo>
                        <a:pt x="21" y="77"/>
                        <a:pt x="24" y="87"/>
                        <a:pt x="27" y="97"/>
                      </a:cubicBezTo>
                      <a:cubicBezTo>
                        <a:pt x="29" y="97"/>
                        <a:pt x="29" y="97"/>
                        <a:pt x="29" y="97"/>
                      </a:cubicBezTo>
                      <a:cubicBezTo>
                        <a:pt x="15" y="41"/>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06" name="Freeform 176"/>
                <p:cNvSpPr>
                  <a:spLocks/>
                </p:cNvSpPr>
                <p:nvPr/>
              </p:nvSpPr>
              <p:spPr bwMode="auto">
                <a:xfrm>
                  <a:off x="-3097" y="1754"/>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07" name="Freeform 177"/>
                <p:cNvSpPr>
                  <a:spLocks/>
                </p:cNvSpPr>
                <p:nvPr/>
              </p:nvSpPr>
              <p:spPr bwMode="auto">
                <a:xfrm>
                  <a:off x="-3116" y="1681"/>
                  <a:ext cx="5" cy="2"/>
                </a:xfrm>
                <a:custGeom>
                  <a:avLst/>
                  <a:gdLst/>
                  <a:ahLst/>
                  <a:cxnLst>
                    <a:cxn ang="0">
                      <a:pos x="0" y="0"/>
                    </a:cxn>
                    <a:cxn ang="0">
                      <a:pos x="0" y="1"/>
                    </a:cxn>
                    <a:cxn ang="0">
                      <a:pos x="2" y="1"/>
                    </a:cxn>
                    <a:cxn ang="0">
                      <a:pos x="2" y="0"/>
                    </a:cxn>
                  </a:cxnLst>
                  <a:rect l="0" t="0" r="r" b="b"/>
                  <a:pathLst>
                    <a:path w="2" h="1">
                      <a:moveTo>
                        <a:pt x="0" y="0"/>
                      </a:move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08" name="Line 178"/>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09" name="Line 179"/>
                <p:cNvSpPr>
                  <a:spLocks noChangeShapeType="1"/>
                </p:cNvSpPr>
                <p:nvPr/>
              </p:nvSpPr>
              <p:spPr bwMode="auto">
                <a:xfrm>
                  <a:off x="-3111" y="1681"/>
                  <a:ext cx="1" cy="1"/>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10" name="Freeform 180"/>
                <p:cNvSpPr>
                  <a:spLocks noEditPoints="1"/>
                </p:cNvSpPr>
                <p:nvPr/>
              </p:nvSpPr>
              <p:spPr bwMode="auto">
                <a:xfrm>
                  <a:off x="-3014" y="2259"/>
                  <a:ext cx="92" cy="1017"/>
                </a:xfrm>
                <a:custGeom>
                  <a:avLst/>
                  <a:gdLst/>
                  <a:ahLst/>
                  <a:cxnLst>
                    <a:cxn ang="0">
                      <a:pos x="26" y="343"/>
                    </a:cxn>
                    <a:cxn ang="0">
                      <a:pos x="24" y="343"/>
                    </a:cxn>
                    <a:cxn ang="0">
                      <a:pos x="37" y="429"/>
                    </a:cxn>
                    <a:cxn ang="0">
                      <a:pos x="39" y="429"/>
                    </a:cxn>
                    <a:cxn ang="0">
                      <a:pos x="30" y="378"/>
                    </a:cxn>
                    <a:cxn ang="0">
                      <a:pos x="26" y="345"/>
                    </a:cxn>
                    <a:cxn ang="0">
                      <a:pos x="26" y="343"/>
                    </a:cxn>
                    <a:cxn ang="0">
                      <a:pos x="13" y="255"/>
                    </a:cxn>
                    <a:cxn ang="0">
                      <a:pos x="11" y="255"/>
                    </a:cxn>
                    <a:cxn ang="0">
                      <a:pos x="23" y="333"/>
                    </a:cxn>
                    <a:cxn ang="0">
                      <a:pos x="23" y="333"/>
                    </a:cxn>
                    <a:cxn ang="0">
                      <a:pos x="24" y="342"/>
                    </a:cxn>
                    <a:cxn ang="0">
                      <a:pos x="26" y="342"/>
                    </a:cxn>
                    <a:cxn ang="0">
                      <a:pos x="25" y="333"/>
                    </a:cxn>
                    <a:cxn ang="0">
                      <a:pos x="25" y="333"/>
                    </a:cxn>
                    <a:cxn ang="0">
                      <a:pos x="25" y="333"/>
                    </a:cxn>
                    <a:cxn ang="0">
                      <a:pos x="13" y="255"/>
                    </a:cxn>
                    <a:cxn ang="0">
                      <a:pos x="10" y="233"/>
                    </a:cxn>
                    <a:cxn ang="0">
                      <a:pos x="8" y="233"/>
                    </a:cxn>
                    <a:cxn ang="0">
                      <a:pos x="11" y="254"/>
                    </a:cxn>
                    <a:cxn ang="0">
                      <a:pos x="13" y="254"/>
                    </a:cxn>
                    <a:cxn ang="0">
                      <a:pos x="10" y="233"/>
                    </a:cxn>
                    <a:cxn ang="0">
                      <a:pos x="4" y="102"/>
                    </a:cxn>
                    <a:cxn ang="0">
                      <a:pos x="2" y="102"/>
                    </a:cxn>
                    <a:cxn ang="0">
                      <a:pos x="2" y="113"/>
                    </a:cxn>
                    <a:cxn ang="0">
                      <a:pos x="2" y="132"/>
                    </a:cxn>
                    <a:cxn ang="0">
                      <a:pos x="8" y="232"/>
                    </a:cxn>
                    <a:cxn ang="0">
                      <a:pos x="10" y="232"/>
                    </a:cxn>
                    <a:cxn ang="0">
                      <a:pos x="4" y="132"/>
                    </a:cxn>
                    <a:cxn ang="0">
                      <a:pos x="4" y="118"/>
                    </a:cxn>
                    <a:cxn ang="0">
                      <a:pos x="4" y="113"/>
                    </a:cxn>
                    <a:cxn ang="0">
                      <a:pos x="4" y="113"/>
                    </a:cxn>
                    <a:cxn ang="0">
                      <a:pos x="4" y="113"/>
                    </a:cxn>
                    <a:cxn ang="0">
                      <a:pos x="4" y="102"/>
                    </a:cxn>
                    <a:cxn ang="0">
                      <a:pos x="2" y="0"/>
                    </a:cxn>
                    <a:cxn ang="0">
                      <a:pos x="0" y="0"/>
                    </a:cxn>
                    <a:cxn ang="0">
                      <a:pos x="0" y="5"/>
                    </a:cxn>
                    <a:cxn ang="0">
                      <a:pos x="0" y="5"/>
                    </a:cxn>
                    <a:cxn ang="0">
                      <a:pos x="0" y="5"/>
                    </a:cxn>
                    <a:cxn ang="0">
                      <a:pos x="0" y="5"/>
                    </a:cxn>
                    <a:cxn ang="0">
                      <a:pos x="2" y="101"/>
                    </a:cxn>
                    <a:cxn ang="0">
                      <a:pos x="4" y="101"/>
                    </a:cxn>
                    <a:cxn ang="0">
                      <a:pos x="2" y="5"/>
                    </a:cxn>
                    <a:cxn ang="0">
                      <a:pos x="2" y="5"/>
                    </a:cxn>
                    <a:cxn ang="0">
                      <a:pos x="2" y="0"/>
                    </a:cxn>
                  </a:cxnLst>
                  <a:rect l="0" t="0" r="r" b="b"/>
                  <a:pathLst>
                    <a:path w="39" h="429">
                      <a:moveTo>
                        <a:pt x="26" y="343"/>
                      </a:moveTo>
                      <a:cubicBezTo>
                        <a:pt x="24" y="343"/>
                        <a:pt x="24" y="343"/>
                        <a:pt x="24" y="343"/>
                      </a:cubicBezTo>
                      <a:cubicBezTo>
                        <a:pt x="26" y="358"/>
                        <a:pt x="29" y="390"/>
                        <a:pt x="37" y="429"/>
                      </a:cubicBezTo>
                      <a:cubicBezTo>
                        <a:pt x="39" y="429"/>
                        <a:pt x="39" y="429"/>
                        <a:pt x="39" y="429"/>
                      </a:cubicBezTo>
                      <a:cubicBezTo>
                        <a:pt x="35" y="410"/>
                        <a:pt x="32" y="393"/>
                        <a:pt x="30" y="378"/>
                      </a:cubicBezTo>
                      <a:cubicBezTo>
                        <a:pt x="28" y="364"/>
                        <a:pt x="27" y="353"/>
                        <a:pt x="26" y="345"/>
                      </a:cubicBezTo>
                      <a:cubicBezTo>
                        <a:pt x="26" y="344"/>
                        <a:pt x="26" y="344"/>
                        <a:pt x="26" y="343"/>
                      </a:cubicBezTo>
                      <a:moveTo>
                        <a:pt x="13" y="255"/>
                      </a:moveTo>
                      <a:cubicBezTo>
                        <a:pt x="11" y="255"/>
                        <a:pt x="11" y="255"/>
                        <a:pt x="11" y="255"/>
                      </a:cubicBezTo>
                      <a:cubicBezTo>
                        <a:pt x="14" y="279"/>
                        <a:pt x="18" y="305"/>
                        <a:pt x="23" y="333"/>
                      </a:cubicBezTo>
                      <a:cubicBezTo>
                        <a:pt x="23" y="333"/>
                        <a:pt x="23" y="333"/>
                        <a:pt x="23" y="333"/>
                      </a:cubicBezTo>
                      <a:cubicBezTo>
                        <a:pt x="23" y="334"/>
                        <a:pt x="24" y="337"/>
                        <a:pt x="24" y="342"/>
                      </a:cubicBezTo>
                      <a:cubicBezTo>
                        <a:pt x="26" y="342"/>
                        <a:pt x="26" y="342"/>
                        <a:pt x="26" y="342"/>
                      </a:cubicBezTo>
                      <a:cubicBezTo>
                        <a:pt x="25" y="336"/>
                        <a:pt x="25" y="333"/>
                        <a:pt x="25" y="333"/>
                      </a:cubicBezTo>
                      <a:cubicBezTo>
                        <a:pt x="25" y="333"/>
                        <a:pt x="25" y="333"/>
                        <a:pt x="25" y="333"/>
                      </a:cubicBezTo>
                      <a:cubicBezTo>
                        <a:pt x="25" y="333"/>
                        <a:pt x="25" y="333"/>
                        <a:pt x="25" y="333"/>
                      </a:cubicBezTo>
                      <a:cubicBezTo>
                        <a:pt x="20" y="305"/>
                        <a:pt x="16" y="279"/>
                        <a:pt x="13" y="255"/>
                      </a:cubicBezTo>
                      <a:moveTo>
                        <a:pt x="10" y="233"/>
                      </a:moveTo>
                      <a:cubicBezTo>
                        <a:pt x="8" y="233"/>
                        <a:pt x="8" y="233"/>
                        <a:pt x="8" y="233"/>
                      </a:cubicBezTo>
                      <a:cubicBezTo>
                        <a:pt x="9" y="240"/>
                        <a:pt x="10" y="247"/>
                        <a:pt x="11" y="254"/>
                      </a:cubicBezTo>
                      <a:cubicBezTo>
                        <a:pt x="13" y="254"/>
                        <a:pt x="13" y="254"/>
                        <a:pt x="13" y="254"/>
                      </a:cubicBezTo>
                      <a:cubicBezTo>
                        <a:pt x="12" y="247"/>
                        <a:pt x="11" y="240"/>
                        <a:pt x="10" y="233"/>
                      </a:cubicBezTo>
                      <a:moveTo>
                        <a:pt x="4" y="102"/>
                      </a:moveTo>
                      <a:cubicBezTo>
                        <a:pt x="2" y="102"/>
                        <a:pt x="2" y="102"/>
                        <a:pt x="2" y="102"/>
                      </a:cubicBezTo>
                      <a:cubicBezTo>
                        <a:pt x="2" y="105"/>
                        <a:pt x="2" y="109"/>
                        <a:pt x="2" y="113"/>
                      </a:cubicBezTo>
                      <a:cubicBezTo>
                        <a:pt x="2" y="113"/>
                        <a:pt x="2" y="120"/>
                        <a:pt x="2" y="132"/>
                      </a:cubicBezTo>
                      <a:cubicBezTo>
                        <a:pt x="2" y="152"/>
                        <a:pt x="3" y="186"/>
                        <a:pt x="8" y="232"/>
                      </a:cubicBezTo>
                      <a:cubicBezTo>
                        <a:pt x="10" y="232"/>
                        <a:pt x="10" y="232"/>
                        <a:pt x="10" y="232"/>
                      </a:cubicBezTo>
                      <a:cubicBezTo>
                        <a:pt x="5" y="186"/>
                        <a:pt x="4" y="152"/>
                        <a:pt x="4" y="132"/>
                      </a:cubicBezTo>
                      <a:cubicBezTo>
                        <a:pt x="4" y="126"/>
                        <a:pt x="4" y="121"/>
                        <a:pt x="4" y="118"/>
                      </a:cubicBezTo>
                      <a:cubicBezTo>
                        <a:pt x="4" y="115"/>
                        <a:pt x="4" y="113"/>
                        <a:pt x="4" y="113"/>
                      </a:cubicBezTo>
                      <a:cubicBezTo>
                        <a:pt x="4" y="113"/>
                        <a:pt x="4" y="113"/>
                        <a:pt x="4" y="113"/>
                      </a:cubicBezTo>
                      <a:cubicBezTo>
                        <a:pt x="4" y="113"/>
                        <a:pt x="4" y="113"/>
                        <a:pt x="4" y="113"/>
                      </a:cubicBezTo>
                      <a:cubicBezTo>
                        <a:pt x="4" y="109"/>
                        <a:pt x="4" y="106"/>
                        <a:pt x="4" y="102"/>
                      </a:cubicBezTo>
                      <a:moveTo>
                        <a:pt x="2" y="0"/>
                      </a:moveTo>
                      <a:cubicBezTo>
                        <a:pt x="0" y="0"/>
                        <a:pt x="0" y="0"/>
                        <a:pt x="0" y="0"/>
                      </a:cubicBezTo>
                      <a:cubicBezTo>
                        <a:pt x="0" y="1"/>
                        <a:pt x="0" y="3"/>
                        <a:pt x="0" y="5"/>
                      </a:cubicBezTo>
                      <a:cubicBezTo>
                        <a:pt x="0" y="5"/>
                        <a:pt x="0" y="5"/>
                        <a:pt x="0" y="5"/>
                      </a:cubicBezTo>
                      <a:cubicBezTo>
                        <a:pt x="0" y="5"/>
                        <a:pt x="0" y="5"/>
                        <a:pt x="0" y="5"/>
                      </a:cubicBezTo>
                      <a:cubicBezTo>
                        <a:pt x="0" y="5"/>
                        <a:pt x="0" y="5"/>
                        <a:pt x="0" y="5"/>
                      </a:cubicBezTo>
                      <a:cubicBezTo>
                        <a:pt x="0" y="6"/>
                        <a:pt x="1" y="19"/>
                        <a:pt x="2" y="101"/>
                      </a:cubicBezTo>
                      <a:cubicBezTo>
                        <a:pt x="4" y="101"/>
                        <a:pt x="4" y="101"/>
                        <a:pt x="4" y="101"/>
                      </a:cubicBezTo>
                      <a:cubicBezTo>
                        <a:pt x="3" y="13"/>
                        <a:pt x="2" y="5"/>
                        <a:pt x="2" y="5"/>
                      </a:cubicBezTo>
                      <a:cubicBezTo>
                        <a:pt x="2" y="5"/>
                        <a:pt x="2" y="5"/>
                        <a:pt x="2" y="5"/>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11" name="Freeform 181"/>
                <p:cNvSpPr>
                  <a:spLocks/>
                </p:cNvSpPr>
                <p:nvPr/>
              </p:nvSpPr>
              <p:spPr bwMode="auto">
                <a:xfrm>
                  <a:off x="-2957" y="3069"/>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12" name="Freeform 182"/>
                <p:cNvSpPr>
                  <a:spLocks/>
                </p:cNvSpPr>
                <p:nvPr/>
              </p:nvSpPr>
              <p:spPr bwMode="auto">
                <a:xfrm>
                  <a:off x="-2988" y="2861"/>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13" name="Freeform 183"/>
                <p:cNvSpPr>
                  <a:spLocks/>
                </p:cNvSpPr>
                <p:nvPr/>
              </p:nvSpPr>
              <p:spPr bwMode="auto">
                <a:xfrm>
                  <a:off x="-2926" y="3278"/>
                  <a:ext cx="23" cy="76"/>
                </a:xfrm>
                <a:custGeom>
                  <a:avLst/>
                  <a:gdLst/>
                  <a:ahLst/>
                  <a:cxnLst>
                    <a:cxn ang="0">
                      <a:pos x="2" y="0"/>
                    </a:cxn>
                    <a:cxn ang="0">
                      <a:pos x="0" y="0"/>
                    </a:cxn>
                    <a:cxn ang="0">
                      <a:pos x="8" y="32"/>
                    </a:cxn>
                    <a:cxn ang="0">
                      <a:pos x="10" y="32"/>
                    </a:cxn>
                    <a:cxn ang="0">
                      <a:pos x="2" y="0"/>
                    </a:cxn>
                  </a:cxnLst>
                  <a:rect l="0" t="0" r="r" b="b"/>
                  <a:pathLst>
                    <a:path w="10" h="32">
                      <a:moveTo>
                        <a:pt x="2" y="0"/>
                      </a:moveTo>
                      <a:cubicBezTo>
                        <a:pt x="0" y="0"/>
                        <a:pt x="0" y="0"/>
                        <a:pt x="0" y="0"/>
                      </a:cubicBezTo>
                      <a:cubicBezTo>
                        <a:pt x="2" y="10"/>
                        <a:pt x="5" y="21"/>
                        <a:pt x="8" y="32"/>
                      </a:cubicBezTo>
                      <a:cubicBezTo>
                        <a:pt x="10" y="32"/>
                        <a:pt x="10" y="32"/>
                        <a:pt x="10" y="32"/>
                      </a:cubicBezTo>
                      <a:cubicBezTo>
                        <a:pt x="7" y="21"/>
                        <a:pt x="5" y="1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14" name="Freeform 184"/>
                <p:cNvSpPr>
                  <a:spLocks/>
                </p:cNvSpPr>
                <p:nvPr/>
              </p:nvSpPr>
              <p:spPr bwMode="auto">
                <a:xfrm>
                  <a:off x="-2995"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15" name="Freeform 185"/>
                <p:cNvSpPr>
                  <a:spLocks/>
                </p:cNvSpPr>
                <p:nvPr/>
              </p:nvSpPr>
              <p:spPr bwMode="auto">
                <a:xfrm>
                  <a:off x="-2926" y="3276"/>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16" name="Freeform 186"/>
                <p:cNvSpPr>
                  <a:spLocks/>
                </p:cNvSpPr>
                <p:nvPr/>
              </p:nvSpPr>
              <p:spPr bwMode="auto">
                <a:xfrm>
                  <a:off x="-2907" y="3356"/>
                  <a:ext cx="19" cy="57"/>
                </a:xfrm>
                <a:custGeom>
                  <a:avLst/>
                  <a:gdLst/>
                  <a:ahLst/>
                  <a:cxnLst>
                    <a:cxn ang="0">
                      <a:pos x="2" y="0"/>
                    </a:cxn>
                    <a:cxn ang="0">
                      <a:pos x="0" y="0"/>
                    </a:cxn>
                    <a:cxn ang="0">
                      <a:pos x="6" y="24"/>
                    </a:cxn>
                    <a:cxn ang="0">
                      <a:pos x="8" y="24"/>
                    </a:cxn>
                    <a:cxn ang="0">
                      <a:pos x="2" y="0"/>
                    </a:cxn>
                  </a:cxnLst>
                  <a:rect l="0" t="0" r="r" b="b"/>
                  <a:pathLst>
                    <a:path w="8" h="24">
                      <a:moveTo>
                        <a:pt x="2" y="0"/>
                      </a:moveTo>
                      <a:cubicBezTo>
                        <a:pt x="0" y="0"/>
                        <a:pt x="0" y="0"/>
                        <a:pt x="0" y="0"/>
                      </a:cubicBezTo>
                      <a:cubicBezTo>
                        <a:pt x="2" y="8"/>
                        <a:pt x="4" y="16"/>
                        <a:pt x="6" y="24"/>
                      </a:cubicBezTo>
                      <a:cubicBezTo>
                        <a:pt x="8" y="24"/>
                        <a:pt x="8" y="24"/>
                        <a:pt x="8" y="24"/>
                      </a:cubicBezTo>
                      <a:cubicBezTo>
                        <a:pt x="6" y="16"/>
                        <a:pt x="4" y="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17" name="Freeform 187"/>
                <p:cNvSpPr>
                  <a:spLocks/>
                </p:cNvSpPr>
                <p:nvPr/>
              </p:nvSpPr>
              <p:spPr bwMode="auto">
                <a:xfrm>
                  <a:off x="-2907" y="3354"/>
                  <a:ext cx="4"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18" name="Freeform 188"/>
                <p:cNvSpPr>
                  <a:spLocks/>
                </p:cNvSpPr>
                <p:nvPr/>
              </p:nvSpPr>
              <p:spPr bwMode="auto">
                <a:xfrm>
                  <a:off x="-3009"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19" name="Freeform 189"/>
                <p:cNvSpPr>
                  <a:spLocks/>
                </p:cNvSpPr>
                <p:nvPr/>
              </p:nvSpPr>
              <p:spPr bwMode="auto">
                <a:xfrm>
                  <a:off x="-3014" y="2256"/>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20" name="Freeform 190"/>
                <p:cNvSpPr>
                  <a:spLocks/>
                </p:cNvSpPr>
                <p:nvPr/>
              </p:nvSpPr>
              <p:spPr bwMode="auto">
                <a:xfrm>
                  <a:off x="-2903" y="1986"/>
                  <a:ext cx="83" cy="270"/>
                </a:xfrm>
                <a:custGeom>
                  <a:avLst/>
                  <a:gdLst/>
                  <a:ahLst/>
                  <a:cxnLst>
                    <a:cxn ang="0">
                      <a:pos x="2" y="0"/>
                    </a:cxn>
                    <a:cxn ang="0">
                      <a:pos x="0" y="0"/>
                    </a:cxn>
                    <a:cxn ang="0">
                      <a:pos x="0" y="5"/>
                    </a:cxn>
                    <a:cxn ang="0">
                      <a:pos x="1" y="5"/>
                    </a:cxn>
                    <a:cxn ang="0">
                      <a:pos x="1" y="5"/>
                    </a:cxn>
                    <a:cxn ang="0">
                      <a:pos x="2" y="8"/>
                    </a:cxn>
                    <a:cxn ang="0">
                      <a:pos x="33" y="114"/>
                    </a:cxn>
                    <a:cxn ang="0">
                      <a:pos x="35" y="114"/>
                    </a:cxn>
                    <a:cxn ang="0">
                      <a:pos x="32" y="101"/>
                    </a:cxn>
                    <a:cxn ang="0">
                      <a:pos x="30" y="101"/>
                    </a:cxn>
                    <a:cxn ang="0">
                      <a:pos x="30" y="100"/>
                    </a:cxn>
                    <a:cxn ang="0">
                      <a:pos x="32" y="100"/>
                    </a:cxn>
                    <a:cxn ang="0">
                      <a:pos x="2" y="4"/>
                    </a:cxn>
                    <a:cxn ang="0">
                      <a:pos x="2" y="0"/>
                    </a:cxn>
                  </a:cxnLst>
                  <a:rect l="0" t="0" r="r" b="b"/>
                  <a:pathLst>
                    <a:path w="35" h="114">
                      <a:moveTo>
                        <a:pt x="2" y="0"/>
                      </a:moveTo>
                      <a:cubicBezTo>
                        <a:pt x="0" y="0"/>
                        <a:pt x="0" y="0"/>
                        <a:pt x="0" y="0"/>
                      </a:cubicBezTo>
                      <a:cubicBezTo>
                        <a:pt x="0" y="1"/>
                        <a:pt x="0" y="3"/>
                        <a:pt x="0" y="5"/>
                      </a:cubicBezTo>
                      <a:cubicBezTo>
                        <a:pt x="1" y="5"/>
                        <a:pt x="1" y="5"/>
                        <a:pt x="1" y="5"/>
                      </a:cubicBezTo>
                      <a:cubicBezTo>
                        <a:pt x="1" y="5"/>
                        <a:pt x="1" y="5"/>
                        <a:pt x="1" y="5"/>
                      </a:cubicBezTo>
                      <a:cubicBezTo>
                        <a:pt x="1" y="5"/>
                        <a:pt x="1" y="6"/>
                        <a:pt x="2" y="8"/>
                      </a:cubicBezTo>
                      <a:cubicBezTo>
                        <a:pt x="7" y="20"/>
                        <a:pt x="23" y="60"/>
                        <a:pt x="33" y="114"/>
                      </a:cubicBezTo>
                      <a:cubicBezTo>
                        <a:pt x="35" y="114"/>
                        <a:pt x="35" y="114"/>
                        <a:pt x="35" y="114"/>
                      </a:cubicBezTo>
                      <a:cubicBezTo>
                        <a:pt x="34" y="109"/>
                        <a:pt x="33" y="105"/>
                        <a:pt x="32" y="101"/>
                      </a:cubicBezTo>
                      <a:cubicBezTo>
                        <a:pt x="30" y="101"/>
                        <a:pt x="30" y="101"/>
                        <a:pt x="30" y="101"/>
                      </a:cubicBezTo>
                      <a:cubicBezTo>
                        <a:pt x="30" y="100"/>
                        <a:pt x="30" y="100"/>
                        <a:pt x="30" y="100"/>
                      </a:cubicBezTo>
                      <a:cubicBezTo>
                        <a:pt x="32" y="100"/>
                        <a:pt x="32" y="100"/>
                        <a:pt x="32" y="100"/>
                      </a:cubicBezTo>
                      <a:cubicBezTo>
                        <a:pt x="20" y="45"/>
                        <a:pt x="3" y="7"/>
                        <a:pt x="2" y="4"/>
                      </a:cubicBezTo>
                      <a:cubicBezTo>
                        <a:pt x="2" y="3"/>
                        <a:pt x="2" y="1"/>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21" name="Freeform 191"/>
                <p:cNvSpPr>
                  <a:spLocks/>
                </p:cNvSpPr>
                <p:nvPr/>
              </p:nvSpPr>
              <p:spPr bwMode="auto">
                <a:xfrm>
                  <a:off x="-2832" y="2223"/>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22" name="Freeform 192"/>
                <p:cNvSpPr>
                  <a:spLocks noEditPoints="1"/>
                </p:cNvSpPr>
                <p:nvPr/>
              </p:nvSpPr>
              <p:spPr bwMode="auto">
                <a:xfrm>
                  <a:off x="-3113" y="1522"/>
                  <a:ext cx="215" cy="462"/>
                </a:xfrm>
                <a:custGeom>
                  <a:avLst/>
                  <a:gdLst/>
                  <a:ahLst/>
                  <a:cxnLst>
                    <a:cxn ang="0">
                      <a:pos x="67" y="99"/>
                    </a:cxn>
                    <a:cxn ang="0">
                      <a:pos x="65" y="99"/>
                    </a:cxn>
                    <a:cxn ang="0">
                      <a:pos x="89" y="195"/>
                    </a:cxn>
                    <a:cxn ang="0">
                      <a:pos x="91" y="195"/>
                    </a:cxn>
                    <a:cxn ang="0">
                      <a:pos x="67" y="99"/>
                    </a:cxn>
                    <a:cxn ang="0">
                      <a:pos x="53" y="68"/>
                    </a:cxn>
                    <a:cxn ang="0">
                      <a:pos x="53" y="68"/>
                    </a:cxn>
                    <a:cxn ang="0">
                      <a:pos x="51" y="68"/>
                    </a:cxn>
                    <a:cxn ang="0">
                      <a:pos x="64" y="98"/>
                    </a:cxn>
                    <a:cxn ang="0">
                      <a:pos x="66" y="98"/>
                    </a:cxn>
                    <a:cxn ang="0">
                      <a:pos x="53" y="68"/>
                    </a:cxn>
                    <a:cxn ang="0">
                      <a:pos x="2" y="0"/>
                    </a:cxn>
                    <a:cxn ang="0">
                      <a:pos x="1" y="0"/>
                    </a:cxn>
                    <a:cxn ang="0">
                      <a:pos x="0" y="1"/>
                    </a:cxn>
                    <a:cxn ang="0">
                      <a:pos x="1" y="2"/>
                    </a:cxn>
                    <a:cxn ang="0">
                      <a:pos x="50" y="67"/>
                    </a:cxn>
                    <a:cxn ang="0">
                      <a:pos x="52" y="67"/>
                    </a:cxn>
                    <a:cxn ang="0">
                      <a:pos x="2" y="0"/>
                    </a:cxn>
                  </a:cxnLst>
                  <a:rect l="0" t="0" r="r" b="b"/>
                  <a:pathLst>
                    <a:path w="91" h="195">
                      <a:moveTo>
                        <a:pt x="67" y="99"/>
                      </a:moveTo>
                      <a:cubicBezTo>
                        <a:pt x="65" y="99"/>
                        <a:pt x="65" y="99"/>
                        <a:pt x="65" y="99"/>
                      </a:cubicBezTo>
                      <a:cubicBezTo>
                        <a:pt x="75" y="125"/>
                        <a:pt x="84" y="157"/>
                        <a:pt x="89" y="195"/>
                      </a:cubicBezTo>
                      <a:cubicBezTo>
                        <a:pt x="91" y="195"/>
                        <a:pt x="91" y="195"/>
                        <a:pt x="91" y="195"/>
                      </a:cubicBezTo>
                      <a:cubicBezTo>
                        <a:pt x="86" y="157"/>
                        <a:pt x="77" y="125"/>
                        <a:pt x="67" y="99"/>
                      </a:cubicBezTo>
                      <a:moveTo>
                        <a:pt x="53" y="68"/>
                      </a:moveTo>
                      <a:cubicBezTo>
                        <a:pt x="53" y="68"/>
                        <a:pt x="53" y="68"/>
                        <a:pt x="53" y="68"/>
                      </a:cubicBezTo>
                      <a:cubicBezTo>
                        <a:pt x="51" y="68"/>
                        <a:pt x="51" y="68"/>
                        <a:pt x="51" y="68"/>
                      </a:cubicBezTo>
                      <a:cubicBezTo>
                        <a:pt x="55" y="77"/>
                        <a:pt x="60" y="87"/>
                        <a:pt x="64" y="98"/>
                      </a:cubicBezTo>
                      <a:cubicBezTo>
                        <a:pt x="66" y="98"/>
                        <a:pt x="66" y="98"/>
                        <a:pt x="66" y="98"/>
                      </a:cubicBezTo>
                      <a:cubicBezTo>
                        <a:pt x="62" y="87"/>
                        <a:pt x="57" y="77"/>
                        <a:pt x="53" y="68"/>
                      </a:cubicBezTo>
                      <a:moveTo>
                        <a:pt x="2" y="0"/>
                      </a:moveTo>
                      <a:cubicBezTo>
                        <a:pt x="1" y="0"/>
                        <a:pt x="1" y="0"/>
                        <a:pt x="1" y="0"/>
                      </a:cubicBezTo>
                      <a:cubicBezTo>
                        <a:pt x="0" y="1"/>
                        <a:pt x="0" y="1"/>
                        <a:pt x="0" y="1"/>
                      </a:cubicBezTo>
                      <a:cubicBezTo>
                        <a:pt x="1" y="2"/>
                        <a:pt x="1" y="2"/>
                        <a:pt x="1" y="2"/>
                      </a:cubicBezTo>
                      <a:cubicBezTo>
                        <a:pt x="6" y="6"/>
                        <a:pt x="28" y="26"/>
                        <a:pt x="50" y="67"/>
                      </a:cubicBezTo>
                      <a:cubicBezTo>
                        <a:pt x="52" y="67"/>
                        <a:pt x="52" y="67"/>
                        <a:pt x="52" y="67"/>
                      </a:cubicBezTo>
                      <a:cubicBezTo>
                        <a:pt x="30" y="24"/>
                        <a:pt x="6" y="3"/>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23" name="Freeform 193"/>
                <p:cNvSpPr>
                  <a:spLocks/>
                </p:cNvSpPr>
                <p:nvPr/>
              </p:nvSpPr>
              <p:spPr bwMode="auto">
                <a:xfrm>
                  <a:off x="-2962" y="1754"/>
                  <a:ext cx="7" cy="2"/>
                </a:xfrm>
                <a:custGeom>
                  <a:avLst/>
                  <a:gdLst/>
                  <a:ahLst/>
                  <a:cxnLst>
                    <a:cxn ang="0">
                      <a:pos x="2" y="0"/>
                    </a:cxn>
                    <a:cxn ang="0">
                      <a:pos x="0" y="0"/>
                    </a:cxn>
                    <a:cxn ang="0">
                      <a:pos x="1" y="1"/>
                    </a:cxn>
                    <a:cxn ang="0">
                      <a:pos x="3" y="1"/>
                    </a:cxn>
                    <a:cxn ang="0">
                      <a:pos x="2" y="0"/>
                    </a:cxn>
                  </a:cxnLst>
                  <a:rect l="0" t="0" r="r" b="b"/>
                  <a:pathLst>
                    <a:path w="3" h="1">
                      <a:moveTo>
                        <a:pt x="2" y="0"/>
                      </a:moveTo>
                      <a:cubicBezTo>
                        <a:pt x="0" y="0"/>
                        <a:pt x="0" y="0"/>
                        <a:pt x="0" y="0"/>
                      </a:cubicBezTo>
                      <a:cubicBezTo>
                        <a:pt x="0" y="0"/>
                        <a:pt x="0" y="1"/>
                        <a:pt x="1" y="1"/>
                      </a:cubicBezTo>
                      <a:cubicBezTo>
                        <a:pt x="3" y="1"/>
                        <a:pt x="3" y="1"/>
                        <a:pt x="3"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24" name="Freeform 194"/>
                <p:cNvSpPr>
                  <a:spLocks/>
                </p:cNvSpPr>
                <p:nvPr/>
              </p:nvSpPr>
              <p:spPr bwMode="auto">
                <a:xfrm>
                  <a:off x="-2990" y="1681"/>
                  <a:ext cx="2" cy="2"/>
                </a:xfrm>
                <a:custGeom>
                  <a:avLst/>
                  <a:gdLst/>
                  <a:ahLst/>
                  <a:cxnLst>
                    <a:cxn ang="0">
                      <a:pos x="1" y="1"/>
                    </a:cxn>
                    <a:cxn ang="0">
                      <a:pos x="0" y="0"/>
                    </a:cxn>
                  </a:cxnLst>
                  <a:rect l="0" t="0" r="r" b="b"/>
                  <a:pathLst>
                    <a:path w="1" h="1">
                      <a:moveTo>
                        <a:pt x="1" y="1"/>
                      </a:moveTo>
                      <a:cubicBezTo>
                        <a:pt x="1" y="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25" name="Freeform 195"/>
                <p:cNvSpPr>
                  <a:spLocks/>
                </p:cNvSpPr>
                <p:nvPr/>
              </p:nvSpPr>
              <p:spPr bwMode="auto">
                <a:xfrm>
                  <a:off x="-2995" y="1681"/>
                  <a:ext cx="5" cy="2"/>
                </a:xfrm>
                <a:custGeom>
                  <a:avLst/>
                  <a:gdLst/>
                  <a:ahLst/>
                  <a:cxnLst>
                    <a:cxn ang="0">
                      <a:pos x="2" y="0"/>
                    </a:cxn>
                    <a:cxn ang="0">
                      <a:pos x="0" y="0"/>
                    </a:cxn>
                    <a:cxn ang="0">
                      <a:pos x="1" y="1"/>
                    </a:cxn>
                  </a:cxnLst>
                  <a:rect l="0" t="0" r="r" b="b"/>
                  <a:pathLst>
                    <a:path w="2" h="1">
                      <a:moveTo>
                        <a:pt x="2" y="0"/>
                      </a:moveTo>
                      <a:cubicBezTo>
                        <a:pt x="0" y="0"/>
                        <a:pt x="0" y="0"/>
                        <a:pt x="0" y="0"/>
                      </a:cubicBezTo>
                      <a:cubicBezTo>
                        <a:pt x="0" y="1"/>
                        <a:pt x="0" y="1"/>
                        <a:pt x="1"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26" name="Freeform 196"/>
                <p:cNvSpPr>
                  <a:spLocks noEditPoints="1"/>
                </p:cNvSpPr>
                <p:nvPr/>
              </p:nvSpPr>
              <p:spPr bwMode="auto">
                <a:xfrm>
                  <a:off x="-2824" y="2259"/>
                  <a:ext cx="26" cy="1017"/>
                </a:xfrm>
                <a:custGeom>
                  <a:avLst/>
                  <a:gdLst/>
                  <a:ahLst/>
                  <a:cxnLst>
                    <a:cxn ang="0">
                      <a:pos x="8" y="343"/>
                    </a:cxn>
                    <a:cxn ang="0">
                      <a:pos x="6" y="343"/>
                    </a:cxn>
                    <a:cxn ang="0">
                      <a:pos x="6" y="429"/>
                    </a:cxn>
                    <a:cxn ang="0">
                      <a:pos x="8" y="429"/>
                    </a:cxn>
                    <a:cxn ang="0">
                      <a:pos x="8" y="343"/>
                    </a:cxn>
                    <a:cxn ang="0">
                      <a:pos x="11" y="233"/>
                    </a:cxn>
                    <a:cxn ang="0">
                      <a:pos x="9" y="233"/>
                    </a:cxn>
                    <a:cxn ang="0">
                      <a:pos x="5" y="333"/>
                    </a:cxn>
                    <a:cxn ang="0">
                      <a:pos x="6" y="342"/>
                    </a:cxn>
                    <a:cxn ang="0">
                      <a:pos x="8" y="342"/>
                    </a:cxn>
                    <a:cxn ang="0">
                      <a:pos x="8" y="333"/>
                    </a:cxn>
                    <a:cxn ang="0">
                      <a:pos x="11" y="233"/>
                    </a:cxn>
                    <a:cxn ang="0">
                      <a:pos x="10" y="102"/>
                    </a:cxn>
                    <a:cxn ang="0">
                      <a:pos x="8" y="102"/>
                    </a:cxn>
                    <a:cxn ang="0">
                      <a:pos x="9" y="178"/>
                    </a:cxn>
                    <a:cxn ang="0">
                      <a:pos x="9" y="232"/>
                    </a:cxn>
                    <a:cxn ang="0">
                      <a:pos x="11" y="232"/>
                    </a:cxn>
                    <a:cxn ang="0">
                      <a:pos x="11" y="178"/>
                    </a:cxn>
                    <a:cxn ang="0">
                      <a:pos x="10" y="102"/>
                    </a:cxn>
                    <a:cxn ang="0">
                      <a:pos x="2" y="0"/>
                    </a:cxn>
                    <a:cxn ang="0">
                      <a:pos x="0" y="0"/>
                    </a:cxn>
                    <a:cxn ang="0">
                      <a:pos x="7" y="60"/>
                    </a:cxn>
                    <a:cxn ang="0">
                      <a:pos x="7" y="69"/>
                    </a:cxn>
                    <a:cxn ang="0">
                      <a:pos x="8" y="101"/>
                    </a:cxn>
                    <a:cxn ang="0">
                      <a:pos x="10" y="101"/>
                    </a:cxn>
                    <a:cxn ang="0">
                      <a:pos x="9" y="60"/>
                    </a:cxn>
                    <a:cxn ang="0">
                      <a:pos x="2" y="0"/>
                    </a:cxn>
                  </a:cxnLst>
                  <a:rect l="0" t="0" r="r" b="b"/>
                  <a:pathLst>
                    <a:path w="11" h="429">
                      <a:moveTo>
                        <a:pt x="8" y="343"/>
                      </a:moveTo>
                      <a:cubicBezTo>
                        <a:pt x="6" y="343"/>
                        <a:pt x="6" y="343"/>
                        <a:pt x="6" y="343"/>
                      </a:cubicBezTo>
                      <a:cubicBezTo>
                        <a:pt x="6" y="429"/>
                        <a:pt x="6" y="429"/>
                        <a:pt x="6" y="429"/>
                      </a:cubicBezTo>
                      <a:cubicBezTo>
                        <a:pt x="8" y="429"/>
                        <a:pt x="8" y="429"/>
                        <a:pt x="8" y="429"/>
                      </a:cubicBezTo>
                      <a:cubicBezTo>
                        <a:pt x="8" y="343"/>
                        <a:pt x="8" y="343"/>
                        <a:pt x="8" y="343"/>
                      </a:cubicBezTo>
                      <a:moveTo>
                        <a:pt x="11" y="233"/>
                      </a:moveTo>
                      <a:cubicBezTo>
                        <a:pt x="9" y="233"/>
                        <a:pt x="9" y="233"/>
                        <a:pt x="9" y="233"/>
                      </a:cubicBezTo>
                      <a:cubicBezTo>
                        <a:pt x="8" y="264"/>
                        <a:pt x="7" y="298"/>
                        <a:pt x="5" y="333"/>
                      </a:cubicBezTo>
                      <a:cubicBezTo>
                        <a:pt x="6" y="342"/>
                        <a:pt x="6" y="342"/>
                        <a:pt x="6" y="342"/>
                      </a:cubicBezTo>
                      <a:cubicBezTo>
                        <a:pt x="8" y="342"/>
                        <a:pt x="8" y="342"/>
                        <a:pt x="8" y="342"/>
                      </a:cubicBezTo>
                      <a:cubicBezTo>
                        <a:pt x="8" y="333"/>
                        <a:pt x="8" y="333"/>
                        <a:pt x="8" y="333"/>
                      </a:cubicBezTo>
                      <a:cubicBezTo>
                        <a:pt x="9" y="298"/>
                        <a:pt x="10" y="264"/>
                        <a:pt x="11" y="233"/>
                      </a:cubicBezTo>
                      <a:moveTo>
                        <a:pt x="10" y="102"/>
                      </a:moveTo>
                      <a:cubicBezTo>
                        <a:pt x="8" y="102"/>
                        <a:pt x="8" y="102"/>
                        <a:pt x="8" y="102"/>
                      </a:cubicBezTo>
                      <a:cubicBezTo>
                        <a:pt x="9" y="122"/>
                        <a:pt x="9" y="147"/>
                        <a:pt x="9" y="178"/>
                      </a:cubicBezTo>
                      <a:cubicBezTo>
                        <a:pt x="9" y="195"/>
                        <a:pt x="9" y="213"/>
                        <a:pt x="9" y="232"/>
                      </a:cubicBezTo>
                      <a:cubicBezTo>
                        <a:pt x="11" y="232"/>
                        <a:pt x="11" y="232"/>
                        <a:pt x="11" y="232"/>
                      </a:cubicBezTo>
                      <a:cubicBezTo>
                        <a:pt x="11" y="213"/>
                        <a:pt x="11" y="195"/>
                        <a:pt x="11" y="178"/>
                      </a:cubicBezTo>
                      <a:cubicBezTo>
                        <a:pt x="11" y="147"/>
                        <a:pt x="11" y="122"/>
                        <a:pt x="10" y="102"/>
                      </a:cubicBezTo>
                      <a:moveTo>
                        <a:pt x="2" y="0"/>
                      </a:moveTo>
                      <a:cubicBezTo>
                        <a:pt x="0" y="0"/>
                        <a:pt x="0" y="0"/>
                        <a:pt x="0" y="0"/>
                      </a:cubicBezTo>
                      <a:cubicBezTo>
                        <a:pt x="3" y="18"/>
                        <a:pt x="6" y="39"/>
                        <a:pt x="7" y="60"/>
                      </a:cubicBezTo>
                      <a:cubicBezTo>
                        <a:pt x="7" y="60"/>
                        <a:pt x="7" y="63"/>
                        <a:pt x="7" y="69"/>
                      </a:cubicBezTo>
                      <a:cubicBezTo>
                        <a:pt x="8" y="76"/>
                        <a:pt x="8" y="87"/>
                        <a:pt x="8" y="101"/>
                      </a:cubicBezTo>
                      <a:cubicBezTo>
                        <a:pt x="10" y="101"/>
                        <a:pt x="10" y="101"/>
                        <a:pt x="10" y="101"/>
                      </a:cubicBezTo>
                      <a:cubicBezTo>
                        <a:pt x="10" y="75"/>
                        <a:pt x="9" y="60"/>
                        <a:pt x="9" y="60"/>
                      </a:cubicBezTo>
                      <a:cubicBezTo>
                        <a:pt x="8" y="39"/>
                        <a:pt x="5" y="18"/>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27" name="Freeform 197"/>
                <p:cNvSpPr>
                  <a:spLocks/>
                </p:cNvSpPr>
                <p:nvPr/>
              </p:nvSpPr>
              <p:spPr bwMode="auto">
                <a:xfrm>
                  <a:off x="-2810" y="3069"/>
                  <a:ext cx="4" cy="3"/>
                </a:xfrm>
                <a:custGeom>
                  <a:avLst/>
                  <a:gdLst/>
                  <a:ahLst/>
                  <a:cxnLst>
                    <a:cxn ang="0">
                      <a:pos x="4" y="0"/>
                    </a:cxn>
                    <a:cxn ang="0">
                      <a:pos x="0" y="0"/>
                    </a:cxn>
                    <a:cxn ang="0">
                      <a:pos x="0" y="3"/>
                    </a:cxn>
                    <a:cxn ang="0">
                      <a:pos x="4" y="3"/>
                    </a:cxn>
                    <a:cxn ang="0">
                      <a:pos x="4" y="0"/>
                    </a:cxn>
                    <a:cxn ang="0">
                      <a:pos x="4" y="0"/>
                    </a:cxn>
                  </a:cxnLst>
                  <a:rect l="0" t="0" r="r" b="b"/>
                  <a:pathLst>
                    <a:path w="4" h="3">
                      <a:moveTo>
                        <a:pt x="4" y="0"/>
                      </a:moveTo>
                      <a:lnTo>
                        <a:pt x="0" y="0"/>
                      </a:lnTo>
                      <a:lnTo>
                        <a:pt x="0" y="3"/>
                      </a:lnTo>
                      <a:lnTo>
                        <a:pt x="4" y="3"/>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28" name="Freeform 198"/>
                <p:cNvSpPr>
                  <a:spLocks/>
                </p:cNvSpPr>
                <p:nvPr/>
              </p:nvSpPr>
              <p:spPr bwMode="auto">
                <a:xfrm>
                  <a:off x="-2810" y="3278"/>
                  <a:ext cx="4" cy="76"/>
                </a:xfrm>
                <a:custGeom>
                  <a:avLst/>
                  <a:gdLst/>
                  <a:ahLst/>
                  <a:cxnLst>
                    <a:cxn ang="0">
                      <a:pos x="4" y="0"/>
                    </a:cxn>
                    <a:cxn ang="0">
                      <a:pos x="0" y="0"/>
                    </a:cxn>
                    <a:cxn ang="0">
                      <a:pos x="0" y="76"/>
                    </a:cxn>
                    <a:cxn ang="0">
                      <a:pos x="4" y="76"/>
                    </a:cxn>
                    <a:cxn ang="0">
                      <a:pos x="4" y="0"/>
                    </a:cxn>
                    <a:cxn ang="0">
                      <a:pos x="4" y="0"/>
                    </a:cxn>
                  </a:cxnLst>
                  <a:rect l="0" t="0" r="r" b="b"/>
                  <a:pathLst>
                    <a:path w="4" h="76">
                      <a:moveTo>
                        <a:pt x="4" y="0"/>
                      </a:moveTo>
                      <a:lnTo>
                        <a:pt x="0" y="0"/>
                      </a:lnTo>
                      <a:lnTo>
                        <a:pt x="0" y="76"/>
                      </a:lnTo>
                      <a:lnTo>
                        <a:pt x="4" y="76"/>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29" name="Freeform 199"/>
                <p:cNvSpPr>
                  <a:spLocks/>
                </p:cNvSpPr>
                <p:nvPr/>
              </p:nvSpPr>
              <p:spPr bwMode="auto">
                <a:xfrm>
                  <a:off x="-2803" y="2809"/>
                  <a:ext cx="5" cy="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30" name="Freeform 200"/>
                <p:cNvSpPr>
                  <a:spLocks/>
                </p:cNvSpPr>
                <p:nvPr/>
              </p:nvSpPr>
              <p:spPr bwMode="auto">
                <a:xfrm>
                  <a:off x="-2810" y="3276"/>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31" name="Freeform 201"/>
                <p:cNvSpPr>
                  <a:spLocks/>
                </p:cNvSpPr>
                <p:nvPr/>
              </p:nvSpPr>
              <p:spPr bwMode="auto">
                <a:xfrm>
                  <a:off x="-2810" y="3356"/>
                  <a:ext cx="4" cy="71"/>
                </a:xfrm>
                <a:custGeom>
                  <a:avLst/>
                  <a:gdLst/>
                  <a:ahLst/>
                  <a:cxnLst>
                    <a:cxn ang="0">
                      <a:pos x="4" y="0"/>
                    </a:cxn>
                    <a:cxn ang="0">
                      <a:pos x="0" y="0"/>
                    </a:cxn>
                    <a:cxn ang="0">
                      <a:pos x="0" y="71"/>
                    </a:cxn>
                    <a:cxn ang="0">
                      <a:pos x="4" y="71"/>
                    </a:cxn>
                    <a:cxn ang="0">
                      <a:pos x="4" y="0"/>
                    </a:cxn>
                    <a:cxn ang="0">
                      <a:pos x="4" y="0"/>
                    </a:cxn>
                  </a:cxnLst>
                  <a:rect l="0" t="0" r="r" b="b"/>
                  <a:pathLst>
                    <a:path w="4" h="71">
                      <a:moveTo>
                        <a:pt x="4" y="0"/>
                      </a:moveTo>
                      <a:lnTo>
                        <a:pt x="0" y="0"/>
                      </a:lnTo>
                      <a:lnTo>
                        <a:pt x="0" y="71"/>
                      </a:lnTo>
                      <a:lnTo>
                        <a:pt x="4" y="71"/>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32" name="Freeform 202"/>
                <p:cNvSpPr>
                  <a:spLocks/>
                </p:cNvSpPr>
                <p:nvPr/>
              </p:nvSpPr>
              <p:spPr bwMode="auto">
                <a:xfrm>
                  <a:off x="-2810" y="3354"/>
                  <a:ext cx="4" cy="2"/>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33" name="Freeform 203"/>
                <p:cNvSpPr>
                  <a:spLocks/>
                </p:cNvSpPr>
                <p:nvPr/>
              </p:nvSpPr>
              <p:spPr bwMode="auto">
                <a:xfrm>
                  <a:off x="-2806" y="2498"/>
                  <a:ext cx="5"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334" name="Freeform 204"/>
                <p:cNvSpPr>
                  <a:spLocks/>
                </p:cNvSpPr>
                <p:nvPr/>
              </p:nvSpPr>
              <p:spPr bwMode="auto">
                <a:xfrm>
                  <a:off x="-2824" y="2256"/>
                  <a:ext cx="4" cy="3"/>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grpSp>
          <p:sp>
            <p:nvSpPr>
              <p:cNvPr id="41" name="Freeform 206"/>
              <p:cNvSpPr>
                <a:spLocks/>
              </p:cNvSpPr>
              <p:nvPr/>
            </p:nvSpPr>
            <p:spPr bwMode="auto">
              <a:xfrm>
                <a:off x="-4870447" y="2416173"/>
                <a:ext cx="349249" cy="368300"/>
              </a:xfrm>
              <a:custGeom>
                <a:avLst/>
                <a:gdLst/>
                <a:ahLst/>
                <a:cxnLst>
                  <a:cxn ang="0">
                    <a:pos x="0" y="0"/>
                  </a:cxn>
                  <a:cxn ang="0">
                    <a:pos x="0" y="1"/>
                  </a:cxn>
                  <a:cxn ang="0">
                    <a:pos x="1" y="2"/>
                  </a:cxn>
                  <a:cxn ang="0">
                    <a:pos x="91" y="98"/>
                  </a:cxn>
                  <a:cxn ang="0">
                    <a:pos x="93" y="98"/>
                  </a:cxn>
                  <a:cxn ang="0">
                    <a:pos x="71" y="68"/>
                  </a:cxn>
                  <a:cxn ang="0">
                    <a:pos x="70" y="68"/>
                  </a:cxn>
                  <a:cxn ang="0">
                    <a:pos x="70" y="68"/>
                  </a:cxn>
                  <a:cxn ang="0">
                    <a:pos x="0" y="0"/>
                  </a:cxn>
                </a:cxnLst>
                <a:rect l="0" t="0" r="r" b="b"/>
                <a:pathLst>
                  <a:path w="93" h="98">
                    <a:moveTo>
                      <a:pt x="0" y="0"/>
                    </a:moveTo>
                    <a:cubicBezTo>
                      <a:pt x="0" y="1"/>
                      <a:pt x="0" y="1"/>
                      <a:pt x="0" y="1"/>
                    </a:cubicBezTo>
                    <a:cubicBezTo>
                      <a:pt x="0" y="1"/>
                      <a:pt x="0" y="2"/>
                      <a:pt x="1" y="2"/>
                    </a:cubicBezTo>
                    <a:cubicBezTo>
                      <a:pt x="9" y="6"/>
                      <a:pt x="41" y="26"/>
                      <a:pt x="91" y="98"/>
                    </a:cubicBezTo>
                    <a:cubicBezTo>
                      <a:pt x="93" y="98"/>
                      <a:pt x="93" y="98"/>
                      <a:pt x="93" y="98"/>
                    </a:cubicBezTo>
                    <a:cubicBezTo>
                      <a:pt x="85" y="87"/>
                      <a:pt x="77" y="77"/>
                      <a:pt x="71" y="68"/>
                    </a:cubicBezTo>
                    <a:cubicBezTo>
                      <a:pt x="70" y="68"/>
                      <a:pt x="70" y="68"/>
                      <a:pt x="70" y="68"/>
                    </a:cubicBezTo>
                    <a:cubicBezTo>
                      <a:pt x="70" y="68"/>
                      <a:pt x="70" y="68"/>
                      <a:pt x="70" y="68"/>
                    </a:cubicBezTo>
                    <a:cubicBezTo>
                      <a:pt x="26" y="11"/>
                      <a:pt x="0" y="1"/>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42" name="Freeform 207"/>
              <p:cNvSpPr>
                <a:spLocks/>
              </p:cNvSpPr>
              <p:nvPr/>
            </p:nvSpPr>
            <p:spPr bwMode="auto">
              <a:xfrm>
                <a:off x="-4608511" y="2671760"/>
                <a:ext cx="4762" cy="1587"/>
              </a:xfrm>
              <a:custGeom>
                <a:avLst/>
                <a:gdLst/>
                <a:ahLst/>
                <a:cxnLst>
                  <a:cxn ang="0">
                    <a:pos x="0" y="0"/>
                  </a:cxn>
                  <a:cxn ang="0">
                    <a:pos x="0" y="0"/>
                  </a:cxn>
                  <a:cxn ang="0">
                    <a:pos x="1" y="0"/>
                  </a:cxn>
                  <a:cxn ang="0">
                    <a:pos x="0" y="0"/>
                  </a:cxn>
                </a:cxnLst>
                <a:rect l="0" t="0" r="r" b="b"/>
                <a:pathLst>
                  <a:path w="1">
                    <a:moveTo>
                      <a:pt x="0" y="0"/>
                    </a:moveTo>
                    <a:cubicBezTo>
                      <a:pt x="0" y="0"/>
                      <a:pt x="0" y="0"/>
                      <a:pt x="0"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43" name="Freeform 208"/>
              <p:cNvSpPr>
                <a:spLocks/>
              </p:cNvSpPr>
              <p:nvPr/>
            </p:nvSpPr>
            <p:spPr bwMode="auto">
              <a:xfrm>
                <a:off x="-4818061" y="2419348"/>
                <a:ext cx="481013" cy="365125"/>
              </a:xfrm>
              <a:custGeom>
                <a:avLst/>
                <a:gdLst/>
                <a:ahLst/>
                <a:cxnLst>
                  <a:cxn ang="0">
                    <a:pos x="1" y="0"/>
                  </a:cxn>
                  <a:cxn ang="0">
                    <a:pos x="0" y="1"/>
                  </a:cxn>
                  <a:cxn ang="0">
                    <a:pos x="3" y="1"/>
                  </a:cxn>
                  <a:cxn ang="0">
                    <a:pos x="102" y="66"/>
                  </a:cxn>
                  <a:cxn ang="0">
                    <a:pos x="103" y="66"/>
                  </a:cxn>
                  <a:cxn ang="0">
                    <a:pos x="103" y="67"/>
                  </a:cxn>
                  <a:cxn ang="0">
                    <a:pos x="103" y="67"/>
                  </a:cxn>
                  <a:cxn ang="0">
                    <a:pos x="127" y="97"/>
                  </a:cxn>
                  <a:cxn ang="0">
                    <a:pos x="128" y="97"/>
                  </a:cxn>
                  <a:cxn ang="0">
                    <a:pos x="1" y="0"/>
                  </a:cxn>
                </a:cxnLst>
                <a:rect l="0" t="0" r="r" b="b"/>
                <a:pathLst>
                  <a:path w="128" h="97">
                    <a:moveTo>
                      <a:pt x="1" y="0"/>
                    </a:moveTo>
                    <a:cubicBezTo>
                      <a:pt x="0" y="1"/>
                      <a:pt x="0" y="1"/>
                      <a:pt x="0" y="1"/>
                    </a:cubicBezTo>
                    <a:cubicBezTo>
                      <a:pt x="0" y="1"/>
                      <a:pt x="1" y="1"/>
                      <a:pt x="3" y="1"/>
                    </a:cubicBezTo>
                    <a:cubicBezTo>
                      <a:pt x="15" y="4"/>
                      <a:pt x="57" y="19"/>
                      <a:pt x="102" y="66"/>
                    </a:cubicBezTo>
                    <a:cubicBezTo>
                      <a:pt x="103" y="66"/>
                      <a:pt x="103" y="66"/>
                      <a:pt x="103" y="66"/>
                    </a:cubicBezTo>
                    <a:cubicBezTo>
                      <a:pt x="103" y="67"/>
                      <a:pt x="103" y="67"/>
                      <a:pt x="103" y="67"/>
                    </a:cubicBezTo>
                    <a:cubicBezTo>
                      <a:pt x="103" y="67"/>
                      <a:pt x="103" y="67"/>
                      <a:pt x="103" y="67"/>
                    </a:cubicBezTo>
                    <a:cubicBezTo>
                      <a:pt x="111" y="76"/>
                      <a:pt x="119" y="86"/>
                      <a:pt x="127" y="97"/>
                    </a:cubicBezTo>
                    <a:cubicBezTo>
                      <a:pt x="128" y="97"/>
                      <a:pt x="128" y="97"/>
                      <a:pt x="128" y="97"/>
                    </a:cubicBezTo>
                    <a:cubicBezTo>
                      <a:pt x="68" y="13"/>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44" name="Freeform 209"/>
              <p:cNvSpPr>
                <a:spLocks/>
              </p:cNvSpPr>
              <p:nvPr/>
            </p:nvSpPr>
            <p:spPr bwMode="auto">
              <a:xfrm>
                <a:off x="-4435474" y="2668584"/>
                <a:ext cx="4762" cy="3175"/>
              </a:xfrm>
              <a:custGeom>
                <a:avLst/>
                <a:gdLst/>
                <a:ahLst/>
                <a:cxnLst>
                  <a:cxn ang="0">
                    <a:pos x="1" y="0"/>
                  </a:cxn>
                  <a:cxn ang="0">
                    <a:pos x="0" y="0"/>
                  </a:cxn>
                  <a:cxn ang="0">
                    <a:pos x="1" y="1"/>
                  </a:cxn>
                  <a:cxn ang="0">
                    <a:pos x="1" y="1"/>
                  </a:cxn>
                  <a:cxn ang="0">
                    <a:pos x="1" y="0"/>
                  </a:cxn>
                </a:cxnLst>
                <a:rect l="0" t="0" r="r" b="b"/>
                <a:pathLst>
                  <a:path w="1" h="1">
                    <a:moveTo>
                      <a:pt x="1" y="0"/>
                    </a:moveTo>
                    <a:cubicBezTo>
                      <a:pt x="0" y="0"/>
                      <a:pt x="0" y="0"/>
                      <a:pt x="0" y="0"/>
                    </a:cubicBezTo>
                    <a:cubicBezTo>
                      <a:pt x="0" y="1"/>
                      <a:pt x="0" y="1"/>
                      <a:pt x="1"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45" name="Freeform 210"/>
              <p:cNvSpPr>
                <a:spLocks noEditPoints="1"/>
              </p:cNvSpPr>
              <p:nvPr/>
            </p:nvSpPr>
            <p:spPr bwMode="auto">
              <a:xfrm>
                <a:off x="-2679699" y="3152772"/>
                <a:ext cx="71438" cy="428625"/>
              </a:xfrm>
              <a:custGeom>
                <a:avLst/>
                <a:gdLst/>
                <a:ahLst/>
                <a:cxnLst>
                  <a:cxn ang="0">
                    <a:pos x="17" y="101"/>
                  </a:cxn>
                  <a:cxn ang="0">
                    <a:pos x="15" y="101"/>
                  </a:cxn>
                  <a:cxn ang="0">
                    <a:pos x="16" y="110"/>
                  </a:cxn>
                  <a:cxn ang="0">
                    <a:pos x="16" y="110"/>
                  </a:cxn>
                  <a:cxn ang="0">
                    <a:pos x="16" y="110"/>
                  </a:cxn>
                  <a:cxn ang="0">
                    <a:pos x="17" y="114"/>
                  </a:cxn>
                  <a:cxn ang="0">
                    <a:pos x="19" y="114"/>
                  </a:cxn>
                  <a:cxn ang="0">
                    <a:pos x="18" y="109"/>
                  </a:cxn>
                  <a:cxn ang="0">
                    <a:pos x="18" y="109"/>
                  </a:cxn>
                  <a:cxn ang="0">
                    <a:pos x="17" y="101"/>
                  </a:cxn>
                  <a:cxn ang="0">
                    <a:pos x="2" y="0"/>
                  </a:cxn>
                  <a:cxn ang="0">
                    <a:pos x="0" y="0"/>
                  </a:cxn>
                  <a:cxn ang="0">
                    <a:pos x="15" y="100"/>
                  </a:cxn>
                  <a:cxn ang="0">
                    <a:pos x="17" y="100"/>
                  </a:cxn>
                  <a:cxn ang="0">
                    <a:pos x="2" y="0"/>
                  </a:cxn>
                </a:cxnLst>
                <a:rect l="0" t="0" r="r" b="b"/>
                <a:pathLst>
                  <a:path w="19" h="114">
                    <a:moveTo>
                      <a:pt x="17" y="101"/>
                    </a:moveTo>
                    <a:cubicBezTo>
                      <a:pt x="15" y="101"/>
                      <a:pt x="15" y="101"/>
                      <a:pt x="15" y="101"/>
                    </a:cubicBezTo>
                    <a:cubicBezTo>
                      <a:pt x="16" y="104"/>
                      <a:pt x="16" y="107"/>
                      <a:pt x="16" y="110"/>
                    </a:cubicBezTo>
                    <a:cubicBezTo>
                      <a:pt x="16" y="110"/>
                      <a:pt x="16" y="110"/>
                      <a:pt x="16" y="110"/>
                    </a:cubicBezTo>
                    <a:cubicBezTo>
                      <a:pt x="16" y="110"/>
                      <a:pt x="16" y="110"/>
                      <a:pt x="16" y="110"/>
                    </a:cubicBezTo>
                    <a:cubicBezTo>
                      <a:pt x="16" y="110"/>
                      <a:pt x="16" y="111"/>
                      <a:pt x="17" y="114"/>
                    </a:cubicBezTo>
                    <a:cubicBezTo>
                      <a:pt x="19" y="114"/>
                      <a:pt x="19" y="114"/>
                      <a:pt x="19" y="114"/>
                    </a:cubicBezTo>
                    <a:cubicBezTo>
                      <a:pt x="18" y="111"/>
                      <a:pt x="18" y="109"/>
                      <a:pt x="18" y="109"/>
                    </a:cubicBezTo>
                    <a:cubicBezTo>
                      <a:pt x="18" y="109"/>
                      <a:pt x="18" y="109"/>
                      <a:pt x="18" y="109"/>
                    </a:cubicBezTo>
                    <a:cubicBezTo>
                      <a:pt x="18" y="106"/>
                      <a:pt x="18" y="104"/>
                      <a:pt x="17" y="101"/>
                    </a:cubicBezTo>
                    <a:moveTo>
                      <a:pt x="2" y="0"/>
                    </a:moveTo>
                    <a:cubicBezTo>
                      <a:pt x="0" y="0"/>
                      <a:pt x="0" y="0"/>
                      <a:pt x="0" y="0"/>
                    </a:cubicBezTo>
                    <a:cubicBezTo>
                      <a:pt x="6" y="29"/>
                      <a:pt x="11" y="62"/>
                      <a:pt x="15" y="100"/>
                    </a:cubicBezTo>
                    <a:cubicBezTo>
                      <a:pt x="17" y="100"/>
                      <a:pt x="17" y="100"/>
                      <a:pt x="17" y="100"/>
                    </a:cubicBezTo>
                    <a:cubicBezTo>
                      <a:pt x="13" y="62"/>
                      <a:pt x="8" y="29"/>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46" name="Freeform 211"/>
              <p:cNvSpPr>
                <a:spLocks/>
              </p:cNvSpPr>
              <p:nvPr/>
            </p:nvSpPr>
            <p:spPr bwMode="auto">
              <a:xfrm>
                <a:off x="-2624136" y="3529009"/>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47" name="Freeform 212"/>
              <p:cNvSpPr>
                <a:spLocks noEditPoints="1"/>
              </p:cNvSpPr>
              <p:nvPr/>
            </p:nvSpPr>
            <p:spPr bwMode="auto">
              <a:xfrm>
                <a:off x="-2811462" y="3586159"/>
                <a:ext cx="233364" cy="1614486"/>
              </a:xfrm>
              <a:custGeom>
                <a:avLst/>
                <a:gdLst/>
                <a:ahLst/>
                <a:cxnLst>
                  <a:cxn ang="0">
                    <a:pos x="31" y="343"/>
                  </a:cxn>
                  <a:cxn ang="0">
                    <a:pos x="29" y="343"/>
                  </a:cxn>
                  <a:cxn ang="0">
                    <a:pos x="0" y="429"/>
                  </a:cxn>
                  <a:cxn ang="0">
                    <a:pos x="2" y="429"/>
                  </a:cxn>
                  <a:cxn ang="0">
                    <a:pos x="31" y="343"/>
                  </a:cxn>
                  <a:cxn ang="0">
                    <a:pos x="55" y="233"/>
                  </a:cxn>
                  <a:cxn ang="0">
                    <a:pos x="53" y="233"/>
                  </a:cxn>
                  <a:cxn ang="0">
                    <a:pos x="52" y="239"/>
                  </a:cxn>
                  <a:cxn ang="0">
                    <a:pos x="29" y="342"/>
                  </a:cxn>
                  <a:cxn ang="0">
                    <a:pos x="29" y="342"/>
                  </a:cxn>
                  <a:cxn ang="0">
                    <a:pos x="31" y="342"/>
                  </a:cxn>
                  <a:cxn ang="0">
                    <a:pos x="55" y="233"/>
                  </a:cxn>
                  <a:cxn ang="0">
                    <a:pos x="61" y="102"/>
                  </a:cxn>
                  <a:cxn ang="0">
                    <a:pos x="59" y="102"/>
                  </a:cxn>
                  <a:cxn ang="0">
                    <a:pos x="60" y="129"/>
                  </a:cxn>
                  <a:cxn ang="0">
                    <a:pos x="54" y="231"/>
                  </a:cxn>
                  <a:cxn ang="0">
                    <a:pos x="54" y="231"/>
                  </a:cxn>
                  <a:cxn ang="0">
                    <a:pos x="54" y="232"/>
                  </a:cxn>
                  <a:cxn ang="0">
                    <a:pos x="56" y="232"/>
                  </a:cxn>
                  <a:cxn ang="0">
                    <a:pos x="56" y="231"/>
                  </a:cxn>
                  <a:cxn ang="0">
                    <a:pos x="56" y="231"/>
                  </a:cxn>
                  <a:cxn ang="0">
                    <a:pos x="62" y="129"/>
                  </a:cxn>
                  <a:cxn ang="0">
                    <a:pos x="61" y="102"/>
                  </a:cxn>
                  <a:cxn ang="0">
                    <a:pos x="54" y="0"/>
                  </a:cxn>
                  <a:cxn ang="0">
                    <a:pos x="52" y="0"/>
                  </a:cxn>
                  <a:cxn ang="0">
                    <a:pos x="53" y="5"/>
                  </a:cxn>
                  <a:cxn ang="0">
                    <a:pos x="59" y="101"/>
                  </a:cxn>
                  <a:cxn ang="0">
                    <a:pos x="61" y="101"/>
                  </a:cxn>
                  <a:cxn ang="0">
                    <a:pos x="54" y="0"/>
                  </a:cxn>
                </a:cxnLst>
                <a:rect l="0" t="0" r="r" b="b"/>
                <a:pathLst>
                  <a:path w="62" h="429">
                    <a:moveTo>
                      <a:pt x="31" y="343"/>
                    </a:moveTo>
                    <a:cubicBezTo>
                      <a:pt x="29" y="343"/>
                      <a:pt x="29" y="343"/>
                      <a:pt x="29" y="343"/>
                    </a:cubicBezTo>
                    <a:cubicBezTo>
                      <a:pt x="18" y="386"/>
                      <a:pt x="8" y="411"/>
                      <a:pt x="0" y="429"/>
                    </a:cubicBezTo>
                    <a:cubicBezTo>
                      <a:pt x="2" y="429"/>
                      <a:pt x="2" y="429"/>
                      <a:pt x="2" y="429"/>
                    </a:cubicBezTo>
                    <a:cubicBezTo>
                      <a:pt x="10" y="411"/>
                      <a:pt x="20" y="385"/>
                      <a:pt x="31" y="343"/>
                    </a:cubicBezTo>
                    <a:moveTo>
                      <a:pt x="55" y="233"/>
                    </a:moveTo>
                    <a:cubicBezTo>
                      <a:pt x="53" y="233"/>
                      <a:pt x="53" y="233"/>
                      <a:pt x="53" y="233"/>
                    </a:cubicBezTo>
                    <a:cubicBezTo>
                      <a:pt x="53" y="234"/>
                      <a:pt x="53" y="236"/>
                      <a:pt x="52" y="239"/>
                    </a:cubicBezTo>
                    <a:cubicBezTo>
                      <a:pt x="50" y="254"/>
                      <a:pt x="42" y="290"/>
                      <a:pt x="29" y="342"/>
                    </a:cubicBezTo>
                    <a:cubicBezTo>
                      <a:pt x="29" y="342"/>
                      <a:pt x="29" y="342"/>
                      <a:pt x="29" y="342"/>
                    </a:cubicBezTo>
                    <a:cubicBezTo>
                      <a:pt x="31" y="342"/>
                      <a:pt x="31" y="342"/>
                      <a:pt x="31" y="342"/>
                    </a:cubicBezTo>
                    <a:cubicBezTo>
                      <a:pt x="46" y="282"/>
                      <a:pt x="54" y="242"/>
                      <a:pt x="55" y="233"/>
                    </a:cubicBezTo>
                    <a:moveTo>
                      <a:pt x="61" y="102"/>
                    </a:moveTo>
                    <a:cubicBezTo>
                      <a:pt x="59" y="102"/>
                      <a:pt x="59" y="102"/>
                      <a:pt x="59" y="102"/>
                    </a:cubicBezTo>
                    <a:cubicBezTo>
                      <a:pt x="60" y="111"/>
                      <a:pt x="60" y="119"/>
                      <a:pt x="60" y="129"/>
                    </a:cubicBezTo>
                    <a:cubicBezTo>
                      <a:pt x="60" y="161"/>
                      <a:pt x="58" y="196"/>
                      <a:pt x="54" y="231"/>
                    </a:cubicBezTo>
                    <a:cubicBezTo>
                      <a:pt x="54" y="231"/>
                      <a:pt x="54" y="231"/>
                      <a:pt x="54" y="231"/>
                    </a:cubicBezTo>
                    <a:cubicBezTo>
                      <a:pt x="54" y="231"/>
                      <a:pt x="54" y="231"/>
                      <a:pt x="54" y="232"/>
                    </a:cubicBezTo>
                    <a:cubicBezTo>
                      <a:pt x="56" y="232"/>
                      <a:pt x="56" y="232"/>
                      <a:pt x="56" y="232"/>
                    </a:cubicBezTo>
                    <a:cubicBezTo>
                      <a:pt x="56" y="231"/>
                      <a:pt x="56" y="231"/>
                      <a:pt x="56" y="231"/>
                    </a:cubicBezTo>
                    <a:cubicBezTo>
                      <a:pt x="56" y="231"/>
                      <a:pt x="56" y="231"/>
                      <a:pt x="56" y="231"/>
                    </a:cubicBezTo>
                    <a:cubicBezTo>
                      <a:pt x="60" y="196"/>
                      <a:pt x="62" y="161"/>
                      <a:pt x="62" y="129"/>
                    </a:cubicBezTo>
                    <a:cubicBezTo>
                      <a:pt x="62" y="119"/>
                      <a:pt x="62" y="111"/>
                      <a:pt x="61" y="102"/>
                    </a:cubicBezTo>
                    <a:moveTo>
                      <a:pt x="54" y="0"/>
                    </a:moveTo>
                    <a:cubicBezTo>
                      <a:pt x="52" y="0"/>
                      <a:pt x="52" y="0"/>
                      <a:pt x="52" y="0"/>
                    </a:cubicBezTo>
                    <a:cubicBezTo>
                      <a:pt x="52" y="1"/>
                      <a:pt x="52" y="3"/>
                      <a:pt x="53" y="5"/>
                    </a:cubicBezTo>
                    <a:cubicBezTo>
                      <a:pt x="55" y="22"/>
                      <a:pt x="58" y="57"/>
                      <a:pt x="59" y="101"/>
                    </a:cubicBezTo>
                    <a:cubicBezTo>
                      <a:pt x="61" y="101"/>
                      <a:pt x="61" y="101"/>
                      <a:pt x="61" y="101"/>
                    </a:cubicBezTo>
                    <a:cubicBezTo>
                      <a:pt x="60" y="51"/>
                      <a:pt x="56" y="13"/>
                      <a:pt x="5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48" name="Freeform 213"/>
              <p:cNvSpPr>
                <a:spLocks/>
              </p:cNvSpPr>
              <p:nvPr/>
            </p:nvSpPr>
            <p:spPr bwMode="auto">
              <a:xfrm>
                <a:off x="-2703512" y="4872033"/>
                <a:ext cx="7937" cy="4762"/>
              </a:xfrm>
              <a:custGeom>
                <a:avLst/>
                <a:gdLst/>
                <a:ahLst/>
                <a:cxnLst>
                  <a:cxn ang="0">
                    <a:pos x="2" y="0"/>
                  </a:cxn>
                  <a:cxn ang="0">
                    <a:pos x="0" y="0"/>
                  </a:cxn>
                  <a:cxn ang="0">
                    <a:pos x="0" y="1"/>
                  </a:cxn>
                  <a:cxn ang="0">
                    <a:pos x="2" y="1"/>
                  </a:cxn>
                  <a:cxn ang="0">
                    <a:pos x="2" y="0"/>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1"/>
                      <a:pt x="2" y="1"/>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49" name="Freeform 214"/>
              <p:cNvSpPr>
                <a:spLocks noEditPoints="1"/>
              </p:cNvSpPr>
              <p:nvPr/>
            </p:nvSpPr>
            <p:spPr bwMode="auto">
              <a:xfrm>
                <a:off x="-2954336" y="2419348"/>
                <a:ext cx="280987" cy="2954335"/>
              </a:xfrm>
              <a:custGeom>
                <a:avLst/>
                <a:gdLst/>
                <a:ahLst/>
                <a:cxnLst>
                  <a:cxn ang="0">
                    <a:pos x="39" y="740"/>
                  </a:cxn>
                  <a:cxn ang="0">
                    <a:pos x="37" y="740"/>
                  </a:cxn>
                  <a:cxn ang="0">
                    <a:pos x="19" y="774"/>
                  </a:cxn>
                  <a:cxn ang="0">
                    <a:pos x="19" y="774"/>
                  </a:cxn>
                  <a:cxn ang="0">
                    <a:pos x="15" y="784"/>
                  </a:cxn>
                  <a:cxn ang="0">
                    <a:pos x="16" y="785"/>
                  </a:cxn>
                  <a:cxn ang="0">
                    <a:pos x="21" y="775"/>
                  </a:cxn>
                  <a:cxn ang="0">
                    <a:pos x="21" y="775"/>
                  </a:cxn>
                  <a:cxn ang="0">
                    <a:pos x="22" y="773"/>
                  </a:cxn>
                  <a:cxn ang="0">
                    <a:pos x="21" y="773"/>
                  </a:cxn>
                  <a:cxn ang="0">
                    <a:pos x="21" y="772"/>
                  </a:cxn>
                  <a:cxn ang="0">
                    <a:pos x="22" y="772"/>
                  </a:cxn>
                  <a:cxn ang="0">
                    <a:pos x="39" y="740"/>
                  </a:cxn>
                  <a:cxn ang="0">
                    <a:pos x="49" y="98"/>
                  </a:cxn>
                  <a:cxn ang="0">
                    <a:pos x="47" y="98"/>
                  </a:cxn>
                  <a:cxn ang="0">
                    <a:pos x="73" y="194"/>
                  </a:cxn>
                  <a:cxn ang="0">
                    <a:pos x="75" y="194"/>
                  </a:cxn>
                  <a:cxn ang="0">
                    <a:pos x="49" y="98"/>
                  </a:cxn>
                  <a:cxn ang="0">
                    <a:pos x="1" y="0"/>
                  </a:cxn>
                  <a:cxn ang="0">
                    <a:pos x="0" y="1"/>
                  </a:cxn>
                  <a:cxn ang="0">
                    <a:pos x="1" y="2"/>
                  </a:cxn>
                  <a:cxn ang="0">
                    <a:pos x="47" y="97"/>
                  </a:cxn>
                  <a:cxn ang="0">
                    <a:pos x="49" y="97"/>
                  </a:cxn>
                  <a:cxn ang="0">
                    <a:pos x="1" y="0"/>
                  </a:cxn>
                </a:cxnLst>
                <a:rect l="0" t="0" r="r" b="b"/>
                <a:pathLst>
                  <a:path w="75" h="785">
                    <a:moveTo>
                      <a:pt x="39" y="740"/>
                    </a:moveTo>
                    <a:cubicBezTo>
                      <a:pt x="37" y="740"/>
                      <a:pt x="37" y="740"/>
                      <a:pt x="37" y="740"/>
                    </a:cubicBezTo>
                    <a:cubicBezTo>
                      <a:pt x="30" y="755"/>
                      <a:pt x="24" y="764"/>
                      <a:pt x="19" y="774"/>
                    </a:cubicBezTo>
                    <a:cubicBezTo>
                      <a:pt x="19" y="774"/>
                      <a:pt x="19" y="774"/>
                      <a:pt x="19" y="774"/>
                    </a:cubicBezTo>
                    <a:cubicBezTo>
                      <a:pt x="15" y="784"/>
                      <a:pt x="15" y="784"/>
                      <a:pt x="15" y="784"/>
                    </a:cubicBezTo>
                    <a:cubicBezTo>
                      <a:pt x="16" y="785"/>
                      <a:pt x="16" y="785"/>
                      <a:pt x="16" y="785"/>
                    </a:cubicBezTo>
                    <a:cubicBezTo>
                      <a:pt x="21" y="775"/>
                      <a:pt x="21" y="775"/>
                      <a:pt x="21" y="775"/>
                    </a:cubicBezTo>
                    <a:cubicBezTo>
                      <a:pt x="21" y="775"/>
                      <a:pt x="21" y="775"/>
                      <a:pt x="21" y="775"/>
                    </a:cubicBezTo>
                    <a:cubicBezTo>
                      <a:pt x="21" y="774"/>
                      <a:pt x="21" y="774"/>
                      <a:pt x="22" y="773"/>
                    </a:cubicBezTo>
                    <a:cubicBezTo>
                      <a:pt x="21" y="773"/>
                      <a:pt x="21" y="773"/>
                      <a:pt x="21" y="773"/>
                    </a:cubicBezTo>
                    <a:cubicBezTo>
                      <a:pt x="21" y="772"/>
                      <a:pt x="21" y="772"/>
                      <a:pt x="21" y="772"/>
                    </a:cubicBezTo>
                    <a:cubicBezTo>
                      <a:pt x="22" y="772"/>
                      <a:pt x="22" y="772"/>
                      <a:pt x="22" y="772"/>
                    </a:cubicBezTo>
                    <a:cubicBezTo>
                      <a:pt x="27" y="763"/>
                      <a:pt x="33" y="754"/>
                      <a:pt x="39" y="740"/>
                    </a:cubicBezTo>
                    <a:moveTo>
                      <a:pt x="49" y="98"/>
                    </a:moveTo>
                    <a:cubicBezTo>
                      <a:pt x="47" y="98"/>
                      <a:pt x="47" y="98"/>
                      <a:pt x="47" y="98"/>
                    </a:cubicBezTo>
                    <a:cubicBezTo>
                      <a:pt x="56" y="124"/>
                      <a:pt x="65" y="156"/>
                      <a:pt x="73" y="194"/>
                    </a:cubicBezTo>
                    <a:cubicBezTo>
                      <a:pt x="75" y="194"/>
                      <a:pt x="75" y="194"/>
                      <a:pt x="75" y="194"/>
                    </a:cubicBezTo>
                    <a:cubicBezTo>
                      <a:pt x="67" y="156"/>
                      <a:pt x="58" y="124"/>
                      <a:pt x="49" y="98"/>
                    </a:cubicBezTo>
                    <a:moveTo>
                      <a:pt x="1" y="0"/>
                    </a:moveTo>
                    <a:cubicBezTo>
                      <a:pt x="0" y="1"/>
                      <a:pt x="0" y="1"/>
                      <a:pt x="0" y="1"/>
                    </a:cubicBezTo>
                    <a:cubicBezTo>
                      <a:pt x="0" y="1"/>
                      <a:pt x="0" y="1"/>
                      <a:pt x="1" y="2"/>
                    </a:cubicBezTo>
                    <a:cubicBezTo>
                      <a:pt x="5" y="7"/>
                      <a:pt x="26" y="36"/>
                      <a:pt x="47" y="97"/>
                    </a:cubicBezTo>
                    <a:cubicBezTo>
                      <a:pt x="49" y="97"/>
                      <a:pt x="49" y="97"/>
                      <a:pt x="49" y="97"/>
                    </a:cubicBezTo>
                    <a:cubicBezTo>
                      <a:pt x="25" y="28"/>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50" name="Freeform 215"/>
              <p:cNvSpPr>
                <a:spLocks/>
              </p:cNvSpPr>
              <p:nvPr/>
            </p:nvSpPr>
            <p:spPr bwMode="auto">
              <a:xfrm>
                <a:off x="-2778124" y="2784471"/>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51" name="Freeform 216"/>
              <p:cNvSpPr>
                <a:spLocks/>
              </p:cNvSpPr>
              <p:nvPr/>
            </p:nvSpPr>
            <p:spPr bwMode="auto">
              <a:xfrm>
                <a:off x="-2613024" y="4459284"/>
                <a:ext cx="11114"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1" y="0"/>
                      <a:pt x="1"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52" name="Freeform 217"/>
              <p:cNvSpPr>
                <a:spLocks/>
              </p:cNvSpPr>
              <p:nvPr/>
            </p:nvSpPr>
            <p:spPr bwMode="auto">
              <a:xfrm>
                <a:off x="-2816223" y="5200645"/>
                <a:ext cx="12700" cy="3175"/>
              </a:xfrm>
              <a:custGeom>
                <a:avLst/>
                <a:gdLst/>
                <a:ahLst/>
                <a:cxnLst>
                  <a:cxn ang="0">
                    <a:pos x="3" y="0"/>
                  </a:cxn>
                  <a:cxn ang="0">
                    <a:pos x="1" y="0"/>
                  </a:cxn>
                  <a:cxn ang="0">
                    <a:pos x="0" y="1"/>
                  </a:cxn>
                  <a:cxn ang="0">
                    <a:pos x="2" y="1"/>
                  </a:cxn>
                  <a:cxn ang="0">
                    <a:pos x="3" y="0"/>
                  </a:cxn>
                </a:cxnLst>
                <a:rect l="0" t="0" r="r" b="b"/>
                <a:pathLst>
                  <a:path w="3" h="1">
                    <a:moveTo>
                      <a:pt x="3" y="0"/>
                    </a:moveTo>
                    <a:cubicBezTo>
                      <a:pt x="1" y="0"/>
                      <a:pt x="1" y="0"/>
                      <a:pt x="1" y="0"/>
                    </a:cubicBezTo>
                    <a:cubicBezTo>
                      <a:pt x="0" y="0"/>
                      <a:pt x="0" y="1"/>
                      <a:pt x="0" y="1"/>
                    </a:cubicBezTo>
                    <a:cubicBezTo>
                      <a:pt x="2" y="1"/>
                      <a:pt x="2" y="1"/>
                      <a:pt x="2" y="1"/>
                    </a:cubicBezTo>
                    <a:cubicBezTo>
                      <a:pt x="3" y="1"/>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53" name="Freeform 218"/>
              <p:cNvSpPr>
                <a:spLocks/>
              </p:cNvSpPr>
              <p:nvPr/>
            </p:nvSpPr>
            <p:spPr bwMode="auto">
              <a:xfrm>
                <a:off x="-2874962" y="5324470"/>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54" name="Freeform 219"/>
              <p:cNvSpPr>
                <a:spLocks/>
              </p:cNvSpPr>
              <p:nvPr/>
            </p:nvSpPr>
            <p:spPr bwMode="auto">
              <a:xfrm>
                <a:off x="-2590798" y="3965572"/>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1"/>
                      <a:pt x="0" y="1"/>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55" name="Freeform 220"/>
              <p:cNvSpPr>
                <a:spLocks/>
              </p:cNvSpPr>
              <p:nvPr/>
            </p:nvSpPr>
            <p:spPr bwMode="auto">
              <a:xfrm>
                <a:off x="-2616199" y="3581397"/>
                <a:ext cx="7937" cy="4762"/>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56" name="Freeform 221"/>
              <p:cNvSpPr>
                <a:spLocks/>
              </p:cNvSpPr>
              <p:nvPr/>
            </p:nvSpPr>
            <p:spPr bwMode="auto">
              <a:xfrm>
                <a:off x="-5802311" y="3149597"/>
                <a:ext cx="11114" cy="3175"/>
              </a:xfrm>
              <a:custGeom>
                <a:avLst/>
                <a:gdLst/>
                <a:ahLst/>
                <a:cxnLst>
                  <a:cxn ang="0">
                    <a:pos x="3" y="0"/>
                  </a:cxn>
                  <a:cxn ang="0">
                    <a:pos x="0" y="0"/>
                  </a:cxn>
                  <a:cxn ang="0">
                    <a:pos x="0" y="1"/>
                  </a:cxn>
                  <a:cxn ang="0">
                    <a:pos x="2" y="1"/>
                  </a:cxn>
                  <a:cxn ang="0">
                    <a:pos x="2" y="1"/>
                  </a:cxn>
                  <a:cxn ang="0">
                    <a:pos x="2" y="0"/>
                  </a:cxn>
                  <a:cxn ang="0">
                    <a:pos x="2" y="0"/>
                  </a:cxn>
                  <a:cxn ang="0">
                    <a:pos x="3" y="0"/>
                  </a:cxn>
                </a:cxnLst>
                <a:rect l="0" t="0" r="r" b="b"/>
                <a:pathLst>
                  <a:path w="3" h="1">
                    <a:moveTo>
                      <a:pt x="3" y="0"/>
                    </a:moveTo>
                    <a:cubicBezTo>
                      <a:pt x="0" y="0"/>
                      <a:pt x="0" y="0"/>
                      <a:pt x="0" y="0"/>
                    </a:cubicBezTo>
                    <a:cubicBezTo>
                      <a:pt x="0" y="0"/>
                      <a:pt x="0" y="0"/>
                      <a:pt x="0" y="1"/>
                    </a:cubicBezTo>
                    <a:cubicBezTo>
                      <a:pt x="2" y="1"/>
                      <a:pt x="2" y="1"/>
                      <a:pt x="2" y="1"/>
                    </a:cubicBezTo>
                    <a:cubicBezTo>
                      <a:pt x="2" y="1"/>
                      <a:pt x="2" y="1"/>
                      <a:pt x="2" y="1"/>
                    </a:cubicBezTo>
                    <a:cubicBezTo>
                      <a:pt x="2" y="0"/>
                      <a:pt x="2" y="0"/>
                      <a:pt x="2" y="0"/>
                    </a:cubicBezTo>
                    <a:cubicBezTo>
                      <a:pt x="2" y="0"/>
                      <a:pt x="2" y="0"/>
                      <a:pt x="2" y="0"/>
                    </a:cubicBezTo>
                    <a:cubicBezTo>
                      <a:pt x="2" y="0"/>
                      <a:pt x="2"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57" name="Freeform 222"/>
              <p:cNvSpPr>
                <a:spLocks/>
              </p:cNvSpPr>
              <p:nvPr/>
            </p:nvSpPr>
            <p:spPr bwMode="auto">
              <a:xfrm>
                <a:off x="-5565772"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58" name="Freeform 223"/>
              <p:cNvSpPr>
                <a:spLocks/>
              </p:cNvSpPr>
              <p:nvPr/>
            </p:nvSpPr>
            <p:spPr bwMode="auto">
              <a:xfrm>
                <a:off x="-532606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59" name="Freeform 224"/>
              <p:cNvSpPr>
                <a:spLocks/>
              </p:cNvSpPr>
              <p:nvPr/>
            </p:nvSpPr>
            <p:spPr bwMode="auto">
              <a:xfrm>
                <a:off x="-5081586" y="3149597"/>
                <a:ext cx="4762" cy="3175"/>
              </a:xfrm>
              <a:custGeom>
                <a:avLst/>
                <a:gdLst/>
                <a:ahLst/>
                <a:cxnLst>
                  <a:cxn ang="0">
                    <a:pos x="0" y="0"/>
                  </a:cxn>
                  <a:cxn ang="0">
                    <a:pos x="0" y="0"/>
                  </a:cxn>
                  <a:cxn ang="0">
                    <a:pos x="0" y="2"/>
                  </a:cxn>
                  <a:cxn ang="0">
                    <a:pos x="3" y="2"/>
                  </a:cxn>
                  <a:cxn ang="0">
                    <a:pos x="0" y="0"/>
                  </a:cxn>
                  <a:cxn ang="0">
                    <a:pos x="0" y="0"/>
                  </a:cxn>
                </a:cxnLst>
                <a:rect l="0" t="0" r="r" b="b"/>
                <a:pathLst>
                  <a:path w="3" h="2">
                    <a:moveTo>
                      <a:pt x="0" y="0"/>
                    </a:moveTo>
                    <a:lnTo>
                      <a:pt x="0" y="0"/>
                    </a:lnTo>
                    <a:lnTo>
                      <a:pt x="0" y="2"/>
                    </a:lnTo>
                    <a:lnTo>
                      <a:pt x="3" y="2"/>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60" name="Freeform 225"/>
              <p:cNvSpPr>
                <a:spLocks/>
              </p:cNvSpPr>
              <p:nvPr/>
            </p:nvSpPr>
            <p:spPr bwMode="auto">
              <a:xfrm>
                <a:off x="-48371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61" name="Freeform 226"/>
              <p:cNvSpPr>
                <a:spLocks/>
              </p:cNvSpPr>
              <p:nvPr/>
            </p:nvSpPr>
            <p:spPr bwMode="auto">
              <a:xfrm>
                <a:off x="-4608511"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62" name="Freeform 227"/>
              <p:cNvSpPr>
                <a:spLocks/>
              </p:cNvSpPr>
              <p:nvPr/>
            </p:nvSpPr>
            <p:spPr bwMode="auto">
              <a:xfrm>
                <a:off x="-1955799"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63" name="Freeform 228"/>
              <p:cNvSpPr>
                <a:spLocks/>
              </p:cNvSpPr>
              <p:nvPr/>
            </p:nvSpPr>
            <p:spPr bwMode="auto">
              <a:xfrm>
                <a:off x="-3641723"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64" name="Freeform 229"/>
              <p:cNvSpPr>
                <a:spLocks/>
              </p:cNvSpPr>
              <p:nvPr/>
            </p:nvSpPr>
            <p:spPr bwMode="auto">
              <a:xfrm>
                <a:off x="-3421062" y="3149597"/>
                <a:ext cx="11114" cy="3175"/>
              </a:xfrm>
              <a:custGeom>
                <a:avLst/>
                <a:gdLst/>
                <a:ahLst/>
                <a:cxnLst>
                  <a:cxn ang="0">
                    <a:pos x="3" y="0"/>
                  </a:cxn>
                  <a:cxn ang="0">
                    <a:pos x="1" y="0"/>
                  </a:cxn>
                  <a:cxn ang="0">
                    <a:pos x="0" y="1"/>
                  </a:cxn>
                  <a:cxn ang="0">
                    <a:pos x="3" y="1"/>
                  </a:cxn>
                  <a:cxn ang="0">
                    <a:pos x="3" y="0"/>
                  </a:cxn>
                </a:cxnLst>
                <a:rect l="0" t="0" r="r" b="b"/>
                <a:pathLst>
                  <a:path w="3" h="1">
                    <a:moveTo>
                      <a:pt x="3" y="0"/>
                    </a:moveTo>
                    <a:cubicBezTo>
                      <a:pt x="1" y="0"/>
                      <a:pt x="1" y="0"/>
                      <a:pt x="1" y="0"/>
                    </a:cubicBezTo>
                    <a:cubicBezTo>
                      <a:pt x="1" y="0"/>
                      <a:pt x="1" y="0"/>
                      <a:pt x="0"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65" name="Freeform 230"/>
              <p:cNvSpPr>
                <a:spLocks/>
              </p:cNvSpPr>
              <p:nvPr/>
            </p:nvSpPr>
            <p:spPr bwMode="auto">
              <a:xfrm>
                <a:off x="-3171824" y="3149597"/>
                <a:ext cx="6350" cy="3175"/>
              </a:xfrm>
              <a:custGeom>
                <a:avLst/>
                <a:gdLst/>
                <a:ahLst/>
                <a:cxnLst>
                  <a:cxn ang="0">
                    <a:pos x="4" y="0"/>
                  </a:cxn>
                  <a:cxn ang="0">
                    <a:pos x="0" y="0"/>
                  </a:cxn>
                  <a:cxn ang="0">
                    <a:pos x="0" y="2"/>
                  </a:cxn>
                  <a:cxn ang="0">
                    <a:pos x="4" y="2"/>
                  </a:cxn>
                  <a:cxn ang="0">
                    <a:pos x="4" y="0"/>
                  </a:cxn>
                  <a:cxn ang="0">
                    <a:pos x="4" y="0"/>
                  </a:cxn>
                </a:cxnLst>
                <a:rect l="0" t="0" r="r" b="b"/>
                <a:pathLst>
                  <a:path w="4" h="2">
                    <a:moveTo>
                      <a:pt x="4" y="0"/>
                    </a:moveTo>
                    <a:lnTo>
                      <a:pt x="0" y="0"/>
                    </a:lnTo>
                    <a:lnTo>
                      <a:pt x="0" y="2"/>
                    </a:lnTo>
                    <a:lnTo>
                      <a:pt x="4" y="2"/>
                    </a:lnTo>
                    <a:lnTo>
                      <a:pt x="4" y="0"/>
                    </a:lnTo>
                    <a:lnTo>
                      <a:pt x="4"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66" name="Freeform 231"/>
              <p:cNvSpPr>
                <a:spLocks/>
              </p:cNvSpPr>
              <p:nvPr/>
            </p:nvSpPr>
            <p:spPr bwMode="auto">
              <a:xfrm>
                <a:off x="-2920998" y="3149597"/>
                <a:ext cx="7937"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67" name="Freeform 232"/>
              <p:cNvSpPr>
                <a:spLocks/>
              </p:cNvSpPr>
              <p:nvPr/>
            </p:nvSpPr>
            <p:spPr bwMode="auto">
              <a:xfrm>
                <a:off x="-2398712" y="3149597"/>
                <a:ext cx="4762"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0"/>
                      <a:pt x="0" y="0"/>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68" name="Freeform 233"/>
              <p:cNvSpPr>
                <a:spLocks/>
              </p:cNvSpPr>
              <p:nvPr/>
            </p:nvSpPr>
            <p:spPr bwMode="auto">
              <a:xfrm>
                <a:off x="-2187574"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1"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69" name="Freeform 234"/>
              <p:cNvSpPr>
                <a:spLocks/>
              </p:cNvSpPr>
              <p:nvPr/>
            </p:nvSpPr>
            <p:spPr bwMode="auto">
              <a:xfrm>
                <a:off x="-1516062" y="3149597"/>
                <a:ext cx="11114" cy="3175"/>
              </a:xfrm>
              <a:custGeom>
                <a:avLst/>
                <a:gdLst/>
                <a:ahLst/>
                <a:cxnLst>
                  <a:cxn ang="0">
                    <a:pos x="2" y="0"/>
                  </a:cxn>
                  <a:cxn ang="0">
                    <a:pos x="0" y="0"/>
                  </a:cxn>
                  <a:cxn ang="0">
                    <a:pos x="0" y="1"/>
                  </a:cxn>
                  <a:cxn ang="0">
                    <a:pos x="3" y="1"/>
                  </a:cxn>
                  <a:cxn ang="0">
                    <a:pos x="2" y="0"/>
                  </a:cxn>
                </a:cxnLst>
                <a:rect l="0" t="0" r="r" b="b"/>
                <a:pathLst>
                  <a:path w="3" h="1">
                    <a:moveTo>
                      <a:pt x="2" y="0"/>
                    </a:moveTo>
                    <a:cubicBezTo>
                      <a:pt x="0" y="0"/>
                      <a:pt x="0" y="0"/>
                      <a:pt x="0" y="0"/>
                    </a:cubicBezTo>
                    <a:cubicBezTo>
                      <a:pt x="0" y="0"/>
                      <a:pt x="0" y="0"/>
                      <a:pt x="0" y="1"/>
                    </a:cubicBezTo>
                    <a:cubicBezTo>
                      <a:pt x="3" y="1"/>
                      <a:pt x="3" y="1"/>
                      <a:pt x="3" y="1"/>
                    </a:cubicBezTo>
                    <a:cubicBezTo>
                      <a:pt x="3"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70" name="Freeform 235"/>
              <p:cNvSpPr>
                <a:spLocks/>
              </p:cNvSpPr>
              <p:nvPr/>
            </p:nvSpPr>
            <p:spPr bwMode="auto">
              <a:xfrm>
                <a:off x="-1747838" y="3149597"/>
                <a:ext cx="11114" cy="3175"/>
              </a:xfrm>
              <a:custGeom>
                <a:avLst/>
                <a:gdLst/>
                <a:ahLst/>
                <a:cxnLst>
                  <a:cxn ang="0">
                    <a:pos x="3" y="0"/>
                  </a:cxn>
                  <a:cxn ang="0">
                    <a:pos x="0" y="0"/>
                  </a:cxn>
                  <a:cxn ang="0">
                    <a:pos x="1" y="1"/>
                  </a:cxn>
                  <a:cxn ang="0">
                    <a:pos x="3" y="1"/>
                  </a:cxn>
                  <a:cxn ang="0">
                    <a:pos x="3" y="0"/>
                  </a:cxn>
                </a:cxnLst>
                <a:rect l="0" t="0" r="r" b="b"/>
                <a:pathLst>
                  <a:path w="3" h="1">
                    <a:moveTo>
                      <a:pt x="3" y="0"/>
                    </a:moveTo>
                    <a:cubicBezTo>
                      <a:pt x="0" y="0"/>
                      <a:pt x="0" y="0"/>
                      <a:pt x="0" y="0"/>
                    </a:cubicBezTo>
                    <a:cubicBezTo>
                      <a:pt x="0" y="0"/>
                      <a:pt x="1" y="0"/>
                      <a:pt x="1" y="1"/>
                    </a:cubicBezTo>
                    <a:cubicBezTo>
                      <a:pt x="3" y="1"/>
                      <a:pt x="3" y="1"/>
                      <a:pt x="3" y="1"/>
                    </a:cubicBezTo>
                    <a:cubicBezTo>
                      <a:pt x="3" y="0"/>
                      <a:pt x="3" y="0"/>
                      <a:pt x="3"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71" name="Freeform 236"/>
              <p:cNvSpPr>
                <a:spLocks/>
              </p:cNvSpPr>
              <p:nvPr/>
            </p:nvSpPr>
            <p:spPr bwMode="auto">
              <a:xfrm>
                <a:off x="-2679699" y="3149597"/>
                <a:ext cx="6350" cy="3175"/>
              </a:xfrm>
              <a:custGeom>
                <a:avLst/>
                <a:gdLst/>
                <a:ahLst/>
                <a:cxnLst>
                  <a:cxn ang="0">
                    <a:pos x="2" y="0"/>
                  </a:cxn>
                  <a:cxn ang="0">
                    <a:pos x="0" y="0"/>
                  </a:cxn>
                  <a:cxn ang="0">
                    <a:pos x="0" y="1"/>
                  </a:cxn>
                  <a:cxn ang="0">
                    <a:pos x="2" y="1"/>
                  </a:cxn>
                  <a:cxn ang="0">
                    <a:pos x="2" y="0"/>
                  </a:cxn>
                </a:cxnLst>
                <a:rect l="0" t="0" r="r" b="b"/>
                <a:pathLst>
                  <a:path w="2" h="1">
                    <a:moveTo>
                      <a:pt x="2" y="0"/>
                    </a:moveTo>
                    <a:cubicBezTo>
                      <a:pt x="0" y="0"/>
                      <a:pt x="0" y="0"/>
                      <a:pt x="0" y="0"/>
                    </a:cubicBezTo>
                    <a:cubicBezTo>
                      <a:pt x="0" y="0"/>
                      <a:pt x="0" y="0"/>
                      <a:pt x="0"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72" name="Freeform 237"/>
              <p:cNvSpPr>
                <a:spLocks noEditPoints="1"/>
              </p:cNvSpPr>
              <p:nvPr/>
            </p:nvSpPr>
            <p:spPr bwMode="auto">
              <a:xfrm>
                <a:off x="-6346822" y="2366960"/>
                <a:ext cx="5613397" cy="3281360"/>
              </a:xfrm>
              <a:custGeom>
                <a:avLst/>
                <a:gdLst/>
                <a:ahLst/>
                <a:cxnLst>
                  <a:cxn ang="0">
                    <a:pos x="215" y="38"/>
                  </a:cxn>
                  <a:cxn ang="0">
                    <a:pos x="535" y="111"/>
                  </a:cxn>
                  <a:cxn ang="0">
                    <a:pos x="485" y="112"/>
                  </a:cxn>
                  <a:cxn ang="0">
                    <a:pos x="527" y="211"/>
                  </a:cxn>
                  <a:cxn ang="0">
                    <a:pos x="575" y="331"/>
                  </a:cxn>
                  <a:cxn ang="0">
                    <a:pos x="605" y="324"/>
                  </a:cxn>
                  <a:cxn ang="0">
                    <a:pos x="651" y="221"/>
                  </a:cxn>
                  <a:cxn ang="0">
                    <a:pos x="704" y="118"/>
                  </a:cxn>
                  <a:cxn ang="0">
                    <a:pos x="688" y="109"/>
                  </a:cxn>
                  <a:cxn ang="0">
                    <a:pos x="894" y="6"/>
                  </a:cxn>
                  <a:cxn ang="0">
                    <a:pos x="1266" y="104"/>
                  </a:cxn>
                  <a:cxn ang="0">
                    <a:pos x="1344" y="208"/>
                  </a:cxn>
                  <a:cxn ang="0">
                    <a:pos x="1450" y="323"/>
                  </a:cxn>
                  <a:cxn ang="0">
                    <a:pos x="1492" y="475"/>
                  </a:cxn>
                  <a:cxn ang="0">
                    <a:pos x="1467" y="667"/>
                  </a:cxn>
                  <a:cxn ang="0">
                    <a:pos x="1428" y="807"/>
                  </a:cxn>
                  <a:cxn ang="0">
                    <a:pos x="1219" y="787"/>
                  </a:cxn>
                  <a:cxn ang="0">
                    <a:pos x="1138" y="666"/>
                  </a:cxn>
                  <a:cxn ang="0">
                    <a:pos x="1104" y="556"/>
                  </a:cxn>
                  <a:cxn ang="0">
                    <a:pos x="1085" y="446"/>
                  </a:cxn>
                  <a:cxn ang="0">
                    <a:pos x="1057" y="579"/>
                  </a:cxn>
                  <a:cxn ang="0">
                    <a:pos x="1023" y="667"/>
                  </a:cxn>
                  <a:cxn ang="0">
                    <a:pos x="958" y="787"/>
                  </a:cxn>
                  <a:cxn ang="0">
                    <a:pos x="749" y="787"/>
                  </a:cxn>
                  <a:cxn ang="0">
                    <a:pos x="712" y="667"/>
                  </a:cxn>
                  <a:cxn ang="0">
                    <a:pos x="679" y="557"/>
                  </a:cxn>
                  <a:cxn ang="0">
                    <a:pos x="669" y="459"/>
                  </a:cxn>
                  <a:cxn ang="0">
                    <a:pos x="625" y="668"/>
                  </a:cxn>
                  <a:cxn ang="0">
                    <a:pos x="584" y="786"/>
                  </a:cxn>
                  <a:cxn ang="0">
                    <a:pos x="502" y="863"/>
                  </a:cxn>
                  <a:cxn ang="0">
                    <a:pos x="417" y="787"/>
                  </a:cxn>
                  <a:cxn ang="0">
                    <a:pos x="403" y="753"/>
                  </a:cxn>
                  <a:cxn ang="0">
                    <a:pos x="353" y="578"/>
                  </a:cxn>
                  <a:cxn ang="0">
                    <a:pos x="339" y="435"/>
                  </a:cxn>
                  <a:cxn ang="0">
                    <a:pos x="319" y="557"/>
                  </a:cxn>
                  <a:cxn ang="0">
                    <a:pos x="270" y="668"/>
                  </a:cxn>
                  <a:cxn ang="0">
                    <a:pos x="214" y="785"/>
                  </a:cxn>
                  <a:cxn ang="0">
                    <a:pos x="46" y="785"/>
                  </a:cxn>
                  <a:cxn ang="0">
                    <a:pos x="28" y="667"/>
                  </a:cxn>
                  <a:cxn ang="0">
                    <a:pos x="10" y="574"/>
                  </a:cxn>
                  <a:cxn ang="0">
                    <a:pos x="1" y="452"/>
                  </a:cxn>
                  <a:cxn ang="0">
                    <a:pos x="23" y="324"/>
                  </a:cxn>
                  <a:cxn ang="0">
                    <a:pos x="29" y="309"/>
                  </a:cxn>
                  <a:cxn ang="0">
                    <a:pos x="84" y="209"/>
                  </a:cxn>
                  <a:cxn ang="0">
                    <a:pos x="162" y="81"/>
                  </a:cxn>
                  <a:cxn ang="0">
                    <a:pos x="214" y="36"/>
                  </a:cxn>
                  <a:cxn ang="0">
                    <a:pos x="23" y="318"/>
                  </a:cxn>
                  <a:cxn ang="0">
                    <a:pos x="38" y="769"/>
                  </a:cxn>
                  <a:cxn ang="0">
                    <a:pos x="273" y="667"/>
                  </a:cxn>
                  <a:cxn ang="0">
                    <a:pos x="464" y="848"/>
                  </a:cxn>
                  <a:cxn ang="0">
                    <a:pos x="590" y="776"/>
                  </a:cxn>
                  <a:cxn ang="0">
                    <a:pos x="899" y="852"/>
                  </a:cxn>
                  <a:cxn ang="0">
                    <a:pos x="1345" y="872"/>
                  </a:cxn>
                  <a:cxn ang="0">
                    <a:pos x="1474" y="366"/>
                  </a:cxn>
                  <a:cxn ang="0">
                    <a:pos x="1236" y="87"/>
                  </a:cxn>
                  <a:cxn ang="0">
                    <a:pos x="742" y="53"/>
                  </a:cxn>
                  <a:cxn ang="0">
                    <a:pos x="577" y="331"/>
                  </a:cxn>
                </a:cxnLst>
                <a:rect l="0" t="0" r="r" b="b"/>
                <a:pathLst>
                  <a:path w="1494" h="872">
                    <a:moveTo>
                      <a:pt x="484" y="111"/>
                    </a:moveTo>
                    <a:cubicBezTo>
                      <a:pt x="484" y="111"/>
                      <a:pt x="484" y="111"/>
                      <a:pt x="484" y="111"/>
                    </a:cubicBezTo>
                    <a:cubicBezTo>
                      <a:pt x="485" y="111"/>
                      <a:pt x="485" y="111"/>
                      <a:pt x="485" y="111"/>
                    </a:cubicBezTo>
                    <a:cubicBezTo>
                      <a:pt x="485" y="111"/>
                      <a:pt x="485" y="111"/>
                      <a:pt x="484" y="111"/>
                    </a:cubicBezTo>
                    <a:cubicBezTo>
                      <a:pt x="484" y="111"/>
                      <a:pt x="484" y="111"/>
                      <a:pt x="484" y="111"/>
                    </a:cubicBezTo>
                    <a:moveTo>
                      <a:pt x="165" y="78"/>
                    </a:moveTo>
                    <a:cubicBezTo>
                      <a:pt x="166" y="78"/>
                      <a:pt x="169" y="75"/>
                      <a:pt x="173" y="71"/>
                    </a:cubicBezTo>
                    <a:cubicBezTo>
                      <a:pt x="175" y="69"/>
                      <a:pt x="178" y="67"/>
                      <a:pt x="180" y="65"/>
                    </a:cubicBezTo>
                    <a:cubicBezTo>
                      <a:pt x="191" y="56"/>
                      <a:pt x="205" y="44"/>
                      <a:pt x="215" y="38"/>
                    </a:cubicBezTo>
                    <a:cubicBezTo>
                      <a:pt x="224" y="33"/>
                      <a:pt x="240" y="25"/>
                      <a:pt x="255" y="18"/>
                    </a:cubicBezTo>
                    <a:cubicBezTo>
                      <a:pt x="271" y="12"/>
                      <a:pt x="286" y="6"/>
                      <a:pt x="292" y="5"/>
                    </a:cubicBezTo>
                    <a:cubicBezTo>
                      <a:pt x="299" y="4"/>
                      <a:pt x="312" y="1"/>
                      <a:pt x="331" y="1"/>
                    </a:cubicBezTo>
                    <a:cubicBezTo>
                      <a:pt x="347" y="1"/>
                      <a:pt x="367" y="3"/>
                      <a:pt x="390" y="8"/>
                    </a:cubicBezTo>
                    <a:cubicBezTo>
                      <a:pt x="429" y="17"/>
                      <a:pt x="474" y="38"/>
                      <a:pt x="501" y="55"/>
                    </a:cubicBezTo>
                    <a:cubicBezTo>
                      <a:pt x="509" y="60"/>
                      <a:pt x="525" y="74"/>
                      <a:pt x="539" y="88"/>
                    </a:cubicBezTo>
                    <a:cubicBezTo>
                      <a:pt x="546" y="94"/>
                      <a:pt x="553" y="100"/>
                      <a:pt x="558" y="105"/>
                    </a:cubicBezTo>
                    <a:cubicBezTo>
                      <a:pt x="561" y="107"/>
                      <a:pt x="563" y="109"/>
                      <a:pt x="564" y="111"/>
                    </a:cubicBezTo>
                    <a:cubicBezTo>
                      <a:pt x="535" y="111"/>
                      <a:pt x="535" y="111"/>
                      <a:pt x="535" y="111"/>
                    </a:cubicBezTo>
                    <a:cubicBezTo>
                      <a:pt x="535" y="111"/>
                      <a:pt x="535" y="111"/>
                      <a:pt x="535" y="111"/>
                    </a:cubicBezTo>
                    <a:cubicBezTo>
                      <a:pt x="534" y="112"/>
                      <a:pt x="534" y="112"/>
                      <a:pt x="534" y="112"/>
                    </a:cubicBezTo>
                    <a:cubicBezTo>
                      <a:pt x="534" y="111"/>
                      <a:pt x="534" y="111"/>
                      <a:pt x="534" y="111"/>
                    </a:cubicBezTo>
                    <a:cubicBezTo>
                      <a:pt x="486" y="111"/>
                      <a:pt x="486" y="111"/>
                      <a:pt x="486" y="111"/>
                    </a:cubicBezTo>
                    <a:cubicBezTo>
                      <a:pt x="486" y="111"/>
                      <a:pt x="486" y="111"/>
                      <a:pt x="486" y="111"/>
                    </a:cubicBezTo>
                    <a:cubicBezTo>
                      <a:pt x="486" y="112"/>
                      <a:pt x="486" y="112"/>
                      <a:pt x="486" y="112"/>
                    </a:cubicBezTo>
                    <a:cubicBezTo>
                      <a:pt x="486" y="112"/>
                      <a:pt x="486" y="112"/>
                      <a:pt x="486" y="112"/>
                    </a:cubicBezTo>
                    <a:cubicBezTo>
                      <a:pt x="485" y="112"/>
                      <a:pt x="485" y="112"/>
                      <a:pt x="485" y="112"/>
                    </a:cubicBezTo>
                    <a:cubicBezTo>
                      <a:pt x="485" y="112"/>
                      <a:pt x="485" y="112"/>
                      <a:pt x="485" y="112"/>
                    </a:cubicBezTo>
                    <a:cubicBezTo>
                      <a:pt x="485" y="112"/>
                      <a:pt x="487" y="116"/>
                      <a:pt x="490" y="122"/>
                    </a:cubicBezTo>
                    <a:cubicBezTo>
                      <a:pt x="499" y="140"/>
                      <a:pt x="517" y="179"/>
                      <a:pt x="525" y="208"/>
                    </a:cubicBezTo>
                    <a:cubicBezTo>
                      <a:pt x="525" y="208"/>
                      <a:pt x="525" y="208"/>
                      <a:pt x="525" y="208"/>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5" y="209"/>
                      <a:pt x="525" y="209"/>
                    </a:cubicBezTo>
                    <a:cubicBezTo>
                      <a:pt x="525" y="209"/>
                      <a:pt x="526" y="210"/>
                      <a:pt x="527" y="211"/>
                    </a:cubicBezTo>
                    <a:cubicBezTo>
                      <a:pt x="533" y="220"/>
                      <a:pt x="556" y="254"/>
                      <a:pt x="570" y="309"/>
                    </a:cubicBezTo>
                    <a:cubicBezTo>
                      <a:pt x="571" y="309"/>
                      <a:pt x="571" y="309"/>
                      <a:pt x="571" y="309"/>
                    </a:cubicBezTo>
                    <a:cubicBezTo>
                      <a:pt x="571" y="310"/>
                      <a:pt x="571" y="310"/>
                      <a:pt x="571" y="310"/>
                    </a:cubicBezTo>
                    <a:cubicBezTo>
                      <a:pt x="570" y="310"/>
                      <a:pt x="570" y="310"/>
                      <a:pt x="570" y="310"/>
                    </a:cubicBezTo>
                    <a:cubicBezTo>
                      <a:pt x="571" y="314"/>
                      <a:pt x="572" y="318"/>
                      <a:pt x="573" y="323"/>
                    </a:cubicBezTo>
                    <a:cubicBezTo>
                      <a:pt x="574" y="323"/>
                      <a:pt x="574" y="323"/>
                      <a:pt x="574" y="323"/>
                    </a:cubicBezTo>
                    <a:cubicBezTo>
                      <a:pt x="574" y="324"/>
                      <a:pt x="574" y="324"/>
                      <a:pt x="574" y="324"/>
                    </a:cubicBezTo>
                    <a:cubicBezTo>
                      <a:pt x="573" y="324"/>
                      <a:pt x="573" y="324"/>
                      <a:pt x="573" y="324"/>
                    </a:cubicBezTo>
                    <a:cubicBezTo>
                      <a:pt x="574" y="326"/>
                      <a:pt x="574" y="329"/>
                      <a:pt x="575" y="331"/>
                    </a:cubicBezTo>
                    <a:cubicBezTo>
                      <a:pt x="575" y="331"/>
                      <a:pt x="575" y="333"/>
                      <a:pt x="576" y="337"/>
                    </a:cubicBezTo>
                    <a:cubicBezTo>
                      <a:pt x="579" y="349"/>
                      <a:pt x="584" y="376"/>
                      <a:pt x="587" y="402"/>
                    </a:cubicBezTo>
                    <a:cubicBezTo>
                      <a:pt x="587" y="402"/>
                      <a:pt x="587" y="402"/>
                      <a:pt x="587" y="402"/>
                    </a:cubicBezTo>
                    <a:cubicBezTo>
                      <a:pt x="588" y="406"/>
                      <a:pt x="588" y="406"/>
                      <a:pt x="588" y="406"/>
                    </a:cubicBezTo>
                    <a:cubicBezTo>
                      <a:pt x="588" y="406"/>
                      <a:pt x="588" y="406"/>
                      <a:pt x="588" y="406"/>
                    </a:cubicBezTo>
                    <a:cubicBezTo>
                      <a:pt x="590" y="405"/>
                      <a:pt x="590" y="405"/>
                      <a:pt x="590" y="405"/>
                    </a:cubicBezTo>
                    <a:cubicBezTo>
                      <a:pt x="590" y="405"/>
                      <a:pt x="590" y="405"/>
                      <a:pt x="590" y="405"/>
                    </a:cubicBezTo>
                    <a:cubicBezTo>
                      <a:pt x="592" y="385"/>
                      <a:pt x="592" y="385"/>
                      <a:pt x="592" y="385"/>
                    </a:cubicBezTo>
                    <a:cubicBezTo>
                      <a:pt x="595" y="363"/>
                      <a:pt x="600" y="342"/>
                      <a:pt x="605" y="324"/>
                    </a:cubicBezTo>
                    <a:cubicBezTo>
                      <a:pt x="604" y="324"/>
                      <a:pt x="604" y="324"/>
                      <a:pt x="604" y="324"/>
                    </a:cubicBezTo>
                    <a:cubicBezTo>
                      <a:pt x="604" y="323"/>
                      <a:pt x="604" y="323"/>
                      <a:pt x="604" y="323"/>
                    </a:cubicBezTo>
                    <a:cubicBezTo>
                      <a:pt x="605" y="323"/>
                      <a:pt x="605" y="323"/>
                      <a:pt x="605" y="323"/>
                    </a:cubicBezTo>
                    <a:cubicBezTo>
                      <a:pt x="606" y="318"/>
                      <a:pt x="608" y="314"/>
                      <a:pt x="609" y="310"/>
                    </a:cubicBezTo>
                    <a:cubicBezTo>
                      <a:pt x="608" y="310"/>
                      <a:pt x="608" y="310"/>
                      <a:pt x="608" y="310"/>
                    </a:cubicBezTo>
                    <a:cubicBezTo>
                      <a:pt x="608" y="309"/>
                      <a:pt x="608" y="309"/>
                      <a:pt x="608" y="309"/>
                    </a:cubicBezTo>
                    <a:cubicBezTo>
                      <a:pt x="609" y="309"/>
                      <a:pt x="609" y="309"/>
                      <a:pt x="609" y="309"/>
                    </a:cubicBezTo>
                    <a:cubicBezTo>
                      <a:pt x="616" y="288"/>
                      <a:pt x="624" y="271"/>
                      <a:pt x="631" y="256"/>
                    </a:cubicBezTo>
                    <a:cubicBezTo>
                      <a:pt x="639" y="241"/>
                      <a:pt x="646" y="229"/>
                      <a:pt x="651" y="221"/>
                    </a:cubicBezTo>
                    <a:cubicBezTo>
                      <a:pt x="654" y="217"/>
                      <a:pt x="656" y="214"/>
                      <a:pt x="657" y="212"/>
                    </a:cubicBezTo>
                    <a:cubicBezTo>
                      <a:pt x="659" y="210"/>
                      <a:pt x="660" y="209"/>
                      <a:pt x="660" y="209"/>
                    </a:cubicBezTo>
                    <a:cubicBezTo>
                      <a:pt x="660" y="209"/>
                      <a:pt x="660" y="209"/>
                      <a:pt x="660" y="209"/>
                    </a:cubicBezTo>
                    <a:cubicBezTo>
                      <a:pt x="660" y="209"/>
                      <a:pt x="660" y="209"/>
                      <a:pt x="660" y="209"/>
                    </a:cubicBezTo>
                    <a:cubicBezTo>
                      <a:pt x="659" y="209"/>
                      <a:pt x="659" y="209"/>
                      <a:pt x="659" y="209"/>
                    </a:cubicBezTo>
                    <a:cubicBezTo>
                      <a:pt x="659" y="208"/>
                      <a:pt x="659" y="208"/>
                      <a:pt x="659" y="208"/>
                    </a:cubicBezTo>
                    <a:cubicBezTo>
                      <a:pt x="660" y="208"/>
                      <a:pt x="660" y="208"/>
                      <a:pt x="660" y="208"/>
                    </a:cubicBezTo>
                    <a:cubicBezTo>
                      <a:pt x="670" y="174"/>
                      <a:pt x="682" y="151"/>
                      <a:pt x="692" y="135"/>
                    </a:cubicBezTo>
                    <a:cubicBezTo>
                      <a:pt x="696" y="127"/>
                      <a:pt x="701" y="121"/>
                      <a:pt x="704" y="118"/>
                    </a:cubicBezTo>
                    <a:cubicBezTo>
                      <a:pt x="705" y="116"/>
                      <a:pt x="706" y="114"/>
                      <a:pt x="707" y="114"/>
                    </a:cubicBezTo>
                    <a:cubicBezTo>
                      <a:pt x="708" y="113"/>
                      <a:pt x="708" y="112"/>
                      <a:pt x="708" y="112"/>
                    </a:cubicBezTo>
                    <a:cubicBezTo>
                      <a:pt x="708" y="112"/>
                      <a:pt x="708" y="112"/>
                      <a:pt x="708" y="112"/>
                    </a:cubicBezTo>
                    <a:cubicBezTo>
                      <a:pt x="707" y="112"/>
                      <a:pt x="707" y="112"/>
                      <a:pt x="707" y="112"/>
                    </a:cubicBezTo>
                    <a:cubicBezTo>
                      <a:pt x="707" y="111"/>
                      <a:pt x="707" y="111"/>
                      <a:pt x="707" y="111"/>
                    </a:cubicBezTo>
                    <a:cubicBezTo>
                      <a:pt x="709" y="111"/>
                      <a:pt x="709" y="111"/>
                      <a:pt x="709" y="111"/>
                    </a:cubicBezTo>
                    <a:cubicBezTo>
                      <a:pt x="710" y="111"/>
                      <a:pt x="710" y="111"/>
                      <a:pt x="710" y="111"/>
                    </a:cubicBezTo>
                    <a:cubicBezTo>
                      <a:pt x="687" y="110"/>
                      <a:pt x="687" y="110"/>
                      <a:pt x="687" y="110"/>
                    </a:cubicBezTo>
                    <a:cubicBezTo>
                      <a:pt x="687" y="110"/>
                      <a:pt x="687" y="110"/>
                      <a:pt x="688" y="109"/>
                    </a:cubicBezTo>
                    <a:cubicBezTo>
                      <a:pt x="689" y="107"/>
                      <a:pt x="691" y="105"/>
                      <a:pt x="694" y="102"/>
                    </a:cubicBezTo>
                    <a:cubicBezTo>
                      <a:pt x="698" y="96"/>
                      <a:pt x="704" y="89"/>
                      <a:pt x="712" y="81"/>
                    </a:cubicBezTo>
                    <a:cubicBezTo>
                      <a:pt x="712" y="81"/>
                      <a:pt x="712" y="81"/>
                      <a:pt x="712" y="81"/>
                    </a:cubicBezTo>
                    <a:cubicBezTo>
                      <a:pt x="712" y="80"/>
                      <a:pt x="712" y="80"/>
                      <a:pt x="712" y="80"/>
                    </a:cubicBezTo>
                    <a:cubicBezTo>
                      <a:pt x="713" y="80"/>
                      <a:pt x="713" y="80"/>
                      <a:pt x="713" y="80"/>
                    </a:cubicBezTo>
                    <a:cubicBezTo>
                      <a:pt x="721" y="72"/>
                      <a:pt x="731" y="63"/>
                      <a:pt x="743" y="55"/>
                    </a:cubicBezTo>
                    <a:cubicBezTo>
                      <a:pt x="758" y="43"/>
                      <a:pt x="775" y="33"/>
                      <a:pt x="795" y="24"/>
                    </a:cubicBezTo>
                    <a:cubicBezTo>
                      <a:pt x="820" y="13"/>
                      <a:pt x="849" y="5"/>
                      <a:pt x="881" y="5"/>
                    </a:cubicBezTo>
                    <a:cubicBezTo>
                      <a:pt x="885" y="5"/>
                      <a:pt x="890" y="6"/>
                      <a:pt x="894" y="6"/>
                    </a:cubicBezTo>
                    <a:cubicBezTo>
                      <a:pt x="894" y="6"/>
                      <a:pt x="894" y="6"/>
                      <a:pt x="894" y="6"/>
                    </a:cubicBezTo>
                    <a:cubicBezTo>
                      <a:pt x="894" y="6"/>
                      <a:pt x="894" y="6"/>
                      <a:pt x="894" y="6"/>
                    </a:cubicBezTo>
                    <a:cubicBezTo>
                      <a:pt x="894" y="6"/>
                      <a:pt x="896" y="6"/>
                      <a:pt x="900" y="6"/>
                    </a:cubicBezTo>
                    <a:cubicBezTo>
                      <a:pt x="918" y="6"/>
                      <a:pt x="971" y="7"/>
                      <a:pt x="1029" y="19"/>
                    </a:cubicBezTo>
                    <a:cubicBezTo>
                      <a:pt x="1083" y="31"/>
                      <a:pt x="1129" y="40"/>
                      <a:pt x="1203" y="73"/>
                    </a:cubicBezTo>
                    <a:cubicBezTo>
                      <a:pt x="1207" y="75"/>
                      <a:pt x="1210" y="76"/>
                      <a:pt x="1214" y="78"/>
                    </a:cubicBezTo>
                    <a:cubicBezTo>
                      <a:pt x="1217" y="80"/>
                      <a:pt x="1221" y="81"/>
                      <a:pt x="1225" y="83"/>
                    </a:cubicBezTo>
                    <a:cubicBezTo>
                      <a:pt x="1228" y="85"/>
                      <a:pt x="1232" y="87"/>
                      <a:pt x="1235" y="88"/>
                    </a:cubicBezTo>
                    <a:cubicBezTo>
                      <a:pt x="1245" y="93"/>
                      <a:pt x="1255" y="98"/>
                      <a:pt x="1266" y="104"/>
                    </a:cubicBezTo>
                    <a:cubicBezTo>
                      <a:pt x="1274" y="109"/>
                      <a:pt x="1283" y="113"/>
                      <a:pt x="1292" y="118"/>
                    </a:cubicBezTo>
                    <a:cubicBezTo>
                      <a:pt x="1292" y="118"/>
                      <a:pt x="1294" y="120"/>
                      <a:pt x="1299" y="122"/>
                    </a:cubicBezTo>
                    <a:cubicBezTo>
                      <a:pt x="1303" y="125"/>
                      <a:pt x="1309" y="129"/>
                      <a:pt x="1317" y="134"/>
                    </a:cubicBezTo>
                    <a:cubicBezTo>
                      <a:pt x="1318" y="135"/>
                      <a:pt x="1319" y="136"/>
                      <a:pt x="1321" y="137"/>
                    </a:cubicBezTo>
                    <a:cubicBezTo>
                      <a:pt x="1322" y="138"/>
                      <a:pt x="1324" y="139"/>
                      <a:pt x="1325" y="140"/>
                    </a:cubicBezTo>
                    <a:cubicBezTo>
                      <a:pt x="1349" y="156"/>
                      <a:pt x="1380" y="179"/>
                      <a:pt x="1404" y="207"/>
                    </a:cubicBezTo>
                    <a:cubicBezTo>
                      <a:pt x="1344" y="207"/>
                      <a:pt x="1344" y="207"/>
                      <a:pt x="1344" y="207"/>
                    </a:cubicBezTo>
                    <a:cubicBezTo>
                      <a:pt x="1344" y="207"/>
                      <a:pt x="1344" y="208"/>
                      <a:pt x="1345" y="208"/>
                    </a:cubicBezTo>
                    <a:cubicBezTo>
                      <a:pt x="1344" y="208"/>
                      <a:pt x="1344" y="208"/>
                      <a:pt x="1344" y="208"/>
                    </a:cubicBezTo>
                    <a:cubicBezTo>
                      <a:pt x="1344" y="209"/>
                      <a:pt x="1344" y="209"/>
                      <a:pt x="1344" y="209"/>
                    </a:cubicBezTo>
                    <a:cubicBezTo>
                      <a:pt x="1343" y="209"/>
                      <a:pt x="1343" y="209"/>
                      <a:pt x="1343" y="209"/>
                    </a:cubicBezTo>
                    <a:cubicBezTo>
                      <a:pt x="1344" y="209"/>
                      <a:pt x="1344" y="209"/>
                      <a:pt x="1344" y="209"/>
                    </a:cubicBezTo>
                    <a:cubicBezTo>
                      <a:pt x="1344" y="209"/>
                      <a:pt x="1345" y="210"/>
                      <a:pt x="1348" y="212"/>
                    </a:cubicBezTo>
                    <a:cubicBezTo>
                      <a:pt x="1362" y="224"/>
                      <a:pt x="1407" y="263"/>
                      <a:pt x="1440" y="309"/>
                    </a:cubicBezTo>
                    <a:cubicBezTo>
                      <a:pt x="1442" y="309"/>
                      <a:pt x="1442" y="309"/>
                      <a:pt x="1442" y="309"/>
                    </a:cubicBezTo>
                    <a:cubicBezTo>
                      <a:pt x="1442" y="310"/>
                      <a:pt x="1442" y="310"/>
                      <a:pt x="1442" y="310"/>
                    </a:cubicBezTo>
                    <a:cubicBezTo>
                      <a:pt x="1441" y="310"/>
                      <a:pt x="1441" y="310"/>
                      <a:pt x="1441" y="310"/>
                    </a:cubicBezTo>
                    <a:cubicBezTo>
                      <a:pt x="1444" y="314"/>
                      <a:pt x="1447" y="318"/>
                      <a:pt x="1450" y="323"/>
                    </a:cubicBezTo>
                    <a:cubicBezTo>
                      <a:pt x="1451" y="323"/>
                      <a:pt x="1451" y="323"/>
                      <a:pt x="1451" y="323"/>
                    </a:cubicBezTo>
                    <a:cubicBezTo>
                      <a:pt x="1451" y="324"/>
                      <a:pt x="1451" y="324"/>
                      <a:pt x="1451" y="324"/>
                    </a:cubicBezTo>
                    <a:cubicBezTo>
                      <a:pt x="1450" y="324"/>
                      <a:pt x="1450" y="324"/>
                      <a:pt x="1450" y="324"/>
                    </a:cubicBezTo>
                    <a:cubicBezTo>
                      <a:pt x="1459" y="338"/>
                      <a:pt x="1467" y="352"/>
                      <a:pt x="1472" y="367"/>
                    </a:cubicBezTo>
                    <a:cubicBezTo>
                      <a:pt x="1480" y="388"/>
                      <a:pt x="1485" y="407"/>
                      <a:pt x="1488" y="425"/>
                    </a:cubicBezTo>
                    <a:cubicBezTo>
                      <a:pt x="1489" y="425"/>
                      <a:pt x="1489" y="425"/>
                      <a:pt x="1489" y="425"/>
                    </a:cubicBezTo>
                    <a:cubicBezTo>
                      <a:pt x="1489" y="426"/>
                      <a:pt x="1489" y="426"/>
                      <a:pt x="1489" y="426"/>
                    </a:cubicBezTo>
                    <a:cubicBezTo>
                      <a:pt x="1488" y="426"/>
                      <a:pt x="1488" y="426"/>
                      <a:pt x="1488" y="426"/>
                    </a:cubicBezTo>
                    <a:cubicBezTo>
                      <a:pt x="1491" y="442"/>
                      <a:pt x="1492" y="458"/>
                      <a:pt x="1492" y="475"/>
                    </a:cubicBezTo>
                    <a:cubicBezTo>
                      <a:pt x="1492" y="498"/>
                      <a:pt x="1490" y="524"/>
                      <a:pt x="1485" y="556"/>
                    </a:cubicBezTo>
                    <a:cubicBezTo>
                      <a:pt x="1486" y="556"/>
                      <a:pt x="1486" y="556"/>
                      <a:pt x="1486" y="556"/>
                    </a:cubicBezTo>
                    <a:cubicBezTo>
                      <a:pt x="1486" y="557"/>
                      <a:pt x="1486" y="557"/>
                      <a:pt x="1486" y="557"/>
                    </a:cubicBezTo>
                    <a:cubicBezTo>
                      <a:pt x="1485" y="557"/>
                      <a:pt x="1485" y="557"/>
                      <a:pt x="1485" y="557"/>
                    </a:cubicBezTo>
                    <a:cubicBezTo>
                      <a:pt x="1483" y="574"/>
                      <a:pt x="1480" y="593"/>
                      <a:pt x="1477" y="614"/>
                    </a:cubicBezTo>
                    <a:cubicBezTo>
                      <a:pt x="1474" y="632"/>
                      <a:pt x="1470" y="650"/>
                      <a:pt x="1467" y="666"/>
                    </a:cubicBezTo>
                    <a:cubicBezTo>
                      <a:pt x="1468" y="666"/>
                      <a:pt x="1468" y="666"/>
                      <a:pt x="1468" y="666"/>
                    </a:cubicBezTo>
                    <a:cubicBezTo>
                      <a:pt x="1468" y="667"/>
                      <a:pt x="1468" y="667"/>
                      <a:pt x="1468" y="667"/>
                    </a:cubicBezTo>
                    <a:cubicBezTo>
                      <a:pt x="1467" y="667"/>
                      <a:pt x="1467" y="667"/>
                      <a:pt x="1467" y="667"/>
                    </a:cubicBezTo>
                    <a:cubicBezTo>
                      <a:pt x="1460" y="703"/>
                      <a:pt x="1453" y="732"/>
                      <a:pt x="1447" y="753"/>
                    </a:cubicBezTo>
                    <a:cubicBezTo>
                      <a:pt x="1447" y="753"/>
                      <a:pt x="1447" y="753"/>
                      <a:pt x="1447" y="753"/>
                    </a:cubicBezTo>
                    <a:cubicBezTo>
                      <a:pt x="1447" y="754"/>
                      <a:pt x="1447" y="754"/>
                      <a:pt x="1447" y="754"/>
                    </a:cubicBezTo>
                    <a:cubicBezTo>
                      <a:pt x="1446" y="754"/>
                      <a:pt x="1446" y="754"/>
                      <a:pt x="1446" y="754"/>
                    </a:cubicBezTo>
                    <a:cubicBezTo>
                      <a:pt x="1446" y="756"/>
                      <a:pt x="1445" y="759"/>
                      <a:pt x="1444" y="761"/>
                    </a:cubicBezTo>
                    <a:cubicBezTo>
                      <a:pt x="1440" y="777"/>
                      <a:pt x="1436" y="788"/>
                      <a:pt x="1433" y="796"/>
                    </a:cubicBezTo>
                    <a:cubicBezTo>
                      <a:pt x="1431" y="799"/>
                      <a:pt x="1430" y="802"/>
                      <a:pt x="1429" y="804"/>
                    </a:cubicBezTo>
                    <a:cubicBezTo>
                      <a:pt x="1429" y="806"/>
                      <a:pt x="1428" y="807"/>
                      <a:pt x="1428" y="807"/>
                    </a:cubicBezTo>
                    <a:cubicBezTo>
                      <a:pt x="1428" y="807"/>
                      <a:pt x="1428" y="807"/>
                      <a:pt x="1428" y="807"/>
                    </a:cubicBezTo>
                    <a:cubicBezTo>
                      <a:pt x="1428" y="807"/>
                      <a:pt x="1428" y="807"/>
                      <a:pt x="1428" y="807"/>
                    </a:cubicBezTo>
                    <a:cubicBezTo>
                      <a:pt x="1428" y="807"/>
                      <a:pt x="1428" y="808"/>
                      <a:pt x="1427" y="809"/>
                    </a:cubicBezTo>
                    <a:cubicBezTo>
                      <a:pt x="1425" y="814"/>
                      <a:pt x="1419" y="828"/>
                      <a:pt x="1411" y="840"/>
                    </a:cubicBezTo>
                    <a:cubicBezTo>
                      <a:pt x="1403" y="853"/>
                      <a:pt x="1392" y="864"/>
                      <a:pt x="1381" y="867"/>
                    </a:cubicBezTo>
                    <a:cubicBezTo>
                      <a:pt x="1374" y="869"/>
                      <a:pt x="1365" y="870"/>
                      <a:pt x="1355" y="870"/>
                    </a:cubicBezTo>
                    <a:cubicBezTo>
                      <a:pt x="1330" y="870"/>
                      <a:pt x="1296" y="860"/>
                      <a:pt x="1250" y="816"/>
                    </a:cubicBezTo>
                    <a:cubicBezTo>
                      <a:pt x="1243" y="809"/>
                      <a:pt x="1236" y="803"/>
                      <a:pt x="1230" y="797"/>
                    </a:cubicBezTo>
                    <a:cubicBezTo>
                      <a:pt x="1227" y="793"/>
                      <a:pt x="1224" y="790"/>
                      <a:pt x="1221" y="787"/>
                    </a:cubicBezTo>
                    <a:cubicBezTo>
                      <a:pt x="1219" y="787"/>
                      <a:pt x="1219" y="787"/>
                      <a:pt x="1219" y="787"/>
                    </a:cubicBezTo>
                    <a:cubicBezTo>
                      <a:pt x="1219" y="786"/>
                      <a:pt x="1219" y="786"/>
                      <a:pt x="1219" y="786"/>
                    </a:cubicBezTo>
                    <a:cubicBezTo>
                      <a:pt x="1220" y="786"/>
                      <a:pt x="1220" y="786"/>
                      <a:pt x="1220" y="786"/>
                    </a:cubicBezTo>
                    <a:cubicBezTo>
                      <a:pt x="1209" y="775"/>
                      <a:pt x="1199" y="765"/>
                      <a:pt x="1191" y="754"/>
                    </a:cubicBezTo>
                    <a:cubicBezTo>
                      <a:pt x="1189" y="754"/>
                      <a:pt x="1189" y="754"/>
                      <a:pt x="1189" y="754"/>
                    </a:cubicBezTo>
                    <a:cubicBezTo>
                      <a:pt x="1189" y="753"/>
                      <a:pt x="1189" y="753"/>
                      <a:pt x="1189" y="753"/>
                    </a:cubicBezTo>
                    <a:cubicBezTo>
                      <a:pt x="1190" y="753"/>
                      <a:pt x="1190" y="753"/>
                      <a:pt x="1190" y="753"/>
                    </a:cubicBezTo>
                    <a:cubicBezTo>
                      <a:pt x="1169" y="726"/>
                      <a:pt x="1154" y="700"/>
                      <a:pt x="1139" y="667"/>
                    </a:cubicBezTo>
                    <a:cubicBezTo>
                      <a:pt x="1138" y="667"/>
                      <a:pt x="1138" y="667"/>
                      <a:pt x="1138" y="667"/>
                    </a:cubicBezTo>
                    <a:cubicBezTo>
                      <a:pt x="1138" y="666"/>
                      <a:pt x="1138" y="666"/>
                      <a:pt x="1138" y="666"/>
                    </a:cubicBezTo>
                    <a:cubicBezTo>
                      <a:pt x="1139" y="666"/>
                      <a:pt x="1139" y="666"/>
                      <a:pt x="1139" y="666"/>
                    </a:cubicBezTo>
                    <a:cubicBezTo>
                      <a:pt x="1137" y="662"/>
                      <a:pt x="1135" y="658"/>
                      <a:pt x="1133" y="654"/>
                    </a:cubicBezTo>
                    <a:cubicBezTo>
                      <a:pt x="1124" y="632"/>
                      <a:pt x="1116" y="606"/>
                      <a:pt x="1110" y="579"/>
                    </a:cubicBezTo>
                    <a:cubicBezTo>
                      <a:pt x="1110" y="579"/>
                      <a:pt x="1110" y="579"/>
                      <a:pt x="1110" y="579"/>
                    </a:cubicBezTo>
                    <a:cubicBezTo>
                      <a:pt x="1110" y="578"/>
                      <a:pt x="1110" y="578"/>
                      <a:pt x="1110" y="578"/>
                    </a:cubicBezTo>
                    <a:cubicBezTo>
                      <a:pt x="1110" y="578"/>
                      <a:pt x="1110" y="578"/>
                      <a:pt x="1110" y="578"/>
                    </a:cubicBezTo>
                    <a:cubicBezTo>
                      <a:pt x="1108" y="571"/>
                      <a:pt x="1107" y="564"/>
                      <a:pt x="1105" y="557"/>
                    </a:cubicBezTo>
                    <a:cubicBezTo>
                      <a:pt x="1104" y="557"/>
                      <a:pt x="1104" y="557"/>
                      <a:pt x="1104" y="557"/>
                    </a:cubicBezTo>
                    <a:cubicBezTo>
                      <a:pt x="1104" y="556"/>
                      <a:pt x="1104" y="556"/>
                      <a:pt x="1104" y="556"/>
                    </a:cubicBezTo>
                    <a:cubicBezTo>
                      <a:pt x="1105" y="556"/>
                      <a:pt x="1105" y="556"/>
                      <a:pt x="1105" y="556"/>
                    </a:cubicBezTo>
                    <a:cubicBezTo>
                      <a:pt x="1102" y="544"/>
                      <a:pt x="1100" y="532"/>
                      <a:pt x="1098" y="521"/>
                    </a:cubicBezTo>
                    <a:cubicBezTo>
                      <a:pt x="1094" y="500"/>
                      <a:pt x="1091" y="481"/>
                      <a:pt x="1090" y="467"/>
                    </a:cubicBezTo>
                    <a:cubicBezTo>
                      <a:pt x="1089" y="461"/>
                      <a:pt x="1088" y="455"/>
                      <a:pt x="1087" y="452"/>
                    </a:cubicBezTo>
                    <a:cubicBezTo>
                      <a:pt x="1087" y="448"/>
                      <a:pt x="1087" y="446"/>
                      <a:pt x="1087" y="446"/>
                    </a:cubicBezTo>
                    <a:cubicBezTo>
                      <a:pt x="1086" y="446"/>
                      <a:pt x="1086" y="446"/>
                      <a:pt x="1086" y="446"/>
                    </a:cubicBezTo>
                    <a:cubicBezTo>
                      <a:pt x="1086" y="446"/>
                      <a:pt x="1086" y="446"/>
                      <a:pt x="1086" y="446"/>
                    </a:cubicBezTo>
                    <a:cubicBezTo>
                      <a:pt x="1085" y="446"/>
                      <a:pt x="1085" y="446"/>
                      <a:pt x="1085" y="446"/>
                    </a:cubicBezTo>
                    <a:cubicBezTo>
                      <a:pt x="1085" y="446"/>
                      <a:pt x="1085" y="446"/>
                      <a:pt x="1085" y="446"/>
                    </a:cubicBezTo>
                    <a:cubicBezTo>
                      <a:pt x="1085" y="446"/>
                      <a:pt x="1085" y="446"/>
                      <a:pt x="1085" y="446"/>
                    </a:cubicBezTo>
                    <a:cubicBezTo>
                      <a:pt x="1085" y="446"/>
                      <a:pt x="1085" y="447"/>
                      <a:pt x="1085" y="450"/>
                    </a:cubicBezTo>
                    <a:cubicBezTo>
                      <a:pt x="1083" y="463"/>
                      <a:pt x="1078" y="509"/>
                      <a:pt x="1065" y="556"/>
                    </a:cubicBezTo>
                    <a:cubicBezTo>
                      <a:pt x="1065" y="557"/>
                      <a:pt x="1065" y="557"/>
                      <a:pt x="1065" y="557"/>
                    </a:cubicBezTo>
                    <a:cubicBezTo>
                      <a:pt x="1064" y="557"/>
                      <a:pt x="1064" y="557"/>
                      <a:pt x="1064" y="557"/>
                    </a:cubicBezTo>
                    <a:cubicBezTo>
                      <a:pt x="1062" y="564"/>
                      <a:pt x="1060" y="571"/>
                      <a:pt x="1058" y="578"/>
                    </a:cubicBezTo>
                    <a:cubicBezTo>
                      <a:pt x="1058" y="578"/>
                      <a:pt x="1058" y="578"/>
                      <a:pt x="1058" y="578"/>
                    </a:cubicBezTo>
                    <a:cubicBezTo>
                      <a:pt x="1058" y="579"/>
                      <a:pt x="1058" y="579"/>
                      <a:pt x="1058" y="579"/>
                    </a:cubicBezTo>
                    <a:cubicBezTo>
                      <a:pt x="1057" y="579"/>
                      <a:pt x="1057" y="579"/>
                      <a:pt x="1057" y="579"/>
                    </a:cubicBezTo>
                    <a:cubicBezTo>
                      <a:pt x="1057" y="579"/>
                      <a:pt x="1057" y="579"/>
                      <a:pt x="1057" y="579"/>
                    </a:cubicBezTo>
                    <a:cubicBezTo>
                      <a:pt x="1055" y="585"/>
                      <a:pt x="1053" y="591"/>
                      <a:pt x="1050" y="597"/>
                    </a:cubicBezTo>
                    <a:cubicBezTo>
                      <a:pt x="1050" y="597"/>
                      <a:pt x="1050" y="597"/>
                      <a:pt x="1050" y="597"/>
                    </a:cubicBezTo>
                    <a:cubicBezTo>
                      <a:pt x="1050" y="597"/>
                      <a:pt x="1050" y="597"/>
                      <a:pt x="1050" y="597"/>
                    </a:cubicBezTo>
                    <a:cubicBezTo>
                      <a:pt x="1050" y="597"/>
                      <a:pt x="1050" y="599"/>
                      <a:pt x="1049" y="601"/>
                    </a:cubicBezTo>
                    <a:cubicBezTo>
                      <a:pt x="1045" y="611"/>
                      <a:pt x="1036" y="636"/>
                      <a:pt x="1023" y="666"/>
                    </a:cubicBezTo>
                    <a:cubicBezTo>
                      <a:pt x="1024" y="666"/>
                      <a:pt x="1024" y="666"/>
                      <a:pt x="1024" y="666"/>
                    </a:cubicBezTo>
                    <a:cubicBezTo>
                      <a:pt x="1024" y="667"/>
                      <a:pt x="1024" y="667"/>
                      <a:pt x="1024" y="667"/>
                    </a:cubicBezTo>
                    <a:cubicBezTo>
                      <a:pt x="1023" y="667"/>
                      <a:pt x="1023" y="667"/>
                      <a:pt x="1023" y="667"/>
                    </a:cubicBezTo>
                    <a:cubicBezTo>
                      <a:pt x="1011" y="694"/>
                      <a:pt x="996" y="725"/>
                      <a:pt x="981" y="751"/>
                    </a:cubicBezTo>
                    <a:cubicBezTo>
                      <a:pt x="980" y="751"/>
                      <a:pt x="980" y="752"/>
                      <a:pt x="979" y="753"/>
                    </a:cubicBezTo>
                    <a:cubicBezTo>
                      <a:pt x="980" y="753"/>
                      <a:pt x="980" y="753"/>
                      <a:pt x="980" y="753"/>
                    </a:cubicBezTo>
                    <a:cubicBezTo>
                      <a:pt x="980" y="754"/>
                      <a:pt x="980" y="754"/>
                      <a:pt x="980" y="754"/>
                    </a:cubicBezTo>
                    <a:cubicBezTo>
                      <a:pt x="979" y="754"/>
                      <a:pt x="979" y="754"/>
                      <a:pt x="979" y="754"/>
                    </a:cubicBezTo>
                    <a:cubicBezTo>
                      <a:pt x="971" y="766"/>
                      <a:pt x="965" y="777"/>
                      <a:pt x="958" y="786"/>
                    </a:cubicBezTo>
                    <a:cubicBezTo>
                      <a:pt x="959" y="786"/>
                      <a:pt x="959" y="786"/>
                      <a:pt x="959" y="786"/>
                    </a:cubicBezTo>
                    <a:cubicBezTo>
                      <a:pt x="959" y="787"/>
                      <a:pt x="959" y="787"/>
                      <a:pt x="959" y="787"/>
                    </a:cubicBezTo>
                    <a:cubicBezTo>
                      <a:pt x="958" y="787"/>
                      <a:pt x="958" y="787"/>
                      <a:pt x="958" y="787"/>
                    </a:cubicBezTo>
                    <a:cubicBezTo>
                      <a:pt x="953" y="795"/>
                      <a:pt x="948" y="802"/>
                      <a:pt x="944" y="808"/>
                    </a:cubicBezTo>
                    <a:cubicBezTo>
                      <a:pt x="932" y="824"/>
                      <a:pt x="920" y="837"/>
                      <a:pt x="898" y="850"/>
                    </a:cubicBezTo>
                    <a:cubicBezTo>
                      <a:pt x="886" y="858"/>
                      <a:pt x="878" y="862"/>
                      <a:pt x="871" y="865"/>
                    </a:cubicBezTo>
                    <a:cubicBezTo>
                      <a:pt x="864" y="868"/>
                      <a:pt x="859" y="869"/>
                      <a:pt x="854" y="869"/>
                    </a:cubicBezTo>
                    <a:cubicBezTo>
                      <a:pt x="854" y="869"/>
                      <a:pt x="854" y="869"/>
                      <a:pt x="854" y="869"/>
                    </a:cubicBezTo>
                    <a:cubicBezTo>
                      <a:pt x="848" y="869"/>
                      <a:pt x="841" y="867"/>
                      <a:pt x="829" y="865"/>
                    </a:cubicBezTo>
                    <a:cubicBezTo>
                      <a:pt x="804" y="860"/>
                      <a:pt x="786" y="846"/>
                      <a:pt x="769" y="821"/>
                    </a:cubicBezTo>
                    <a:cubicBezTo>
                      <a:pt x="767" y="818"/>
                      <a:pt x="765" y="815"/>
                      <a:pt x="763" y="813"/>
                    </a:cubicBezTo>
                    <a:cubicBezTo>
                      <a:pt x="759" y="805"/>
                      <a:pt x="754" y="797"/>
                      <a:pt x="749" y="787"/>
                    </a:cubicBezTo>
                    <a:cubicBezTo>
                      <a:pt x="748" y="787"/>
                      <a:pt x="748" y="787"/>
                      <a:pt x="748" y="787"/>
                    </a:cubicBezTo>
                    <a:cubicBezTo>
                      <a:pt x="748" y="786"/>
                      <a:pt x="748" y="786"/>
                      <a:pt x="748" y="786"/>
                    </a:cubicBezTo>
                    <a:cubicBezTo>
                      <a:pt x="748" y="786"/>
                      <a:pt x="748" y="786"/>
                      <a:pt x="748" y="786"/>
                    </a:cubicBezTo>
                    <a:cubicBezTo>
                      <a:pt x="743" y="777"/>
                      <a:pt x="739" y="766"/>
                      <a:pt x="734" y="754"/>
                    </a:cubicBezTo>
                    <a:cubicBezTo>
                      <a:pt x="733" y="754"/>
                      <a:pt x="733" y="754"/>
                      <a:pt x="733" y="754"/>
                    </a:cubicBezTo>
                    <a:cubicBezTo>
                      <a:pt x="733" y="753"/>
                      <a:pt x="733" y="753"/>
                      <a:pt x="733" y="753"/>
                    </a:cubicBezTo>
                    <a:cubicBezTo>
                      <a:pt x="734" y="753"/>
                      <a:pt x="734" y="753"/>
                      <a:pt x="734" y="753"/>
                    </a:cubicBezTo>
                    <a:cubicBezTo>
                      <a:pt x="724" y="728"/>
                      <a:pt x="716" y="699"/>
                      <a:pt x="713" y="667"/>
                    </a:cubicBezTo>
                    <a:cubicBezTo>
                      <a:pt x="712" y="667"/>
                      <a:pt x="712" y="667"/>
                      <a:pt x="712" y="667"/>
                    </a:cubicBezTo>
                    <a:cubicBezTo>
                      <a:pt x="712" y="666"/>
                      <a:pt x="712" y="666"/>
                      <a:pt x="712" y="666"/>
                    </a:cubicBezTo>
                    <a:cubicBezTo>
                      <a:pt x="713" y="666"/>
                      <a:pt x="713" y="666"/>
                      <a:pt x="713" y="666"/>
                    </a:cubicBezTo>
                    <a:cubicBezTo>
                      <a:pt x="713" y="666"/>
                      <a:pt x="712" y="666"/>
                      <a:pt x="712" y="665"/>
                    </a:cubicBezTo>
                    <a:cubicBezTo>
                      <a:pt x="710" y="662"/>
                      <a:pt x="695" y="638"/>
                      <a:pt x="684" y="579"/>
                    </a:cubicBezTo>
                    <a:cubicBezTo>
                      <a:pt x="683" y="579"/>
                      <a:pt x="683" y="579"/>
                      <a:pt x="683" y="579"/>
                    </a:cubicBezTo>
                    <a:cubicBezTo>
                      <a:pt x="683" y="578"/>
                      <a:pt x="683" y="578"/>
                      <a:pt x="683" y="578"/>
                    </a:cubicBezTo>
                    <a:cubicBezTo>
                      <a:pt x="684" y="578"/>
                      <a:pt x="684" y="578"/>
                      <a:pt x="684" y="578"/>
                    </a:cubicBezTo>
                    <a:cubicBezTo>
                      <a:pt x="682" y="571"/>
                      <a:pt x="681" y="565"/>
                      <a:pt x="680" y="557"/>
                    </a:cubicBezTo>
                    <a:cubicBezTo>
                      <a:pt x="679" y="557"/>
                      <a:pt x="679" y="557"/>
                      <a:pt x="679" y="557"/>
                    </a:cubicBezTo>
                    <a:cubicBezTo>
                      <a:pt x="679" y="556"/>
                      <a:pt x="679" y="556"/>
                      <a:pt x="679" y="556"/>
                    </a:cubicBezTo>
                    <a:cubicBezTo>
                      <a:pt x="680" y="556"/>
                      <a:pt x="680" y="556"/>
                      <a:pt x="680" y="556"/>
                    </a:cubicBezTo>
                    <a:cubicBezTo>
                      <a:pt x="676" y="530"/>
                      <a:pt x="673" y="497"/>
                      <a:pt x="671" y="459"/>
                    </a:cubicBezTo>
                    <a:cubicBezTo>
                      <a:pt x="671" y="458"/>
                      <a:pt x="671" y="458"/>
                      <a:pt x="671" y="458"/>
                    </a:cubicBezTo>
                    <a:cubicBezTo>
                      <a:pt x="671" y="458"/>
                      <a:pt x="671" y="458"/>
                      <a:pt x="671" y="458"/>
                    </a:cubicBezTo>
                    <a:cubicBezTo>
                      <a:pt x="671" y="458"/>
                      <a:pt x="671" y="458"/>
                      <a:pt x="671" y="458"/>
                    </a:cubicBezTo>
                    <a:cubicBezTo>
                      <a:pt x="670" y="458"/>
                      <a:pt x="670" y="458"/>
                      <a:pt x="670" y="458"/>
                    </a:cubicBezTo>
                    <a:cubicBezTo>
                      <a:pt x="669" y="458"/>
                      <a:pt x="669" y="458"/>
                      <a:pt x="669" y="458"/>
                    </a:cubicBezTo>
                    <a:cubicBezTo>
                      <a:pt x="669" y="459"/>
                      <a:pt x="669" y="459"/>
                      <a:pt x="669" y="459"/>
                    </a:cubicBezTo>
                    <a:cubicBezTo>
                      <a:pt x="669" y="467"/>
                      <a:pt x="668" y="505"/>
                      <a:pt x="658" y="556"/>
                    </a:cubicBezTo>
                    <a:cubicBezTo>
                      <a:pt x="659" y="556"/>
                      <a:pt x="659" y="556"/>
                      <a:pt x="659" y="556"/>
                    </a:cubicBezTo>
                    <a:cubicBezTo>
                      <a:pt x="659" y="557"/>
                      <a:pt x="659" y="557"/>
                      <a:pt x="659" y="557"/>
                    </a:cubicBezTo>
                    <a:cubicBezTo>
                      <a:pt x="658" y="557"/>
                      <a:pt x="658" y="557"/>
                      <a:pt x="658" y="557"/>
                    </a:cubicBezTo>
                    <a:cubicBezTo>
                      <a:pt x="652" y="590"/>
                      <a:pt x="642" y="627"/>
                      <a:pt x="625" y="666"/>
                    </a:cubicBezTo>
                    <a:cubicBezTo>
                      <a:pt x="626" y="666"/>
                      <a:pt x="626" y="666"/>
                      <a:pt x="626" y="666"/>
                    </a:cubicBezTo>
                    <a:cubicBezTo>
                      <a:pt x="626" y="667"/>
                      <a:pt x="626" y="667"/>
                      <a:pt x="626" y="667"/>
                    </a:cubicBezTo>
                    <a:cubicBezTo>
                      <a:pt x="625" y="667"/>
                      <a:pt x="625" y="667"/>
                      <a:pt x="625" y="667"/>
                    </a:cubicBezTo>
                    <a:cubicBezTo>
                      <a:pt x="625" y="668"/>
                      <a:pt x="625" y="668"/>
                      <a:pt x="625" y="668"/>
                    </a:cubicBezTo>
                    <a:cubicBezTo>
                      <a:pt x="624" y="676"/>
                      <a:pt x="619" y="708"/>
                      <a:pt x="598" y="753"/>
                    </a:cubicBezTo>
                    <a:cubicBezTo>
                      <a:pt x="599" y="753"/>
                      <a:pt x="599" y="753"/>
                      <a:pt x="599" y="753"/>
                    </a:cubicBezTo>
                    <a:cubicBezTo>
                      <a:pt x="599" y="754"/>
                      <a:pt x="599" y="754"/>
                      <a:pt x="599" y="754"/>
                    </a:cubicBezTo>
                    <a:cubicBezTo>
                      <a:pt x="598" y="754"/>
                      <a:pt x="598" y="754"/>
                      <a:pt x="598" y="754"/>
                    </a:cubicBezTo>
                    <a:cubicBezTo>
                      <a:pt x="595" y="761"/>
                      <a:pt x="592" y="768"/>
                      <a:pt x="588" y="776"/>
                    </a:cubicBezTo>
                    <a:cubicBezTo>
                      <a:pt x="588" y="776"/>
                      <a:pt x="588" y="776"/>
                      <a:pt x="588" y="776"/>
                    </a:cubicBezTo>
                    <a:cubicBezTo>
                      <a:pt x="584" y="786"/>
                      <a:pt x="584" y="786"/>
                      <a:pt x="584" y="786"/>
                    </a:cubicBezTo>
                    <a:cubicBezTo>
                      <a:pt x="584" y="786"/>
                      <a:pt x="584" y="786"/>
                      <a:pt x="584" y="786"/>
                    </a:cubicBezTo>
                    <a:cubicBezTo>
                      <a:pt x="584" y="786"/>
                      <a:pt x="584" y="786"/>
                      <a:pt x="584" y="786"/>
                    </a:cubicBezTo>
                    <a:cubicBezTo>
                      <a:pt x="584" y="786"/>
                      <a:pt x="584" y="786"/>
                      <a:pt x="584" y="786"/>
                    </a:cubicBezTo>
                    <a:cubicBezTo>
                      <a:pt x="584" y="787"/>
                      <a:pt x="584" y="787"/>
                      <a:pt x="584" y="787"/>
                    </a:cubicBezTo>
                    <a:cubicBezTo>
                      <a:pt x="583" y="787"/>
                      <a:pt x="583" y="787"/>
                      <a:pt x="583" y="787"/>
                    </a:cubicBezTo>
                    <a:cubicBezTo>
                      <a:pt x="580" y="798"/>
                      <a:pt x="576" y="804"/>
                      <a:pt x="570" y="815"/>
                    </a:cubicBezTo>
                    <a:cubicBezTo>
                      <a:pt x="562" y="826"/>
                      <a:pt x="554" y="837"/>
                      <a:pt x="549" y="843"/>
                    </a:cubicBezTo>
                    <a:cubicBezTo>
                      <a:pt x="546" y="847"/>
                      <a:pt x="541" y="851"/>
                      <a:pt x="536" y="854"/>
                    </a:cubicBezTo>
                    <a:cubicBezTo>
                      <a:pt x="528" y="859"/>
                      <a:pt x="518" y="863"/>
                      <a:pt x="506" y="863"/>
                    </a:cubicBezTo>
                    <a:cubicBezTo>
                      <a:pt x="505" y="863"/>
                      <a:pt x="504" y="863"/>
                      <a:pt x="503" y="863"/>
                    </a:cubicBezTo>
                    <a:cubicBezTo>
                      <a:pt x="502" y="863"/>
                      <a:pt x="502" y="863"/>
                      <a:pt x="502" y="863"/>
                    </a:cubicBezTo>
                    <a:cubicBezTo>
                      <a:pt x="491" y="863"/>
                      <a:pt x="481" y="859"/>
                      <a:pt x="475" y="854"/>
                    </a:cubicBezTo>
                    <a:cubicBezTo>
                      <a:pt x="472" y="852"/>
                      <a:pt x="469" y="850"/>
                      <a:pt x="468" y="849"/>
                    </a:cubicBezTo>
                    <a:cubicBezTo>
                      <a:pt x="467" y="848"/>
                      <a:pt x="466" y="847"/>
                      <a:pt x="466" y="847"/>
                    </a:cubicBezTo>
                    <a:cubicBezTo>
                      <a:pt x="465" y="846"/>
                      <a:pt x="465" y="846"/>
                      <a:pt x="465" y="846"/>
                    </a:cubicBezTo>
                    <a:cubicBezTo>
                      <a:pt x="465" y="846"/>
                      <a:pt x="465" y="846"/>
                      <a:pt x="465" y="846"/>
                    </a:cubicBezTo>
                    <a:cubicBezTo>
                      <a:pt x="465" y="846"/>
                      <a:pt x="465" y="846"/>
                      <a:pt x="465" y="846"/>
                    </a:cubicBezTo>
                    <a:cubicBezTo>
                      <a:pt x="450" y="834"/>
                      <a:pt x="437" y="818"/>
                      <a:pt x="427" y="803"/>
                    </a:cubicBezTo>
                    <a:cubicBezTo>
                      <a:pt x="424" y="798"/>
                      <a:pt x="421" y="792"/>
                      <a:pt x="418" y="787"/>
                    </a:cubicBezTo>
                    <a:cubicBezTo>
                      <a:pt x="417" y="787"/>
                      <a:pt x="417" y="787"/>
                      <a:pt x="417" y="787"/>
                    </a:cubicBezTo>
                    <a:cubicBezTo>
                      <a:pt x="417" y="786"/>
                      <a:pt x="417" y="786"/>
                      <a:pt x="417" y="786"/>
                    </a:cubicBezTo>
                    <a:cubicBezTo>
                      <a:pt x="417" y="786"/>
                      <a:pt x="417" y="786"/>
                      <a:pt x="417" y="786"/>
                    </a:cubicBezTo>
                    <a:cubicBezTo>
                      <a:pt x="414" y="781"/>
                      <a:pt x="412" y="776"/>
                      <a:pt x="410" y="772"/>
                    </a:cubicBezTo>
                    <a:cubicBezTo>
                      <a:pt x="408" y="768"/>
                      <a:pt x="407" y="764"/>
                      <a:pt x="406" y="762"/>
                    </a:cubicBezTo>
                    <a:cubicBezTo>
                      <a:pt x="405" y="759"/>
                      <a:pt x="404" y="758"/>
                      <a:pt x="404" y="758"/>
                    </a:cubicBezTo>
                    <a:cubicBezTo>
                      <a:pt x="404" y="758"/>
                      <a:pt x="404" y="757"/>
                      <a:pt x="403" y="754"/>
                    </a:cubicBezTo>
                    <a:cubicBezTo>
                      <a:pt x="402" y="754"/>
                      <a:pt x="402" y="754"/>
                      <a:pt x="402" y="754"/>
                    </a:cubicBezTo>
                    <a:cubicBezTo>
                      <a:pt x="402" y="753"/>
                      <a:pt x="402" y="753"/>
                      <a:pt x="402" y="753"/>
                    </a:cubicBezTo>
                    <a:cubicBezTo>
                      <a:pt x="403" y="753"/>
                      <a:pt x="403" y="753"/>
                      <a:pt x="403" y="753"/>
                    </a:cubicBezTo>
                    <a:cubicBezTo>
                      <a:pt x="402" y="752"/>
                      <a:pt x="402" y="752"/>
                      <a:pt x="402" y="751"/>
                    </a:cubicBezTo>
                    <a:cubicBezTo>
                      <a:pt x="397" y="737"/>
                      <a:pt x="387" y="704"/>
                      <a:pt x="383" y="667"/>
                    </a:cubicBezTo>
                    <a:cubicBezTo>
                      <a:pt x="382" y="667"/>
                      <a:pt x="382" y="667"/>
                      <a:pt x="382" y="667"/>
                    </a:cubicBezTo>
                    <a:cubicBezTo>
                      <a:pt x="382" y="666"/>
                      <a:pt x="382" y="666"/>
                      <a:pt x="382" y="666"/>
                    </a:cubicBezTo>
                    <a:cubicBezTo>
                      <a:pt x="382" y="666"/>
                      <a:pt x="382" y="666"/>
                      <a:pt x="382" y="666"/>
                    </a:cubicBezTo>
                    <a:cubicBezTo>
                      <a:pt x="382" y="666"/>
                      <a:pt x="382" y="665"/>
                      <a:pt x="381" y="663"/>
                    </a:cubicBezTo>
                    <a:cubicBezTo>
                      <a:pt x="377" y="653"/>
                      <a:pt x="363" y="619"/>
                      <a:pt x="355" y="579"/>
                    </a:cubicBezTo>
                    <a:cubicBezTo>
                      <a:pt x="353" y="579"/>
                      <a:pt x="353" y="579"/>
                      <a:pt x="353" y="579"/>
                    </a:cubicBezTo>
                    <a:cubicBezTo>
                      <a:pt x="353" y="578"/>
                      <a:pt x="353" y="578"/>
                      <a:pt x="353" y="578"/>
                    </a:cubicBezTo>
                    <a:cubicBezTo>
                      <a:pt x="354" y="578"/>
                      <a:pt x="354" y="578"/>
                      <a:pt x="354" y="578"/>
                    </a:cubicBezTo>
                    <a:cubicBezTo>
                      <a:pt x="353" y="571"/>
                      <a:pt x="351" y="564"/>
                      <a:pt x="350" y="557"/>
                    </a:cubicBezTo>
                    <a:cubicBezTo>
                      <a:pt x="349" y="557"/>
                      <a:pt x="349" y="557"/>
                      <a:pt x="349" y="557"/>
                    </a:cubicBezTo>
                    <a:cubicBezTo>
                      <a:pt x="349" y="556"/>
                      <a:pt x="349" y="556"/>
                      <a:pt x="349" y="556"/>
                    </a:cubicBezTo>
                    <a:cubicBezTo>
                      <a:pt x="350" y="556"/>
                      <a:pt x="350" y="556"/>
                      <a:pt x="350" y="556"/>
                    </a:cubicBezTo>
                    <a:cubicBezTo>
                      <a:pt x="350" y="552"/>
                      <a:pt x="349" y="548"/>
                      <a:pt x="349" y="543"/>
                    </a:cubicBezTo>
                    <a:cubicBezTo>
                      <a:pt x="345" y="513"/>
                      <a:pt x="343" y="486"/>
                      <a:pt x="342" y="466"/>
                    </a:cubicBezTo>
                    <a:cubicBezTo>
                      <a:pt x="341" y="457"/>
                      <a:pt x="340" y="449"/>
                      <a:pt x="340" y="443"/>
                    </a:cubicBezTo>
                    <a:cubicBezTo>
                      <a:pt x="339" y="438"/>
                      <a:pt x="339" y="435"/>
                      <a:pt x="339" y="435"/>
                    </a:cubicBezTo>
                    <a:cubicBezTo>
                      <a:pt x="339" y="435"/>
                      <a:pt x="339" y="435"/>
                      <a:pt x="339" y="435"/>
                    </a:cubicBezTo>
                    <a:cubicBezTo>
                      <a:pt x="339" y="435"/>
                      <a:pt x="339" y="435"/>
                      <a:pt x="339" y="435"/>
                    </a:cubicBezTo>
                    <a:cubicBezTo>
                      <a:pt x="338" y="435"/>
                      <a:pt x="338" y="435"/>
                      <a:pt x="338" y="435"/>
                    </a:cubicBezTo>
                    <a:cubicBezTo>
                      <a:pt x="338" y="435"/>
                      <a:pt x="338" y="435"/>
                      <a:pt x="338" y="435"/>
                    </a:cubicBezTo>
                    <a:cubicBezTo>
                      <a:pt x="337" y="435"/>
                      <a:pt x="337" y="435"/>
                      <a:pt x="337" y="435"/>
                    </a:cubicBezTo>
                    <a:cubicBezTo>
                      <a:pt x="337" y="435"/>
                      <a:pt x="337" y="440"/>
                      <a:pt x="336" y="449"/>
                    </a:cubicBezTo>
                    <a:cubicBezTo>
                      <a:pt x="335" y="473"/>
                      <a:pt x="330" y="524"/>
                      <a:pt x="319" y="556"/>
                    </a:cubicBezTo>
                    <a:cubicBezTo>
                      <a:pt x="319" y="556"/>
                      <a:pt x="319" y="556"/>
                      <a:pt x="319" y="556"/>
                    </a:cubicBezTo>
                    <a:cubicBezTo>
                      <a:pt x="319" y="557"/>
                      <a:pt x="319" y="557"/>
                      <a:pt x="319" y="557"/>
                    </a:cubicBezTo>
                    <a:cubicBezTo>
                      <a:pt x="318" y="557"/>
                      <a:pt x="318" y="557"/>
                      <a:pt x="318" y="557"/>
                    </a:cubicBezTo>
                    <a:cubicBezTo>
                      <a:pt x="318" y="559"/>
                      <a:pt x="317" y="561"/>
                      <a:pt x="316" y="562"/>
                    </a:cubicBezTo>
                    <a:cubicBezTo>
                      <a:pt x="308" y="583"/>
                      <a:pt x="296" y="609"/>
                      <a:pt x="287" y="630"/>
                    </a:cubicBezTo>
                    <a:cubicBezTo>
                      <a:pt x="282" y="640"/>
                      <a:pt x="278" y="649"/>
                      <a:pt x="275" y="656"/>
                    </a:cubicBezTo>
                    <a:cubicBezTo>
                      <a:pt x="273" y="662"/>
                      <a:pt x="271" y="666"/>
                      <a:pt x="271" y="666"/>
                    </a:cubicBezTo>
                    <a:cubicBezTo>
                      <a:pt x="272" y="666"/>
                      <a:pt x="272" y="666"/>
                      <a:pt x="272" y="666"/>
                    </a:cubicBezTo>
                    <a:cubicBezTo>
                      <a:pt x="272" y="667"/>
                      <a:pt x="272" y="667"/>
                      <a:pt x="272" y="667"/>
                    </a:cubicBezTo>
                    <a:cubicBezTo>
                      <a:pt x="270" y="667"/>
                      <a:pt x="270" y="667"/>
                      <a:pt x="270" y="667"/>
                    </a:cubicBezTo>
                    <a:cubicBezTo>
                      <a:pt x="270" y="668"/>
                      <a:pt x="270" y="668"/>
                      <a:pt x="270" y="668"/>
                    </a:cubicBezTo>
                    <a:cubicBezTo>
                      <a:pt x="268" y="677"/>
                      <a:pt x="259" y="712"/>
                      <a:pt x="234" y="753"/>
                    </a:cubicBezTo>
                    <a:cubicBezTo>
                      <a:pt x="235" y="753"/>
                      <a:pt x="235" y="753"/>
                      <a:pt x="235" y="753"/>
                    </a:cubicBezTo>
                    <a:cubicBezTo>
                      <a:pt x="235" y="754"/>
                      <a:pt x="235" y="754"/>
                      <a:pt x="235" y="754"/>
                    </a:cubicBezTo>
                    <a:cubicBezTo>
                      <a:pt x="234" y="754"/>
                      <a:pt x="234" y="754"/>
                      <a:pt x="234" y="754"/>
                    </a:cubicBezTo>
                    <a:cubicBezTo>
                      <a:pt x="232" y="757"/>
                      <a:pt x="230" y="759"/>
                      <a:pt x="229" y="762"/>
                    </a:cubicBezTo>
                    <a:cubicBezTo>
                      <a:pt x="223" y="771"/>
                      <a:pt x="218" y="778"/>
                      <a:pt x="214" y="785"/>
                    </a:cubicBezTo>
                    <a:cubicBezTo>
                      <a:pt x="214" y="785"/>
                      <a:pt x="214" y="785"/>
                      <a:pt x="214" y="785"/>
                    </a:cubicBezTo>
                    <a:cubicBezTo>
                      <a:pt x="214" y="785"/>
                      <a:pt x="214" y="785"/>
                      <a:pt x="214" y="785"/>
                    </a:cubicBezTo>
                    <a:cubicBezTo>
                      <a:pt x="214" y="785"/>
                      <a:pt x="214" y="785"/>
                      <a:pt x="214" y="785"/>
                    </a:cubicBezTo>
                    <a:cubicBezTo>
                      <a:pt x="210" y="791"/>
                      <a:pt x="206" y="796"/>
                      <a:pt x="203" y="800"/>
                    </a:cubicBezTo>
                    <a:cubicBezTo>
                      <a:pt x="189" y="821"/>
                      <a:pt x="181" y="828"/>
                      <a:pt x="170" y="836"/>
                    </a:cubicBezTo>
                    <a:cubicBezTo>
                      <a:pt x="162" y="841"/>
                      <a:pt x="150" y="849"/>
                      <a:pt x="136" y="854"/>
                    </a:cubicBezTo>
                    <a:cubicBezTo>
                      <a:pt x="127" y="857"/>
                      <a:pt x="117" y="860"/>
                      <a:pt x="108" y="860"/>
                    </a:cubicBezTo>
                    <a:cubicBezTo>
                      <a:pt x="104" y="860"/>
                      <a:pt x="100" y="859"/>
                      <a:pt x="96" y="858"/>
                    </a:cubicBezTo>
                    <a:cubicBezTo>
                      <a:pt x="83" y="855"/>
                      <a:pt x="72" y="844"/>
                      <a:pt x="64" y="830"/>
                    </a:cubicBezTo>
                    <a:cubicBezTo>
                      <a:pt x="55" y="816"/>
                      <a:pt x="50" y="799"/>
                      <a:pt x="47" y="785"/>
                    </a:cubicBezTo>
                    <a:cubicBezTo>
                      <a:pt x="46" y="785"/>
                      <a:pt x="46" y="785"/>
                      <a:pt x="46" y="785"/>
                    </a:cubicBezTo>
                    <a:cubicBezTo>
                      <a:pt x="46" y="785"/>
                      <a:pt x="46" y="785"/>
                      <a:pt x="46" y="785"/>
                    </a:cubicBezTo>
                    <a:cubicBezTo>
                      <a:pt x="47" y="785"/>
                      <a:pt x="47" y="785"/>
                      <a:pt x="47" y="785"/>
                    </a:cubicBezTo>
                    <a:cubicBezTo>
                      <a:pt x="47" y="784"/>
                      <a:pt x="47" y="784"/>
                      <a:pt x="47" y="784"/>
                    </a:cubicBezTo>
                    <a:cubicBezTo>
                      <a:pt x="46" y="784"/>
                      <a:pt x="46" y="784"/>
                      <a:pt x="46" y="784"/>
                    </a:cubicBezTo>
                    <a:cubicBezTo>
                      <a:pt x="46" y="784"/>
                      <a:pt x="42" y="780"/>
                      <a:pt x="38" y="764"/>
                    </a:cubicBezTo>
                    <a:cubicBezTo>
                      <a:pt x="38" y="761"/>
                      <a:pt x="37" y="758"/>
                      <a:pt x="36" y="754"/>
                    </a:cubicBezTo>
                    <a:cubicBezTo>
                      <a:pt x="36" y="754"/>
                      <a:pt x="36" y="754"/>
                      <a:pt x="36" y="754"/>
                    </a:cubicBezTo>
                    <a:cubicBezTo>
                      <a:pt x="36" y="753"/>
                      <a:pt x="36" y="753"/>
                      <a:pt x="36" y="753"/>
                    </a:cubicBezTo>
                    <a:cubicBezTo>
                      <a:pt x="36" y="753"/>
                      <a:pt x="36" y="753"/>
                      <a:pt x="36" y="753"/>
                    </a:cubicBezTo>
                    <a:cubicBezTo>
                      <a:pt x="33" y="736"/>
                      <a:pt x="30" y="709"/>
                      <a:pt x="28" y="667"/>
                    </a:cubicBezTo>
                    <a:cubicBezTo>
                      <a:pt x="27" y="667"/>
                      <a:pt x="27" y="667"/>
                      <a:pt x="27" y="667"/>
                    </a:cubicBezTo>
                    <a:cubicBezTo>
                      <a:pt x="27" y="666"/>
                      <a:pt x="27" y="666"/>
                      <a:pt x="27" y="666"/>
                    </a:cubicBezTo>
                    <a:cubicBezTo>
                      <a:pt x="28" y="666"/>
                      <a:pt x="28" y="666"/>
                      <a:pt x="28" y="666"/>
                    </a:cubicBezTo>
                    <a:cubicBezTo>
                      <a:pt x="28" y="665"/>
                      <a:pt x="27" y="663"/>
                      <a:pt x="26" y="659"/>
                    </a:cubicBezTo>
                    <a:cubicBezTo>
                      <a:pt x="23" y="646"/>
                      <a:pt x="16" y="616"/>
                      <a:pt x="11" y="579"/>
                    </a:cubicBezTo>
                    <a:cubicBezTo>
                      <a:pt x="10" y="579"/>
                      <a:pt x="10" y="579"/>
                      <a:pt x="10" y="579"/>
                    </a:cubicBezTo>
                    <a:cubicBezTo>
                      <a:pt x="10" y="578"/>
                      <a:pt x="10" y="578"/>
                      <a:pt x="10" y="578"/>
                    </a:cubicBezTo>
                    <a:cubicBezTo>
                      <a:pt x="10" y="578"/>
                      <a:pt x="10" y="578"/>
                      <a:pt x="10" y="578"/>
                    </a:cubicBezTo>
                    <a:cubicBezTo>
                      <a:pt x="10" y="577"/>
                      <a:pt x="10" y="576"/>
                      <a:pt x="10" y="574"/>
                    </a:cubicBezTo>
                    <a:cubicBezTo>
                      <a:pt x="10" y="574"/>
                      <a:pt x="10" y="574"/>
                      <a:pt x="10" y="574"/>
                    </a:cubicBezTo>
                    <a:cubicBezTo>
                      <a:pt x="9" y="557"/>
                      <a:pt x="9" y="557"/>
                      <a:pt x="9" y="557"/>
                    </a:cubicBezTo>
                    <a:cubicBezTo>
                      <a:pt x="8" y="557"/>
                      <a:pt x="8" y="557"/>
                      <a:pt x="8" y="557"/>
                    </a:cubicBezTo>
                    <a:cubicBezTo>
                      <a:pt x="8" y="556"/>
                      <a:pt x="8" y="556"/>
                      <a:pt x="8" y="556"/>
                    </a:cubicBezTo>
                    <a:cubicBezTo>
                      <a:pt x="9" y="556"/>
                      <a:pt x="9" y="556"/>
                      <a:pt x="9" y="556"/>
                    </a:cubicBezTo>
                    <a:cubicBezTo>
                      <a:pt x="8" y="551"/>
                      <a:pt x="8" y="551"/>
                      <a:pt x="8" y="551"/>
                    </a:cubicBezTo>
                    <a:cubicBezTo>
                      <a:pt x="8" y="551"/>
                      <a:pt x="8" y="551"/>
                      <a:pt x="8" y="551"/>
                    </a:cubicBezTo>
                    <a:cubicBezTo>
                      <a:pt x="8" y="551"/>
                      <a:pt x="8" y="548"/>
                      <a:pt x="7" y="543"/>
                    </a:cubicBezTo>
                    <a:cubicBezTo>
                      <a:pt x="5" y="526"/>
                      <a:pt x="1" y="488"/>
                      <a:pt x="1" y="452"/>
                    </a:cubicBezTo>
                    <a:cubicBezTo>
                      <a:pt x="1" y="445"/>
                      <a:pt x="1" y="439"/>
                      <a:pt x="1" y="432"/>
                    </a:cubicBezTo>
                    <a:cubicBezTo>
                      <a:pt x="1" y="432"/>
                      <a:pt x="1" y="432"/>
                      <a:pt x="1" y="432"/>
                    </a:cubicBezTo>
                    <a:cubicBezTo>
                      <a:pt x="2" y="430"/>
                      <a:pt x="2" y="428"/>
                      <a:pt x="2" y="426"/>
                    </a:cubicBezTo>
                    <a:cubicBezTo>
                      <a:pt x="1" y="426"/>
                      <a:pt x="1" y="426"/>
                      <a:pt x="1" y="426"/>
                    </a:cubicBezTo>
                    <a:cubicBezTo>
                      <a:pt x="1" y="425"/>
                      <a:pt x="1" y="425"/>
                      <a:pt x="1" y="425"/>
                    </a:cubicBezTo>
                    <a:cubicBezTo>
                      <a:pt x="2" y="425"/>
                      <a:pt x="2" y="425"/>
                      <a:pt x="2" y="425"/>
                    </a:cubicBezTo>
                    <a:cubicBezTo>
                      <a:pt x="4" y="400"/>
                      <a:pt x="9" y="375"/>
                      <a:pt x="14" y="355"/>
                    </a:cubicBezTo>
                    <a:cubicBezTo>
                      <a:pt x="17" y="345"/>
                      <a:pt x="19" y="336"/>
                      <a:pt x="21" y="329"/>
                    </a:cubicBezTo>
                    <a:cubicBezTo>
                      <a:pt x="22" y="327"/>
                      <a:pt x="23" y="325"/>
                      <a:pt x="23" y="324"/>
                    </a:cubicBezTo>
                    <a:cubicBezTo>
                      <a:pt x="22" y="324"/>
                      <a:pt x="22" y="324"/>
                      <a:pt x="22" y="324"/>
                    </a:cubicBezTo>
                    <a:cubicBezTo>
                      <a:pt x="22" y="323"/>
                      <a:pt x="22" y="323"/>
                      <a:pt x="22" y="323"/>
                    </a:cubicBezTo>
                    <a:cubicBezTo>
                      <a:pt x="23" y="323"/>
                      <a:pt x="23" y="323"/>
                      <a:pt x="23" y="323"/>
                    </a:cubicBezTo>
                    <a:cubicBezTo>
                      <a:pt x="24" y="321"/>
                      <a:pt x="24" y="319"/>
                      <a:pt x="25" y="319"/>
                    </a:cubicBezTo>
                    <a:cubicBezTo>
                      <a:pt x="25" y="319"/>
                      <a:pt x="25" y="319"/>
                      <a:pt x="25" y="319"/>
                    </a:cubicBezTo>
                    <a:cubicBezTo>
                      <a:pt x="26" y="316"/>
                      <a:pt x="27" y="313"/>
                      <a:pt x="28" y="310"/>
                    </a:cubicBezTo>
                    <a:cubicBezTo>
                      <a:pt x="27" y="310"/>
                      <a:pt x="27" y="310"/>
                      <a:pt x="27" y="310"/>
                    </a:cubicBezTo>
                    <a:cubicBezTo>
                      <a:pt x="27" y="309"/>
                      <a:pt x="27" y="309"/>
                      <a:pt x="27" y="309"/>
                    </a:cubicBezTo>
                    <a:cubicBezTo>
                      <a:pt x="29" y="309"/>
                      <a:pt x="29" y="309"/>
                      <a:pt x="29" y="309"/>
                    </a:cubicBezTo>
                    <a:cubicBezTo>
                      <a:pt x="30" y="306"/>
                      <a:pt x="31" y="303"/>
                      <a:pt x="32" y="300"/>
                    </a:cubicBezTo>
                    <a:cubicBezTo>
                      <a:pt x="51" y="258"/>
                      <a:pt x="64" y="235"/>
                      <a:pt x="72" y="223"/>
                    </a:cubicBezTo>
                    <a:cubicBezTo>
                      <a:pt x="76" y="217"/>
                      <a:pt x="79" y="213"/>
                      <a:pt x="81" y="211"/>
                    </a:cubicBezTo>
                    <a:cubicBezTo>
                      <a:pt x="82" y="210"/>
                      <a:pt x="83" y="210"/>
                      <a:pt x="83"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4" y="209"/>
                      <a:pt x="84" y="209"/>
                      <a:pt x="84" y="209"/>
                    </a:cubicBezTo>
                    <a:cubicBezTo>
                      <a:pt x="83" y="209"/>
                      <a:pt x="83" y="209"/>
                      <a:pt x="83" y="209"/>
                    </a:cubicBezTo>
                    <a:cubicBezTo>
                      <a:pt x="83" y="208"/>
                      <a:pt x="83" y="208"/>
                      <a:pt x="83" y="208"/>
                    </a:cubicBezTo>
                    <a:cubicBezTo>
                      <a:pt x="85" y="208"/>
                      <a:pt x="85" y="208"/>
                      <a:pt x="85" y="208"/>
                    </a:cubicBezTo>
                    <a:cubicBezTo>
                      <a:pt x="85" y="207"/>
                      <a:pt x="85" y="206"/>
                      <a:pt x="86" y="205"/>
                    </a:cubicBezTo>
                    <a:cubicBezTo>
                      <a:pt x="90" y="194"/>
                      <a:pt x="106" y="154"/>
                      <a:pt x="137" y="112"/>
                    </a:cubicBezTo>
                    <a:cubicBezTo>
                      <a:pt x="136" y="112"/>
                      <a:pt x="136" y="112"/>
                      <a:pt x="136" y="112"/>
                    </a:cubicBezTo>
                    <a:cubicBezTo>
                      <a:pt x="136" y="111"/>
                      <a:pt x="136" y="111"/>
                      <a:pt x="136" y="111"/>
                    </a:cubicBezTo>
                    <a:cubicBezTo>
                      <a:pt x="137" y="111"/>
                      <a:pt x="137" y="111"/>
                      <a:pt x="137" y="111"/>
                    </a:cubicBezTo>
                    <a:cubicBezTo>
                      <a:pt x="145" y="101"/>
                      <a:pt x="153" y="91"/>
                      <a:pt x="162" y="81"/>
                    </a:cubicBezTo>
                    <a:cubicBezTo>
                      <a:pt x="162" y="81"/>
                      <a:pt x="162" y="81"/>
                      <a:pt x="162" y="81"/>
                    </a:cubicBezTo>
                    <a:cubicBezTo>
                      <a:pt x="162" y="80"/>
                      <a:pt x="162" y="80"/>
                      <a:pt x="162" y="80"/>
                    </a:cubicBezTo>
                    <a:cubicBezTo>
                      <a:pt x="163" y="80"/>
                      <a:pt x="163" y="80"/>
                      <a:pt x="163" y="80"/>
                    </a:cubicBezTo>
                    <a:cubicBezTo>
                      <a:pt x="164" y="80"/>
                      <a:pt x="165" y="79"/>
                      <a:pt x="165" y="78"/>
                    </a:cubicBezTo>
                    <a:moveTo>
                      <a:pt x="347" y="0"/>
                    </a:moveTo>
                    <a:cubicBezTo>
                      <a:pt x="315" y="0"/>
                      <a:pt x="315" y="0"/>
                      <a:pt x="315" y="0"/>
                    </a:cubicBezTo>
                    <a:cubicBezTo>
                      <a:pt x="304" y="1"/>
                      <a:pt x="296" y="2"/>
                      <a:pt x="291" y="3"/>
                    </a:cubicBezTo>
                    <a:cubicBezTo>
                      <a:pt x="285" y="4"/>
                      <a:pt x="270" y="10"/>
                      <a:pt x="255" y="16"/>
                    </a:cubicBezTo>
                    <a:cubicBezTo>
                      <a:pt x="239" y="23"/>
                      <a:pt x="223" y="31"/>
                      <a:pt x="214" y="36"/>
                    </a:cubicBezTo>
                    <a:cubicBezTo>
                      <a:pt x="204" y="43"/>
                      <a:pt x="190" y="54"/>
                      <a:pt x="179" y="63"/>
                    </a:cubicBezTo>
                    <a:cubicBezTo>
                      <a:pt x="177" y="65"/>
                      <a:pt x="174" y="68"/>
                      <a:pt x="172" y="69"/>
                    </a:cubicBezTo>
                    <a:cubicBezTo>
                      <a:pt x="167" y="74"/>
                      <a:pt x="164" y="76"/>
                      <a:pt x="164" y="76"/>
                    </a:cubicBezTo>
                    <a:cubicBezTo>
                      <a:pt x="164" y="76"/>
                      <a:pt x="164" y="76"/>
                      <a:pt x="164" y="76"/>
                    </a:cubicBezTo>
                    <a:cubicBezTo>
                      <a:pt x="164" y="76"/>
                      <a:pt x="164" y="76"/>
                      <a:pt x="164" y="76"/>
                    </a:cubicBezTo>
                    <a:cubicBezTo>
                      <a:pt x="108" y="134"/>
                      <a:pt x="85" y="202"/>
                      <a:pt x="83" y="207"/>
                    </a:cubicBezTo>
                    <a:cubicBezTo>
                      <a:pt x="81" y="208"/>
                      <a:pt x="78" y="211"/>
                      <a:pt x="70" y="222"/>
                    </a:cubicBezTo>
                    <a:cubicBezTo>
                      <a:pt x="62" y="234"/>
                      <a:pt x="49" y="257"/>
                      <a:pt x="30" y="299"/>
                    </a:cubicBezTo>
                    <a:cubicBezTo>
                      <a:pt x="28" y="306"/>
                      <a:pt x="25" y="312"/>
                      <a:pt x="23" y="318"/>
                    </a:cubicBezTo>
                    <a:cubicBezTo>
                      <a:pt x="23" y="318"/>
                      <a:pt x="23" y="318"/>
                      <a:pt x="23" y="318"/>
                    </a:cubicBezTo>
                    <a:cubicBezTo>
                      <a:pt x="23" y="318"/>
                      <a:pt x="3" y="377"/>
                      <a:pt x="0" y="430"/>
                    </a:cubicBezTo>
                    <a:cubicBezTo>
                      <a:pt x="0" y="476"/>
                      <a:pt x="0" y="476"/>
                      <a:pt x="0" y="476"/>
                    </a:cubicBezTo>
                    <a:cubicBezTo>
                      <a:pt x="1" y="516"/>
                      <a:pt x="6" y="551"/>
                      <a:pt x="6" y="551"/>
                    </a:cubicBezTo>
                    <a:cubicBezTo>
                      <a:pt x="6" y="551"/>
                      <a:pt x="6" y="551"/>
                      <a:pt x="6" y="551"/>
                    </a:cubicBezTo>
                    <a:cubicBezTo>
                      <a:pt x="8" y="575"/>
                      <a:pt x="8" y="575"/>
                      <a:pt x="8" y="575"/>
                    </a:cubicBezTo>
                    <a:cubicBezTo>
                      <a:pt x="8" y="575"/>
                      <a:pt x="8" y="575"/>
                      <a:pt x="8" y="575"/>
                    </a:cubicBezTo>
                    <a:cubicBezTo>
                      <a:pt x="15" y="626"/>
                      <a:pt x="25" y="664"/>
                      <a:pt x="26" y="667"/>
                    </a:cubicBezTo>
                    <a:cubicBezTo>
                      <a:pt x="29" y="724"/>
                      <a:pt x="33" y="753"/>
                      <a:pt x="38" y="769"/>
                    </a:cubicBezTo>
                    <a:cubicBezTo>
                      <a:pt x="41" y="782"/>
                      <a:pt x="44" y="785"/>
                      <a:pt x="45" y="786"/>
                    </a:cubicBezTo>
                    <a:cubicBezTo>
                      <a:pt x="48" y="800"/>
                      <a:pt x="54" y="817"/>
                      <a:pt x="62" y="831"/>
                    </a:cubicBezTo>
                    <a:cubicBezTo>
                      <a:pt x="71" y="845"/>
                      <a:pt x="82" y="857"/>
                      <a:pt x="96" y="860"/>
                    </a:cubicBezTo>
                    <a:cubicBezTo>
                      <a:pt x="100" y="861"/>
                      <a:pt x="104" y="862"/>
                      <a:pt x="108" y="862"/>
                    </a:cubicBezTo>
                    <a:cubicBezTo>
                      <a:pt x="118" y="862"/>
                      <a:pt x="128" y="859"/>
                      <a:pt x="137" y="855"/>
                    </a:cubicBezTo>
                    <a:cubicBezTo>
                      <a:pt x="151" y="850"/>
                      <a:pt x="163" y="843"/>
                      <a:pt x="171" y="837"/>
                    </a:cubicBezTo>
                    <a:cubicBezTo>
                      <a:pt x="182" y="830"/>
                      <a:pt x="190" y="822"/>
                      <a:pt x="205" y="802"/>
                    </a:cubicBezTo>
                    <a:cubicBezTo>
                      <a:pt x="212" y="792"/>
                      <a:pt x="220" y="780"/>
                      <a:pt x="230" y="763"/>
                    </a:cubicBezTo>
                    <a:cubicBezTo>
                      <a:pt x="263" y="713"/>
                      <a:pt x="272" y="669"/>
                      <a:pt x="273" y="667"/>
                    </a:cubicBezTo>
                    <a:cubicBezTo>
                      <a:pt x="274" y="664"/>
                      <a:pt x="301" y="604"/>
                      <a:pt x="318" y="563"/>
                    </a:cubicBezTo>
                    <a:cubicBezTo>
                      <a:pt x="327" y="542"/>
                      <a:pt x="332" y="510"/>
                      <a:pt x="335" y="483"/>
                    </a:cubicBezTo>
                    <a:cubicBezTo>
                      <a:pt x="337" y="470"/>
                      <a:pt x="338" y="459"/>
                      <a:pt x="338" y="450"/>
                    </a:cubicBezTo>
                    <a:cubicBezTo>
                      <a:pt x="340" y="469"/>
                      <a:pt x="342" y="504"/>
                      <a:pt x="347" y="544"/>
                    </a:cubicBezTo>
                    <a:cubicBezTo>
                      <a:pt x="353" y="602"/>
                      <a:pt x="379" y="663"/>
                      <a:pt x="381" y="667"/>
                    </a:cubicBezTo>
                    <a:cubicBezTo>
                      <a:pt x="386" y="716"/>
                      <a:pt x="402" y="757"/>
                      <a:pt x="402" y="759"/>
                    </a:cubicBezTo>
                    <a:cubicBezTo>
                      <a:pt x="402" y="759"/>
                      <a:pt x="402" y="759"/>
                      <a:pt x="402" y="759"/>
                    </a:cubicBezTo>
                    <a:cubicBezTo>
                      <a:pt x="402" y="759"/>
                      <a:pt x="410" y="780"/>
                      <a:pt x="426" y="805"/>
                    </a:cubicBezTo>
                    <a:cubicBezTo>
                      <a:pt x="435" y="819"/>
                      <a:pt x="448" y="835"/>
                      <a:pt x="464" y="848"/>
                    </a:cubicBezTo>
                    <a:cubicBezTo>
                      <a:pt x="465" y="849"/>
                      <a:pt x="479" y="865"/>
                      <a:pt x="502" y="865"/>
                    </a:cubicBezTo>
                    <a:cubicBezTo>
                      <a:pt x="503" y="865"/>
                      <a:pt x="503" y="865"/>
                      <a:pt x="503" y="865"/>
                    </a:cubicBezTo>
                    <a:cubicBezTo>
                      <a:pt x="504" y="865"/>
                      <a:pt x="505" y="865"/>
                      <a:pt x="506" y="865"/>
                    </a:cubicBezTo>
                    <a:cubicBezTo>
                      <a:pt x="519" y="865"/>
                      <a:pt x="529" y="861"/>
                      <a:pt x="537" y="856"/>
                    </a:cubicBezTo>
                    <a:cubicBezTo>
                      <a:pt x="542" y="853"/>
                      <a:pt x="547" y="848"/>
                      <a:pt x="551" y="844"/>
                    </a:cubicBezTo>
                    <a:cubicBezTo>
                      <a:pt x="556" y="838"/>
                      <a:pt x="564" y="828"/>
                      <a:pt x="571" y="816"/>
                    </a:cubicBezTo>
                    <a:cubicBezTo>
                      <a:pt x="578" y="805"/>
                      <a:pt x="583" y="798"/>
                      <a:pt x="586" y="786"/>
                    </a:cubicBezTo>
                    <a:cubicBezTo>
                      <a:pt x="586" y="786"/>
                      <a:pt x="586" y="786"/>
                      <a:pt x="586" y="786"/>
                    </a:cubicBezTo>
                    <a:cubicBezTo>
                      <a:pt x="590" y="776"/>
                      <a:pt x="590" y="776"/>
                      <a:pt x="590" y="776"/>
                    </a:cubicBezTo>
                    <a:cubicBezTo>
                      <a:pt x="622" y="713"/>
                      <a:pt x="627" y="669"/>
                      <a:pt x="627" y="667"/>
                    </a:cubicBezTo>
                    <a:cubicBezTo>
                      <a:pt x="659" y="590"/>
                      <a:pt x="668" y="517"/>
                      <a:pt x="670" y="481"/>
                    </a:cubicBezTo>
                    <a:cubicBezTo>
                      <a:pt x="679" y="617"/>
                      <a:pt x="708" y="663"/>
                      <a:pt x="711" y="667"/>
                    </a:cubicBezTo>
                    <a:cubicBezTo>
                      <a:pt x="716" y="730"/>
                      <a:pt x="742" y="783"/>
                      <a:pt x="762" y="814"/>
                    </a:cubicBezTo>
                    <a:cubicBezTo>
                      <a:pt x="763" y="817"/>
                      <a:pt x="765" y="819"/>
                      <a:pt x="767" y="822"/>
                    </a:cubicBezTo>
                    <a:cubicBezTo>
                      <a:pt x="785" y="848"/>
                      <a:pt x="803" y="862"/>
                      <a:pt x="829" y="867"/>
                    </a:cubicBezTo>
                    <a:cubicBezTo>
                      <a:pt x="840" y="869"/>
                      <a:pt x="847" y="871"/>
                      <a:pt x="854" y="871"/>
                    </a:cubicBezTo>
                    <a:cubicBezTo>
                      <a:pt x="860" y="871"/>
                      <a:pt x="865" y="870"/>
                      <a:pt x="872" y="867"/>
                    </a:cubicBezTo>
                    <a:cubicBezTo>
                      <a:pt x="879" y="864"/>
                      <a:pt x="887" y="859"/>
                      <a:pt x="899" y="852"/>
                    </a:cubicBezTo>
                    <a:cubicBezTo>
                      <a:pt x="921" y="839"/>
                      <a:pt x="934" y="825"/>
                      <a:pt x="945" y="809"/>
                    </a:cubicBezTo>
                    <a:cubicBezTo>
                      <a:pt x="957" y="794"/>
                      <a:pt x="967" y="776"/>
                      <a:pt x="982" y="752"/>
                    </a:cubicBezTo>
                    <a:cubicBezTo>
                      <a:pt x="1020" y="689"/>
                      <a:pt x="1052" y="598"/>
                      <a:pt x="1052" y="598"/>
                    </a:cubicBezTo>
                    <a:cubicBezTo>
                      <a:pt x="1052" y="598"/>
                      <a:pt x="1052" y="598"/>
                      <a:pt x="1052" y="598"/>
                    </a:cubicBezTo>
                    <a:cubicBezTo>
                      <a:pt x="1075" y="545"/>
                      <a:pt x="1083" y="480"/>
                      <a:pt x="1086" y="456"/>
                    </a:cubicBezTo>
                    <a:cubicBezTo>
                      <a:pt x="1090" y="487"/>
                      <a:pt x="1104" y="589"/>
                      <a:pt x="1132" y="655"/>
                    </a:cubicBezTo>
                    <a:cubicBezTo>
                      <a:pt x="1156" y="712"/>
                      <a:pt x="1179" y="748"/>
                      <a:pt x="1228" y="798"/>
                    </a:cubicBezTo>
                    <a:cubicBezTo>
                      <a:pt x="1235" y="804"/>
                      <a:pt x="1241" y="811"/>
                      <a:pt x="1249" y="818"/>
                    </a:cubicBezTo>
                    <a:cubicBezTo>
                      <a:pt x="1289" y="856"/>
                      <a:pt x="1321" y="869"/>
                      <a:pt x="1345" y="872"/>
                    </a:cubicBezTo>
                    <a:cubicBezTo>
                      <a:pt x="1366" y="872"/>
                      <a:pt x="1366" y="872"/>
                      <a:pt x="1366" y="872"/>
                    </a:cubicBezTo>
                    <a:cubicBezTo>
                      <a:pt x="1371" y="871"/>
                      <a:pt x="1377" y="870"/>
                      <a:pt x="1382" y="869"/>
                    </a:cubicBezTo>
                    <a:cubicBezTo>
                      <a:pt x="1396" y="866"/>
                      <a:pt x="1408" y="850"/>
                      <a:pt x="1416" y="836"/>
                    </a:cubicBezTo>
                    <a:cubicBezTo>
                      <a:pt x="1425" y="822"/>
                      <a:pt x="1430" y="808"/>
                      <a:pt x="1430" y="807"/>
                    </a:cubicBezTo>
                    <a:cubicBezTo>
                      <a:pt x="1430" y="807"/>
                      <a:pt x="1430" y="807"/>
                      <a:pt x="1430" y="807"/>
                    </a:cubicBezTo>
                    <a:cubicBezTo>
                      <a:pt x="1430" y="807"/>
                      <a:pt x="1457" y="750"/>
                      <a:pt x="1479" y="614"/>
                    </a:cubicBezTo>
                    <a:cubicBezTo>
                      <a:pt x="1487" y="564"/>
                      <a:pt x="1492" y="527"/>
                      <a:pt x="1494" y="496"/>
                    </a:cubicBezTo>
                    <a:cubicBezTo>
                      <a:pt x="1494" y="456"/>
                      <a:pt x="1494" y="456"/>
                      <a:pt x="1494" y="456"/>
                    </a:cubicBezTo>
                    <a:cubicBezTo>
                      <a:pt x="1492" y="426"/>
                      <a:pt x="1486" y="399"/>
                      <a:pt x="1474" y="366"/>
                    </a:cubicBezTo>
                    <a:cubicBezTo>
                      <a:pt x="1448" y="293"/>
                      <a:pt x="1362" y="221"/>
                      <a:pt x="1347" y="209"/>
                    </a:cubicBezTo>
                    <a:cubicBezTo>
                      <a:pt x="1409" y="209"/>
                      <a:pt x="1409" y="209"/>
                      <a:pt x="1409" y="209"/>
                    </a:cubicBezTo>
                    <a:cubicBezTo>
                      <a:pt x="1407" y="208"/>
                      <a:pt x="1407" y="208"/>
                      <a:pt x="1407" y="208"/>
                    </a:cubicBezTo>
                    <a:cubicBezTo>
                      <a:pt x="1383" y="178"/>
                      <a:pt x="1351" y="155"/>
                      <a:pt x="1327" y="138"/>
                    </a:cubicBezTo>
                    <a:cubicBezTo>
                      <a:pt x="1325" y="137"/>
                      <a:pt x="1323" y="136"/>
                      <a:pt x="1322" y="135"/>
                    </a:cubicBezTo>
                    <a:cubicBezTo>
                      <a:pt x="1320" y="134"/>
                      <a:pt x="1319" y="133"/>
                      <a:pt x="1318" y="132"/>
                    </a:cubicBezTo>
                    <a:cubicBezTo>
                      <a:pt x="1303" y="122"/>
                      <a:pt x="1293" y="117"/>
                      <a:pt x="1293" y="117"/>
                    </a:cubicBezTo>
                    <a:cubicBezTo>
                      <a:pt x="1284" y="112"/>
                      <a:pt x="1275" y="107"/>
                      <a:pt x="1267" y="102"/>
                    </a:cubicBezTo>
                    <a:cubicBezTo>
                      <a:pt x="1256" y="97"/>
                      <a:pt x="1246" y="91"/>
                      <a:pt x="1236" y="87"/>
                    </a:cubicBezTo>
                    <a:cubicBezTo>
                      <a:pt x="1233" y="85"/>
                      <a:pt x="1229" y="83"/>
                      <a:pt x="1225" y="81"/>
                    </a:cubicBezTo>
                    <a:cubicBezTo>
                      <a:pt x="1222" y="80"/>
                      <a:pt x="1218" y="78"/>
                      <a:pt x="1215" y="76"/>
                    </a:cubicBezTo>
                    <a:cubicBezTo>
                      <a:pt x="1211" y="74"/>
                      <a:pt x="1207" y="73"/>
                      <a:pt x="1204" y="71"/>
                    </a:cubicBezTo>
                    <a:cubicBezTo>
                      <a:pt x="1130" y="38"/>
                      <a:pt x="1083" y="29"/>
                      <a:pt x="1030" y="17"/>
                    </a:cubicBezTo>
                    <a:cubicBezTo>
                      <a:pt x="972" y="5"/>
                      <a:pt x="918" y="4"/>
                      <a:pt x="900" y="4"/>
                    </a:cubicBezTo>
                    <a:cubicBezTo>
                      <a:pt x="897" y="4"/>
                      <a:pt x="895" y="4"/>
                      <a:pt x="894" y="4"/>
                    </a:cubicBezTo>
                    <a:cubicBezTo>
                      <a:pt x="890" y="4"/>
                      <a:pt x="885" y="3"/>
                      <a:pt x="881" y="3"/>
                    </a:cubicBezTo>
                    <a:cubicBezTo>
                      <a:pt x="848" y="3"/>
                      <a:pt x="819" y="11"/>
                      <a:pt x="794" y="22"/>
                    </a:cubicBezTo>
                    <a:cubicBezTo>
                      <a:pt x="774" y="31"/>
                      <a:pt x="757" y="42"/>
                      <a:pt x="742" y="53"/>
                    </a:cubicBezTo>
                    <a:cubicBezTo>
                      <a:pt x="718" y="71"/>
                      <a:pt x="701" y="89"/>
                      <a:pt x="692" y="100"/>
                    </a:cubicBezTo>
                    <a:cubicBezTo>
                      <a:pt x="687" y="107"/>
                      <a:pt x="684" y="111"/>
                      <a:pt x="684" y="111"/>
                    </a:cubicBezTo>
                    <a:cubicBezTo>
                      <a:pt x="683" y="112"/>
                      <a:pt x="683" y="112"/>
                      <a:pt x="683" y="112"/>
                    </a:cubicBezTo>
                    <a:cubicBezTo>
                      <a:pt x="705" y="112"/>
                      <a:pt x="705" y="112"/>
                      <a:pt x="705" y="112"/>
                    </a:cubicBezTo>
                    <a:cubicBezTo>
                      <a:pt x="699" y="120"/>
                      <a:pt x="676" y="149"/>
                      <a:pt x="658" y="208"/>
                    </a:cubicBezTo>
                    <a:cubicBezTo>
                      <a:pt x="655" y="211"/>
                      <a:pt x="603" y="279"/>
                      <a:pt x="590" y="385"/>
                    </a:cubicBezTo>
                    <a:cubicBezTo>
                      <a:pt x="589" y="398"/>
                      <a:pt x="589" y="398"/>
                      <a:pt x="589" y="398"/>
                    </a:cubicBezTo>
                    <a:cubicBezTo>
                      <a:pt x="584" y="364"/>
                      <a:pt x="577" y="331"/>
                      <a:pt x="577" y="331"/>
                    </a:cubicBezTo>
                    <a:cubicBezTo>
                      <a:pt x="577" y="331"/>
                      <a:pt x="577" y="331"/>
                      <a:pt x="577" y="331"/>
                    </a:cubicBezTo>
                    <a:cubicBezTo>
                      <a:pt x="563" y="256"/>
                      <a:pt x="529" y="211"/>
                      <a:pt x="527" y="208"/>
                    </a:cubicBezTo>
                    <a:cubicBezTo>
                      <a:pt x="518" y="174"/>
                      <a:pt x="492" y="122"/>
                      <a:pt x="487" y="113"/>
                    </a:cubicBezTo>
                    <a:cubicBezTo>
                      <a:pt x="569" y="113"/>
                      <a:pt x="569" y="113"/>
                      <a:pt x="569" y="113"/>
                    </a:cubicBezTo>
                    <a:cubicBezTo>
                      <a:pt x="567" y="111"/>
                      <a:pt x="567" y="111"/>
                      <a:pt x="567" y="111"/>
                    </a:cubicBezTo>
                    <a:cubicBezTo>
                      <a:pt x="567" y="111"/>
                      <a:pt x="555" y="99"/>
                      <a:pt x="541" y="86"/>
                    </a:cubicBezTo>
                    <a:cubicBezTo>
                      <a:pt x="526" y="73"/>
                      <a:pt x="510" y="59"/>
                      <a:pt x="502" y="53"/>
                    </a:cubicBezTo>
                    <a:cubicBezTo>
                      <a:pt x="474" y="36"/>
                      <a:pt x="429" y="15"/>
                      <a:pt x="390" y="6"/>
                    </a:cubicBezTo>
                    <a:cubicBezTo>
                      <a:pt x="374" y="3"/>
                      <a:pt x="360" y="1"/>
                      <a:pt x="3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73" name="Freeform 238"/>
              <p:cNvSpPr>
                <a:spLocks noEditPoints="1"/>
              </p:cNvSpPr>
              <p:nvPr/>
            </p:nvSpPr>
            <p:spPr bwMode="auto">
              <a:xfrm>
                <a:off x="-4911722" y="4872033"/>
                <a:ext cx="915988" cy="4762"/>
              </a:xfrm>
              <a:custGeom>
                <a:avLst/>
                <a:gdLst/>
                <a:ahLst/>
                <a:cxnLst>
                  <a:cxn ang="0">
                    <a:pos x="0" y="0"/>
                  </a:cxn>
                  <a:cxn ang="0">
                    <a:pos x="0" y="0"/>
                  </a:cxn>
                  <a:cxn ang="0">
                    <a:pos x="0" y="1"/>
                  </a:cxn>
                  <a:cxn ang="0">
                    <a:pos x="1" y="1"/>
                  </a:cxn>
                  <a:cxn ang="0">
                    <a:pos x="1" y="0"/>
                  </a:cxn>
                  <a:cxn ang="0">
                    <a:pos x="1" y="0"/>
                  </a:cxn>
                  <a:cxn ang="0">
                    <a:pos x="1" y="0"/>
                  </a:cxn>
                  <a:cxn ang="0">
                    <a:pos x="0" y="0"/>
                  </a:cxn>
                  <a:cxn ang="0">
                    <a:pos x="244" y="0"/>
                  </a:cxn>
                  <a:cxn ang="0">
                    <a:pos x="243" y="0"/>
                  </a:cxn>
                  <a:cxn ang="0">
                    <a:pos x="243" y="0"/>
                  </a:cxn>
                  <a:cxn ang="0">
                    <a:pos x="243" y="0"/>
                  </a:cxn>
                  <a:cxn ang="0">
                    <a:pos x="243" y="0"/>
                  </a:cxn>
                  <a:cxn ang="0">
                    <a:pos x="243" y="1"/>
                  </a:cxn>
                  <a:cxn ang="0">
                    <a:pos x="244" y="1"/>
                  </a:cxn>
                  <a:cxn ang="0">
                    <a:pos x="244" y="0"/>
                  </a:cxn>
                </a:cxnLst>
                <a:rect l="0" t="0" r="r" b="b"/>
                <a:pathLst>
                  <a:path w="244" h="1">
                    <a:moveTo>
                      <a:pt x="0"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0" y="0"/>
                      <a:pt x="0" y="0"/>
                      <a:pt x="0" y="0"/>
                    </a:cubicBezTo>
                    <a:moveTo>
                      <a:pt x="244" y="0"/>
                    </a:moveTo>
                    <a:cubicBezTo>
                      <a:pt x="243" y="0"/>
                      <a:pt x="243" y="0"/>
                      <a:pt x="243" y="0"/>
                    </a:cubicBezTo>
                    <a:cubicBezTo>
                      <a:pt x="243" y="0"/>
                      <a:pt x="243" y="0"/>
                      <a:pt x="243" y="0"/>
                    </a:cubicBezTo>
                    <a:cubicBezTo>
                      <a:pt x="243" y="0"/>
                      <a:pt x="243" y="0"/>
                      <a:pt x="243" y="0"/>
                    </a:cubicBezTo>
                    <a:cubicBezTo>
                      <a:pt x="243" y="0"/>
                      <a:pt x="243" y="0"/>
                      <a:pt x="243" y="0"/>
                    </a:cubicBezTo>
                    <a:cubicBezTo>
                      <a:pt x="243" y="1"/>
                      <a:pt x="243" y="1"/>
                      <a:pt x="243" y="1"/>
                    </a:cubicBezTo>
                    <a:cubicBezTo>
                      <a:pt x="244" y="1"/>
                      <a:pt x="244" y="1"/>
                      <a:pt x="244" y="1"/>
                    </a:cubicBezTo>
                    <a:cubicBezTo>
                      <a:pt x="244" y="0"/>
                      <a:pt x="244" y="0"/>
                      <a:pt x="2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74" name="Freeform 239"/>
              <p:cNvSpPr>
                <a:spLocks noEditPoints="1"/>
              </p:cNvSpPr>
              <p:nvPr/>
            </p:nvSpPr>
            <p:spPr bwMode="auto">
              <a:xfrm>
                <a:off x="-3671886" y="4872033"/>
                <a:ext cx="1171574" cy="4762"/>
              </a:xfrm>
              <a:custGeom>
                <a:avLst/>
                <a:gdLst/>
                <a:ahLst/>
                <a:cxnLst>
                  <a:cxn ang="0">
                    <a:pos x="1" y="0"/>
                  </a:cxn>
                  <a:cxn ang="0">
                    <a:pos x="0" y="0"/>
                  </a:cxn>
                  <a:cxn ang="0">
                    <a:pos x="0" y="1"/>
                  </a:cxn>
                  <a:cxn ang="0">
                    <a:pos x="1" y="1"/>
                  </a:cxn>
                  <a:cxn ang="0">
                    <a:pos x="1" y="0"/>
                  </a:cxn>
                  <a:cxn ang="0">
                    <a:pos x="1" y="0"/>
                  </a:cxn>
                  <a:cxn ang="0">
                    <a:pos x="1" y="0"/>
                  </a:cxn>
                  <a:cxn ang="0">
                    <a:pos x="1" y="0"/>
                  </a:cxn>
                  <a:cxn ang="0">
                    <a:pos x="312" y="0"/>
                  </a:cxn>
                  <a:cxn ang="0">
                    <a:pos x="311" y="0"/>
                  </a:cxn>
                  <a:cxn ang="0">
                    <a:pos x="311" y="1"/>
                  </a:cxn>
                  <a:cxn ang="0">
                    <a:pos x="312" y="1"/>
                  </a:cxn>
                  <a:cxn ang="0">
                    <a:pos x="312" y="0"/>
                  </a:cxn>
                </a:cxnLst>
                <a:rect l="0" t="0" r="r" b="b"/>
                <a:pathLst>
                  <a:path w="312"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312" y="0"/>
                    </a:moveTo>
                    <a:cubicBezTo>
                      <a:pt x="311" y="0"/>
                      <a:pt x="311" y="0"/>
                      <a:pt x="311" y="0"/>
                    </a:cubicBezTo>
                    <a:cubicBezTo>
                      <a:pt x="311" y="1"/>
                      <a:pt x="311" y="1"/>
                      <a:pt x="311" y="1"/>
                    </a:cubicBezTo>
                    <a:cubicBezTo>
                      <a:pt x="312" y="1"/>
                      <a:pt x="312" y="1"/>
                      <a:pt x="312" y="1"/>
                    </a:cubicBezTo>
                    <a:cubicBezTo>
                      <a:pt x="312" y="0"/>
                      <a:pt x="312" y="0"/>
                      <a:pt x="31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75" name="Freeform 240"/>
              <p:cNvSpPr>
                <a:spLocks noEditPoints="1"/>
              </p:cNvSpPr>
              <p:nvPr/>
            </p:nvSpPr>
            <p:spPr bwMode="auto">
              <a:xfrm>
                <a:off x="-2071686" y="4872033"/>
                <a:ext cx="1239838" cy="4762"/>
              </a:xfrm>
              <a:custGeom>
                <a:avLst/>
                <a:gdLst/>
                <a:ahLst/>
                <a:cxnLst>
                  <a:cxn ang="0">
                    <a:pos x="1" y="0"/>
                  </a:cxn>
                  <a:cxn ang="0">
                    <a:pos x="0" y="0"/>
                  </a:cxn>
                  <a:cxn ang="0">
                    <a:pos x="0" y="1"/>
                  </a:cxn>
                  <a:cxn ang="0">
                    <a:pos x="1" y="1"/>
                  </a:cxn>
                  <a:cxn ang="0">
                    <a:pos x="1" y="0"/>
                  </a:cxn>
                  <a:cxn ang="0">
                    <a:pos x="330" y="0"/>
                  </a:cxn>
                  <a:cxn ang="0">
                    <a:pos x="329" y="0"/>
                  </a:cxn>
                  <a:cxn ang="0">
                    <a:pos x="329" y="1"/>
                  </a:cxn>
                  <a:cxn ang="0">
                    <a:pos x="330" y="1"/>
                  </a:cxn>
                  <a:cxn ang="0">
                    <a:pos x="330" y="0"/>
                  </a:cxn>
                </a:cxnLst>
                <a:rect l="0" t="0" r="r" b="b"/>
                <a:pathLst>
                  <a:path w="330" h="1">
                    <a:moveTo>
                      <a:pt x="1" y="0"/>
                    </a:moveTo>
                    <a:cubicBezTo>
                      <a:pt x="0" y="0"/>
                      <a:pt x="0" y="0"/>
                      <a:pt x="0" y="0"/>
                    </a:cubicBezTo>
                    <a:cubicBezTo>
                      <a:pt x="0" y="1"/>
                      <a:pt x="0" y="1"/>
                      <a:pt x="0" y="1"/>
                    </a:cubicBezTo>
                    <a:cubicBezTo>
                      <a:pt x="1" y="1"/>
                      <a:pt x="1" y="1"/>
                      <a:pt x="1" y="1"/>
                    </a:cubicBezTo>
                    <a:cubicBezTo>
                      <a:pt x="1" y="0"/>
                      <a:pt x="1" y="0"/>
                      <a:pt x="1" y="0"/>
                    </a:cubicBezTo>
                    <a:moveTo>
                      <a:pt x="330" y="0"/>
                    </a:moveTo>
                    <a:cubicBezTo>
                      <a:pt x="329" y="0"/>
                      <a:pt x="329" y="0"/>
                      <a:pt x="329" y="0"/>
                    </a:cubicBezTo>
                    <a:cubicBezTo>
                      <a:pt x="329" y="1"/>
                      <a:pt x="329" y="1"/>
                      <a:pt x="329" y="1"/>
                    </a:cubicBezTo>
                    <a:cubicBezTo>
                      <a:pt x="330" y="1"/>
                      <a:pt x="330" y="1"/>
                      <a:pt x="330" y="1"/>
                    </a:cubicBezTo>
                    <a:cubicBezTo>
                      <a:pt x="330" y="0"/>
                      <a:pt x="330" y="0"/>
                      <a:pt x="33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76" name="Freeform 241"/>
              <p:cNvSpPr>
                <a:spLocks noEditPoints="1"/>
              </p:cNvSpPr>
              <p:nvPr/>
            </p:nvSpPr>
            <p:spPr bwMode="auto">
              <a:xfrm>
                <a:off x="-6246811" y="4872033"/>
                <a:ext cx="920750" cy="4762"/>
              </a:xfrm>
              <a:custGeom>
                <a:avLst/>
                <a:gdLst/>
                <a:ahLst/>
                <a:cxnLst>
                  <a:cxn ang="0">
                    <a:pos x="1" y="0"/>
                  </a:cxn>
                  <a:cxn ang="0">
                    <a:pos x="0" y="0"/>
                  </a:cxn>
                  <a:cxn ang="0">
                    <a:pos x="0" y="1"/>
                  </a:cxn>
                  <a:cxn ang="0">
                    <a:pos x="1" y="1"/>
                  </a:cxn>
                  <a:cxn ang="0">
                    <a:pos x="1" y="0"/>
                  </a:cxn>
                  <a:cxn ang="0">
                    <a:pos x="1" y="0"/>
                  </a:cxn>
                  <a:cxn ang="0">
                    <a:pos x="1" y="0"/>
                  </a:cxn>
                  <a:cxn ang="0">
                    <a:pos x="1" y="0"/>
                  </a:cxn>
                  <a:cxn ang="0">
                    <a:pos x="245" y="0"/>
                  </a:cxn>
                  <a:cxn ang="0">
                    <a:pos x="244" y="0"/>
                  </a:cxn>
                  <a:cxn ang="0">
                    <a:pos x="244" y="0"/>
                  </a:cxn>
                  <a:cxn ang="0">
                    <a:pos x="244" y="0"/>
                  </a:cxn>
                  <a:cxn ang="0">
                    <a:pos x="244" y="0"/>
                  </a:cxn>
                  <a:cxn ang="0">
                    <a:pos x="243" y="1"/>
                  </a:cxn>
                  <a:cxn ang="0">
                    <a:pos x="245" y="1"/>
                  </a:cxn>
                  <a:cxn ang="0">
                    <a:pos x="245" y="0"/>
                  </a:cxn>
                </a:cxnLst>
                <a:rect l="0" t="0" r="r" b="b"/>
                <a:pathLst>
                  <a:path w="245" h="1">
                    <a:moveTo>
                      <a:pt x="1" y="0"/>
                    </a:moveTo>
                    <a:cubicBezTo>
                      <a:pt x="0" y="0"/>
                      <a:pt x="0" y="0"/>
                      <a:pt x="0" y="0"/>
                    </a:cubicBezTo>
                    <a:cubicBezTo>
                      <a:pt x="0" y="1"/>
                      <a:pt x="0" y="1"/>
                      <a:pt x="0" y="1"/>
                    </a:cubicBezTo>
                    <a:cubicBezTo>
                      <a:pt x="1" y="1"/>
                      <a:pt x="1" y="1"/>
                      <a:pt x="1" y="1"/>
                    </a:cubicBezTo>
                    <a:cubicBezTo>
                      <a:pt x="1" y="1"/>
                      <a:pt x="1" y="1"/>
                      <a:pt x="1" y="0"/>
                    </a:cubicBezTo>
                    <a:cubicBezTo>
                      <a:pt x="1" y="0"/>
                      <a:pt x="1" y="0"/>
                      <a:pt x="1" y="0"/>
                    </a:cubicBezTo>
                    <a:cubicBezTo>
                      <a:pt x="1" y="0"/>
                      <a:pt x="1" y="0"/>
                      <a:pt x="1" y="0"/>
                    </a:cubicBezTo>
                    <a:cubicBezTo>
                      <a:pt x="1" y="0"/>
                      <a:pt x="1" y="0"/>
                      <a:pt x="1" y="0"/>
                    </a:cubicBezTo>
                    <a:moveTo>
                      <a:pt x="245" y="0"/>
                    </a:moveTo>
                    <a:cubicBezTo>
                      <a:pt x="244" y="0"/>
                      <a:pt x="244" y="0"/>
                      <a:pt x="244" y="0"/>
                    </a:cubicBezTo>
                    <a:cubicBezTo>
                      <a:pt x="244" y="0"/>
                      <a:pt x="244" y="0"/>
                      <a:pt x="244" y="0"/>
                    </a:cubicBezTo>
                    <a:cubicBezTo>
                      <a:pt x="244" y="0"/>
                      <a:pt x="244" y="0"/>
                      <a:pt x="244" y="0"/>
                    </a:cubicBezTo>
                    <a:cubicBezTo>
                      <a:pt x="244" y="0"/>
                      <a:pt x="244" y="0"/>
                      <a:pt x="244" y="0"/>
                    </a:cubicBezTo>
                    <a:cubicBezTo>
                      <a:pt x="244" y="0"/>
                      <a:pt x="244" y="0"/>
                      <a:pt x="243" y="1"/>
                    </a:cubicBezTo>
                    <a:cubicBezTo>
                      <a:pt x="245" y="1"/>
                      <a:pt x="245" y="1"/>
                      <a:pt x="245" y="1"/>
                    </a:cubicBezTo>
                    <a:cubicBezTo>
                      <a:pt x="245" y="0"/>
                      <a:pt x="245" y="0"/>
                      <a:pt x="24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77" name="Freeform 242"/>
              <p:cNvSpPr>
                <a:spLocks/>
              </p:cNvSpPr>
              <p:nvPr/>
            </p:nvSpPr>
            <p:spPr bwMode="auto">
              <a:xfrm>
                <a:off x="-5021261" y="4541833"/>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78" name="Freeform 243"/>
              <p:cNvSpPr>
                <a:spLocks noEditPoints="1"/>
              </p:cNvSpPr>
              <p:nvPr/>
            </p:nvSpPr>
            <p:spPr bwMode="auto">
              <a:xfrm>
                <a:off x="-3781423" y="4541833"/>
                <a:ext cx="1409699" cy="3175"/>
              </a:xfrm>
              <a:custGeom>
                <a:avLst/>
                <a:gdLst/>
                <a:ahLst/>
                <a:cxnLst>
                  <a:cxn ang="0">
                    <a:pos x="1" y="0"/>
                  </a:cxn>
                  <a:cxn ang="0">
                    <a:pos x="0" y="0"/>
                  </a:cxn>
                  <a:cxn ang="0">
                    <a:pos x="0" y="1"/>
                  </a:cxn>
                  <a:cxn ang="0">
                    <a:pos x="1" y="1"/>
                  </a:cxn>
                  <a:cxn ang="0">
                    <a:pos x="1" y="0"/>
                  </a:cxn>
                  <a:cxn ang="0">
                    <a:pos x="375" y="0"/>
                  </a:cxn>
                  <a:cxn ang="0">
                    <a:pos x="375" y="0"/>
                  </a:cxn>
                  <a:cxn ang="0">
                    <a:pos x="374" y="1"/>
                  </a:cxn>
                  <a:cxn ang="0">
                    <a:pos x="374" y="1"/>
                  </a:cxn>
                  <a:cxn ang="0">
                    <a:pos x="375" y="1"/>
                  </a:cxn>
                  <a:cxn ang="0">
                    <a:pos x="375" y="0"/>
                  </a:cxn>
                </a:cxnLst>
                <a:rect l="0" t="0" r="r" b="b"/>
                <a:pathLst>
                  <a:path w="375" h="1">
                    <a:moveTo>
                      <a:pt x="1" y="0"/>
                    </a:moveTo>
                    <a:cubicBezTo>
                      <a:pt x="0" y="0"/>
                      <a:pt x="0" y="0"/>
                      <a:pt x="0" y="0"/>
                    </a:cubicBezTo>
                    <a:cubicBezTo>
                      <a:pt x="0" y="1"/>
                      <a:pt x="0" y="1"/>
                      <a:pt x="0" y="1"/>
                    </a:cubicBezTo>
                    <a:cubicBezTo>
                      <a:pt x="1" y="1"/>
                      <a:pt x="1" y="1"/>
                      <a:pt x="1" y="1"/>
                    </a:cubicBezTo>
                    <a:cubicBezTo>
                      <a:pt x="1" y="0"/>
                      <a:pt x="1" y="0"/>
                      <a:pt x="1" y="0"/>
                    </a:cubicBezTo>
                    <a:moveTo>
                      <a:pt x="375" y="0"/>
                    </a:moveTo>
                    <a:cubicBezTo>
                      <a:pt x="375" y="0"/>
                      <a:pt x="375" y="0"/>
                      <a:pt x="375" y="0"/>
                    </a:cubicBezTo>
                    <a:cubicBezTo>
                      <a:pt x="375" y="0"/>
                      <a:pt x="375" y="0"/>
                      <a:pt x="374" y="1"/>
                    </a:cubicBezTo>
                    <a:cubicBezTo>
                      <a:pt x="374" y="1"/>
                      <a:pt x="374" y="1"/>
                      <a:pt x="374" y="1"/>
                    </a:cubicBezTo>
                    <a:cubicBezTo>
                      <a:pt x="375" y="1"/>
                      <a:pt x="375" y="1"/>
                      <a:pt x="375" y="1"/>
                    </a:cubicBezTo>
                    <a:cubicBezTo>
                      <a:pt x="375" y="0"/>
                      <a:pt x="375" y="0"/>
                      <a:pt x="375"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79" name="Freeform 244"/>
              <p:cNvSpPr>
                <a:spLocks/>
              </p:cNvSpPr>
              <p:nvPr/>
            </p:nvSpPr>
            <p:spPr bwMode="auto">
              <a:xfrm>
                <a:off x="-2176461" y="4541833"/>
                <a:ext cx="1587" cy="3175"/>
              </a:xfrm>
              <a:custGeom>
                <a:avLst/>
                <a:gdLst/>
                <a:ahLst/>
                <a:cxnLst>
                  <a:cxn ang="0">
                    <a:pos x="0" y="0"/>
                  </a:cxn>
                  <a:cxn ang="0">
                    <a:pos x="0" y="0"/>
                  </a:cxn>
                  <a:cxn ang="0">
                    <a:pos x="0" y="1"/>
                  </a:cxn>
                  <a:cxn ang="0">
                    <a:pos x="0" y="1"/>
                  </a:cxn>
                  <a:cxn ang="0">
                    <a:pos x="0" y="0"/>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80" name="Freeform 245"/>
              <p:cNvSpPr>
                <a:spLocks/>
              </p:cNvSpPr>
              <p:nvPr/>
            </p:nvSpPr>
            <p:spPr bwMode="auto">
              <a:xfrm>
                <a:off x="-6310310" y="4541833"/>
                <a:ext cx="4762" cy="3175"/>
              </a:xfrm>
              <a:custGeom>
                <a:avLst/>
                <a:gdLst/>
                <a:ahLst/>
                <a:cxnLst>
                  <a:cxn ang="0">
                    <a:pos x="0" y="0"/>
                  </a:cxn>
                  <a:cxn ang="0">
                    <a:pos x="0" y="0"/>
                  </a:cxn>
                  <a:cxn ang="0">
                    <a:pos x="0" y="1"/>
                  </a:cxn>
                  <a:cxn ang="0">
                    <a:pos x="1" y="1"/>
                  </a:cxn>
                  <a:cxn ang="0">
                    <a:pos x="0" y="0"/>
                  </a:cxn>
                </a:cxnLst>
                <a:rect l="0" t="0" r="r" b="b"/>
                <a:pathLst>
                  <a:path w="1" h="1">
                    <a:moveTo>
                      <a:pt x="0" y="0"/>
                    </a:moveTo>
                    <a:cubicBezTo>
                      <a:pt x="0" y="0"/>
                      <a:pt x="0" y="0"/>
                      <a:pt x="0" y="0"/>
                    </a:cubicBezTo>
                    <a:cubicBezTo>
                      <a:pt x="0" y="1"/>
                      <a:pt x="0" y="1"/>
                      <a:pt x="0" y="1"/>
                    </a:cubicBezTo>
                    <a:cubicBezTo>
                      <a:pt x="1" y="1"/>
                      <a:pt x="1" y="1"/>
                      <a:pt x="1" y="1"/>
                    </a:cubicBezTo>
                    <a:cubicBezTo>
                      <a:pt x="1" y="1"/>
                      <a:pt x="1"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81" name="Freeform 246"/>
              <p:cNvSpPr>
                <a:spLocks noEditPoints="1"/>
              </p:cNvSpPr>
              <p:nvPr/>
            </p:nvSpPr>
            <p:spPr bwMode="auto">
              <a:xfrm>
                <a:off x="-4062411" y="3529009"/>
                <a:ext cx="3133723" cy="4762"/>
              </a:xfrm>
              <a:custGeom>
                <a:avLst/>
                <a:gdLst/>
                <a:ahLst/>
                <a:cxnLst>
                  <a:cxn ang="0">
                    <a:pos x="1" y="0"/>
                  </a:cxn>
                  <a:cxn ang="0">
                    <a:pos x="0" y="0"/>
                  </a:cxn>
                  <a:cxn ang="0">
                    <a:pos x="0" y="1"/>
                  </a:cxn>
                  <a:cxn ang="0">
                    <a:pos x="1" y="1"/>
                  </a:cxn>
                  <a:cxn ang="0">
                    <a:pos x="1" y="0"/>
                  </a:cxn>
                  <a:cxn ang="0">
                    <a:pos x="834" y="0"/>
                  </a:cxn>
                  <a:cxn ang="0">
                    <a:pos x="832" y="0"/>
                  </a:cxn>
                  <a:cxn ang="0">
                    <a:pos x="833" y="1"/>
                  </a:cxn>
                  <a:cxn ang="0">
                    <a:pos x="834" y="1"/>
                  </a:cxn>
                  <a:cxn ang="0">
                    <a:pos x="834" y="0"/>
                  </a:cxn>
                </a:cxnLst>
                <a:rect l="0" t="0" r="r" b="b"/>
                <a:pathLst>
                  <a:path w="834" h="1">
                    <a:moveTo>
                      <a:pt x="1" y="0"/>
                    </a:moveTo>
                    <a:cubicBezTo>
                      <a:pt x="0" y="0"/>
                      <a:pt x="0" y="0"/>
                      <a:pt x="0" y="0"/>
                    </a:cubicBezTo>
                    <a:cubicBezTo>
                      <a:pt x="0" y="1"/>
                      <a:pt x="0" y="1"/>
                      <a:pt x="0" y="1"/>
                    </a:cubicBezTo>
                    <a:cubicBezTo>
                      <a:pt x="1" y="1"/>
                      <a:pt x="1" y="1"/>
                      <a:pt x="1" y="1"/>
                    </a:cubicBezTo>
                    <a:cubicBezTo>
                      <a:pt x="1" y="0"/>
                      <a:pt x="1" y="0"/>
                      <a:pt x="1" y="0"/>
                    </a:cubicBezTo>
                    <a:moveTo>
                      <a:pt x="834" y="0"/>
                    </a:moveTo>
                    <a:cubicBezTo>
                      <a:pt x="832" y="0"/>
                      <a:pt x="832" y="0"/>
                      <a:pt x="832" y="0"/>
                    </a:cubicBezTo>
                    <a:cubicBezTo>
                      <a:pt x="833" y="0"/>
                      <a:pt x="833" y="0"/>
                      <a:pt x="833" y="1"/>
                    </a:cubicBezTo>
                    <a:cubicBezTo>
                      <a:pt x="834" y="1"/>
                      <a:pt x="834" y="1"/>
                      <a:pt x="834" y="1"/>
                    </a:cubicBezTo>
                    <a:cubicBezTo>
                      <a:pt x="834" y="0"/>
                      <a:pt x="834" y="0"/>
                      <a:pt x="83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82" name="Freeform 247"/>
              <p:cNvSpPr>
                <a:spLocks noEditPoints="1"/>
              </p:cNvSpPr>
              <p:nvPr/>
            </p:nvSpPr>
            <p:spPr bwMode="auto">
              <a:xfrm>
                <a:off x="-6246811" y="3529009"/>
                <a:ext cx="2044699" cy="4762"/>
              </a:xfrm>
              <a:custGeom>
                <a:avLst/>
                <a:gdLst/>
                <a:ahLst/>
                <a:cxnLst>
                  <a:cxn ang="0">
                    <a:pos x="2" y="0"/>
                  </a:cxn>
                  <a:cxn ang="0">
                    <a:pos x="0" y="0"/>
                  </a:cxn>
                  <a:cxn ang="0">
                    <a:pos x="0" y="1"/>
                  </a:cxn>
                  <a:cxn ang="0">
                    <a:pos x="1" y="1"/>
                  </a:cxn>
                  <a:cxn ang="0">
                    <a:pos x="2" y="0"/>
                  </a:cxn>
                  <a:cxn ang="0">
                    <a:pos x="544" y="0"/>
                  </a:cxn>
                  <a:cxn ang="0">
                    <a:pos x="543" y="0"/>
                  </a:cxn>
                  <a:cxn ang="0">
                    <a:pos x="543" y="1"/>
                  </a:cxn>
                  <a:cxn ang="0">
                    <a:pos x="544" y="1"/>
                  </a:cxn>
                  <a:cxn ang="0">
                    <a:pos x="544" y="0"/>
                  </a:cxn>
                </a:cxnLst>
                <a:rect l="0" t="0" r="r" b="b"/>
                <a:pathLst>
                  <a:path w="544" h="1">
                    <a:moveTo>
                      <a:pt x="2" y="0"/>
                    </a:moveTo>
                    <a:cubicBezTo>
                      <a:pt x="0" y="0"/>
                      <a:pt x="0" y="0"/>
                      <a:pt x="0" y="0"/>
                    </a:cubicBezTo>
                    <a:cubicBezTo>
                      <a:pt x="0" y="1"/>
                      <a:pt x="0" y="1"/>
                      <a:pt x="0" y="1"/>
                    </a:cubicBezTo>
                    <a:cubicBezTo>
                      <a:pt x="1" y="1"/>
                      <a:pt x="1" y="1"/>
                      <a:pt x="1" y="1"/>
                    </a:cubicBezTo>
                    <a:cubicBezTo>
                      <a:pt x="1" y="0"/>
                      <a:pt x="2" y="0"/>
                      <a:pt x="2" y="0"/>
                    </a:cubicBezTo>
                    <a:moveTo>
                      <a:pt x="544" y="0"/>
                    </a:moveTo>
                    <a:cubicBezTo>
                      <a:pt x="543" y="0"/>
                      <a:pt x="543" y="0"/>
                      <a:pt x="543" y="0"/>
                    </a:cubicBezTo>
                    <a:cubicBezTo>
                      <a:pt x="543" y="0"/>
                      <a:pt x="543" y="0"/>
                      <a:pt x="543" y="1"/>
                    </a:cubicBezTo>
                    <a:cubicBezTo>
                      <a:pt x="544" y="1"/>
                      <a:pt x="544" y="1"/>
                      <a:pt x="544" y="1"/>
                    </a:cubicBezTo>
                    <a:cubicBezTo>
                      <a:pt x="544" y="0"/>
                      <a:pt x="544" y="0"/>
                      <a:pt x="544"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83" name="Freeform 248"/>
              <p:cNvSpPr>
                <a:spLocks/>
              </p:cNvSpPr>
              <p:nvPr/>
            </p:nvSpPr>
            <p:spPr bwMode="auto">
              <a:xfrm>
                <a:off x="-3690937" y="2784472"/>
                <a:ext cx="7937" cy="3175"/>
              </a:xfrm>
              <a:custGeom>
                <a:avLst/>
                <a:gdLst/>
                <a:ahLst/>
                <a:cxnLst>
                  <a:cxn ang="0">
                    <a:pos x="5" y="0"/>
                  </a:cxn>
                  <a:cxn ang="0">
                    <a:pos x="0" y="0"/>
                  </a:cxn>
                  <a:cxn ang="0">
                    <a:pos x="0" y="2"/>
                  </a:cxn>
                  <a:cxn ang="0">
                    <a:pos x="2" y="2"/>
                  </a:cxn>
                  <a:cxn ang="0">
                    <a:pos x="5" y="0"/>
                  </a:cxn>
                  <a:cxn ang="0">
                    <a:pos x="5" y="0"/>
                  </a:cxn>
                </a:cxnLst>
                <a:rect l="0" t="0" r="r" b="b"/>
                <a:pathLst>
                  <a:path w="5" h="2">
                    <a:moveTo>
                      <a:pt x="5" y="0"/>
                    </a:moveTo>
                    <a:lnTo>
                      <a:pt x="0" y="0"/>
                    </a:lnTo>
                    <a:lnTo>
                      <a:pt x="0" y="2"/>
                    </a:lnTo>
                    <a:lnTo>
                      <a:pt x="2" y="2"/>
                    </a:lnTo>
                    <a:lnTo>
                      <a:pt x="5" y="0"/>
                    </a:lnTo>
                    <a:lnTo>
                      <a:pt x="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84" name="Freeform 249"/>
              <p:cNvSpPr>
                <a:spLocks noEditPoints="1"/>
              </p:cNvSpPr>
              <p:nvPr/>
            </p:nvSpPr>
            <p:spPr bwMode="auto">
              <a:xfrm>
                <a:off x="-5837235" y="2784472"/>
                <a:ext cx="1316037" cy="3175"/>
              </a:xfrm>
              <a:custGeom>
                <a:avLst/>
                <a:gdLst/>
                <a:ahLst/>
                <a:cxnLst>
                  <a:cxn ang="0">
                    <a:pos x="1" y="0"/>
                  </a:cxn>
                  <a:cxn ang="0">
                    <a:pos x="0" y="0"/>
                  </a:cxn>
                  <a:cxn ang="0">
                    <a:pos x="0" y="1"/>
                  </a:cxn>
                  <a:cxn ang="0">
                    <a:pos x="1" y="1"/>
                  </a:cxn>
                  <a:cxn ang="0">
                    <a:pos x="1" y="0"/>
                  </a:cxn>
                  <a:cxn ang="0">
                    <a:pos x="349" y="0"/>
                  </a:cxn>
                  <a:cxn ang="0">
                    <a:pos x="348" y="0"/>
                  </a:cxn>
                  <a:cxn ang="0">
                    <a:pos x="349" y="1"/>
                  </a:cxn>
                  <a:cxn ang="0">
                    <a:pos x="350" y="1"/>
                  </a:cxn>
                  <a:cxn ang="0">
                    <a:pos x="350" y="1"/>
                  </a:cxn>
                  <a:cxn ang="0">
                    <a:pos x="349" y="1"/>
                  </a:cxn>
                  <a:cxn ang="0">
                    <a:pos x="349" y="0"/>
                  </a:cxn>
                </a:cxnLst>
                <a:rect l="0" t="0" r="r" b="b"/>
                <a:pathLst>
                  <a:path w="350" h="1">
                    <a:moveTo>
                      <a:pt x="1" y="0"/>
                    </a:moveTo>
                    <a:cubicBezTo>
                      <a:pt x="0" y="0"/>
                      <a:pt x="0" y="0"/>
                      <a:pt x="0" y="0"/>
                    </a:cubicBezTo>
                    <a:cubicBezTo>
                      <a:pt x="0" y="1"/>
                      <a:pt x="0" y="1"/>
                      <a:pt x="0" y="1"/>
                    </a:cubicBezTo>
                    <a:cubicBezTo>
                      <a:pt x="1" y="1"/>
                      <a:pt x="1" y="1"/>
                      <a:pt x="1" y="1"/>
                    </a:cubicBezTo>
                    <a:cubicBezTo>
                      <a:pt x="1" y="0"/>
                      <a:pt x="1" y="0"/>
                      <a:pt x="1" y="0"/>
                    </a:cubicBezTo>
                    <a:moveTo>
                      <a:pt x="349" y="0"/>
                    </a:moveTo>
                    <a:cubicBezTo>
                      <a:pt x="348" y="0"/>
                      <a:pt x="348" y="0"/>
                      <a:pt x="348" y="0"/>
                    </a:cubicBezTo>
                    <a:cubicBezTo>
                      <a:pt x="349" y="1"/>
                      <a:pt x="349" y="1"/>
                      <a:pt x="349" y="1"/>
                    </a:cubicBezTo>
                    <a:cubicBezTo>
                      <a:pt x="350" y="1"/>
                      <a:pt x="350" y="1"/>
                      <a:pt x="350" y="1"/>
                    </a:cubicBezTo>
                    <a:cubicBezTo>
                      <a:pt x="350" y="1"/>
                      <a:pt x="350" y="1"/>
                      <a:pt x="350" y="1"/>
                    </a:cubicBezTo>
                    <a:cubicBezTo>
                      <a:pt x="349" y="1"/>
                      <a:pt x="349" y="1"/>
                      <a:pt x="349" y="1"/>
                    </a:cubicBezTo>
                    <a:cubicBezTo>
                      <a:pt x="349" y="0"/>
                      <a:pt x="349" y="0"/>
                      <a:pt x="34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85" name="Freeform 250"/>
              <p:cNvSpPr>
                <a:spLocks/>
              </p:cNvSpPr>
              <p:nvPr/>
            </p:nvSpPr>
            <p:spPr bwMode="auto">
              <a:xfrm>
                <a:off x="-3671886"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0"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86" name="Freeform 251"/>
              <p:cNvSpPr>
                <a:spLocks/>
              </p:cNvSpPr>
              <p:nvPr/>
            </p:nvSpPr>
            <p:spPr bwMode="auto">
              <a:xfrm>
                <a:off x="-1308099" y="3146422"/>
                <a:ext cx="6350" cy="3175"/>
              </a:xfrm>
              <a:custGeom>
                <a:avLst/>
                <a:gdLst/>
                <a:ahLst/>
                <a:cxnLst>
                  <a:cxn ang="0">
                    <a:pos x="2" y="0"/>
                  </a:cxn>
                  <a:cxn ang="0">
                    <a:pos x="0" y="0"/>
                  </a:cxn>
                  <a:cxn ang="0">
                    <a:pos x="1" y="1"/>
                  </a:cxn>
                  <a:cxn ang="0">
                    <a:pos x="2" y="1"/>
                  </a:cxn>
                  <a:cxn ang="0">
                    <a:pos x="2" y="0"/>
                  </a:cxn>
                </a:cxnLst>
                <a:rect l="0" t="0" r="r" b="b"/>
                <a:pathLst>
                  <a:path w="2" h="1">
                    <a:moveTo>
                      <a:pt x="2" y="0"/>
                    </a:moveTo>
                    <a:cubicBezTo>
                      <a:pt x="0" y="0"/>
                      <a:pt x="0" y="0"/>
                      <a:pt x="0" y="0"/>
                    </a:cubicBezTo>
                    <a:cubicBezTo>
                      <a:pt x="1" y="1"/>
                      <a:pt x="1" y="1"/>
                      <a:pt x="1" y="1"/>
                    </a:cubicBezTo>
                    <a:cubicBezTo>
                      <a:pt x="2" y="1"/>
                      <a:pt x="2" y="1"/>
                      <a:pt x="2" y="1"/>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87" name="Freeform 252"/>
              <p:cNvSpPr>
                <a:spLocks/>
              </p:cNvSpPr>
              <p:nvPr/>
            </p:nvSpPr>
            <p:spPr bwMode="auto">
              <a:xfrm>
                <a:off x="-5738810" y="2668584"/>
                <a:ext cx="3175" cy="3175"/>
              </a:xfrm>
              <a:custGeom>
                <a:avLst/>
                <a:gdLst/>
                <a:ahLst/>
                <a:cxnLst>
                  <a:cxn ang="0">
                    <a:pos x="1" y="0"/>
                  </a:cxn>
                  <a:cxn ang="0">
                    <a:pos x="0" y="0"/>
                  </a:cxn>
                  <a:cxn ang="0">
                    <a:pos x="0" y="1"/>
                  </a:cxn>
                  <a:cxn ang="0">
                    <a:pos x="0" y="1"/>
                  </a:cxn>
                  <a:cxn ang="0">
                    <a:pos x="1" y="0"/>
                  </a:cxn>
                </a:cxnLst>
                <a:rect l="0" t="0" r="r" b="b"/>
                <a:pathLst>
                  <a:path w="1" h="1">
                    <a:moveTo>
                      <a:pt x="1" y="0"/>
                    </a:moveTo>
                    <a:cubicBezTo>
                      <a:pt x="0" y="0"/>
                      <a:pt x="0" y="0"/>
                      <a:pt x="0" y="0"/>
                    </a:cubicBezTo>
                    <a:cubicBezTo>
                      <a:pt x="0" y="1"/>
                      <a:pt x="0" y="1"/>
                      <a:pt x="0" y="1"/>
                    </a:cubicBezTo>
                    <a:cubicBezTo>
                      <a:pt x="0" y="1"/>
                      <a:pt x="0" y="1"/>
                      <a:pt x="0"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88" name="Freeform 253"/>
              <p:cNvSpPr>
                <a:spLocks noEditPoints="1"/>
              </p:cNvSpPr>
              <p:nvPr/>
            </p:nvSpPr>
            <p:spPr bwMode="auto">
              <a:xfrm>
                <a:off x="-5035547" y="4459284"/>
                <a:ext cx="1163637" cy="3175"/>
              </a:xfrm>
              <a:custGeom>
                <a:avLst/>
                <a:gdLst/>
                <a:ahLst/>
                <a:cxnLst>
                  <a:cxn ang="0">
                    <a:pos x="1" y="0"/>
                  </a:cxn>
                  <a:cxn ang="0">
                    <a:pos x="0" y="0"/>
                  </a:cxn>
                  <a:cxn ang="0">
                    <a:pos x="0" y="1"/>
                  </a:cxn>
                  <a:cxn ang="0">
                    <a:pos x="1" y="1"/>
                  </a:cxn>
                  <a:cxn ang="0">
                    <a:pos x="1" y="0"/>
                  </a:cxn>
                  <a:cxn ang="0">
                    <a:pos x="310" y="0"/>
                  </a:cxn>
                  <a:cxn ang="0">
                    <a:pos x="309" y="0"/>
                  </a:cxn>
                  <a:cxn ang="0">
                    <a:pos x="309" y="1"/>
                  </a:cxn>
                  <a:cxn ang="0">
                    <a:pos x="310" y="1"/>
                  </a:cxn>
                  <a:cxn ang="0">
                    <a:pos x="310" y="0"/>
                  </a:cxn>
                </a:cxnLst>
                <a:rect l="0" t="0" r="r" b="b"/>
                <a:pathLst>
                  <a:path w="310" h="1">
                    <a:moveTo>
                      <a:pt x="1" y="0"/>
                    </a:moveTo>
                    <a:cubicBezTo>
                      <a:pt x="0" y="0"/>
                      <a:pt x="0" y="0"/>
                      <a:pt x="0" y="0"/>
                    </a:cubicBezTo>
                    <a:cubicBezTo>
                      <a:pt x="0" y="1"/>
                      <a:pt x="0" y="1"/>
                      <a:pt x="0" y="1"/>
                    </a:cubicBezTo>
                    <a:cubicBezTo>
                      <a:pt x="1" y="1"/>
                      <a:pt x="1" y="1"/>
                      <a:pt x="1" y="1"/>
                    </a:cubicBezTo>
                    <a:cubicBezTo>
                      <a:pt x="1" y="0"/>
                      <a:pt x="1" y="0"/>
                      <a:pt x="1" y="0"/>
                    </a:cubicBezTo>
                    <a:moveTo>
                      <a:pt x="310" y="0"/>
                    </a:moveTo>
                    <a:cubicBezTo>
                      <a:pt x="309" y="0"/>
                      <a:pt x="309" y="0"/>
                      <a:pt x="309" y="0"/>
                    </a:cubicBezTo>
                    <a:cubicBezTo>
                      <a:pt x="309" y="1"/>
                      <a:pt x="309" y="1"/>
                      <a:pt x="309" y="1"/>
                    </a:cubicBezTo>
                    <a:cubicBezTo>
                      <a:pt x="310" y="1"/>
                      <a:pt x="310" y="1"/>
                      <a:pt x="310" y="1"/>
                    </a:cubicBezTo>
                    <a:cubicBezTo>
                      <a:pt x="310" y="0"/>
                      <a:pt x="310" y="0"/>
                      <a:pt x="31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89" name="Freeform 254"/>
              <p:cNvSpPr>
                <a:spLocks noEditPoints="1"/>
              </p:cNvSpPr>
              <p:nvPr/>
            </p:nvSpPr>
            <p:spPr bwMode="auto">
              <a:xfrm>
                <a:off x="-3795710" y="4459284"/>
                <a:ext cx="1449387" cy="3175"/>
              </a:xfrm>
              <a:custGeom>
                <a:avLst/>
                <a:gdLst/>
                <a:ahLst/>
                <a:cxnLst>
                  <a:cxn ang="0">
                    <a:pos x="386" y="0"/>
                  </a:cxn>
                  <a:cxn ang="0">
                    <a:pos x="385" y="1"/>
                  </a:cxn>
                  <a:cxn ang="0">
                    <a:pos x="386" y="1"/>
                  </a:cxn>
                  <a:cxn ang="0">
                    <a:pos x="386" y="0"/>
                  </a:cxn>
                  <a:cxn ang="0">
                    <a:pos x="1" y="0"/>
                  </a:cxn>
                  <a:cxn ang="0">
                    <a:pos x="0" y="0"/>
                  </a:cxn>
                  <a:cxn ang="0">
                    <a:pos x="0" y="1"/>
                  </a:cxn>
                  <a:cxn ang="0">
                    <a:pos x="1" y="1"/>
                  </a:cxn>
                  <a:cxn ang="0">
                    <a:pos x="1" y="0"/>
                  </a:cxn>
                </a:cxnLst>
                <a:rect l="0" t="0" r="r" b="b"/>
                <a:pathLst>
                  <a:path w="386" h="1">
                    <a:moveTo>
                      <a:pt x="386" y="0"/>
                    </a:moveTo>
                    <a:cubicBezTo>
                      <a:pt x="385" y="1"/>
                      <a:pt x="385" y="1"/>
                      <a:pt x="385" y="1"/>
                    </a:cubicBezTo>
                    <a:cubicBezTo>
                      <a:pt x="386" y="1"/>
                      <a:pt x="386" y="1"/>
                      <a:pt x="386" y="1"/>
                    </a:cubicBezTo>
                    <a:cubicBezTo>
                      <a:pt x="386" y="0"/>
                      <a:pt x="386" y="0"/>
                      <a:pt x="386" y="0"/>
                    </a:cubicBezTo>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90" name="Freeform 255"/>
              <p:cNvSpPr>
                <a:spLocks noEditPoints="1"/>
              </p:cNvSpPr>
              <p:nvPr/>
            </p:nvSpPr>
            <p:spPr bwMode="auto">
              <a:xfrm>
                <a:off x="-2198687" y="4459284"/>
                <a:ext cx="1435100" cy="3175"/>
              </a:xfrm>
              <a:custGeom>
                <a:avLst/>
                <a:gdLst/>
                <a:ahLst/>
                <a:cxnLst>
                  <a:cxn ang="0">
                    <a:pos x="1" y="0"/>
                  </a:cxn>
                  <a:cxn ang="0">
                    <a:pos x="0" y="0"/>
                  </a:cxn>
                  <a:cxn ang="0">
                    <a:pos x="0" y="1"/>
                  </a:cxn>
                  <a:cxn ang="0">
                    <a:pos x="1" y="1"/>
                  </a:cxn>
                  <a:cxn ang="0">
                    <a:pos x="1" y="0"/>
                  </a:cxn>
                  <a:cxn ang="0">
                    <a:pos x="382" y="0"/>
                  </a:cxn>
                  <a:cxn ang="0">
                    <a:pos x="381" y="0"/>
                  </a:cxn>
                  <a:cxn ang="0">
                    <a:pos x="381" y="1"/>
                  </a:cxn>
                  <a:cxn ang="0">
                    <a:pos x="382" y="1"/>
                  </a:cxn>
                  <a:cxn ang="0">
                    <a:pos x="382" y="0"/>
                  </a:cxn>
                </a:cxnLst>
                <a:rect l="0" t="0" r="r" b="b"/>
                <a:pathLst>
                  <a:path w="382" h="1">
                    <a:moveTo>
                      <a:pt x="1" y="0"/>
                    </a:moveTo>
                    <a:cubicBezTo>
                      <a:pt x="0" y="0"/>
                      <a:pt x="0" y="0"/>
                      <a:pt x="0" y="0"/>
                    </a:cubicBezTo>
                    <a:cubicBezTo>
                      <a:pt x="0" y="1"/>
                      <a:pt x="0" y="1"/>
                      <a:pt x="0" y="1"/>
                    </a:cubicBezTo>
                    <a:cubicBezTo>
                      <a:pt x="1" y="1"/>
                      <a:pt x="1" y="1"/>
                      <a:pt x="1" y="1"/>
                    </a:cubicBezTo>
                    <a:cubicBezTo>
                      <a:pt x="1" y="0"/>
                      <a:pt x="1" y="0"/>
                      <a:pt x="1" y="0"/>
                    </a:cubicBezTo>
                    <a:moveTo>
                      <a:pt x="382" y="0"/>
                    </a:moveTo>
                    <a:cubicBezTo>
                      <a:pt x="381" y="0"/>
                      <a:pt x="381" y="0"/>
                      <a:pt x="381" y="0"/>
                    </a:cubicBezTo>
                    <a:cubicBezTo>
                      <a:pt x="381" y="1"/>
                      <a:pt x="381" y="1"/>
                      <a:pt x="381" y="1"/>
                    </a:cubicBezTo>
                    <a:cubicBezTo>
                      <a:pt x="382" y="1"/>
                      <a:pt x="382" y="1"/>
                      <a:pt x="382" y="1"/>
                    </a:cubicBezTo>
                    <a:cubicBezTo>
                      <a:pt x="382" y="0"/>
                      <a:pt x="382" y="0"/>
                      <a:pt x="38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91" name="Freeform 256"/>
              <p:cNvSpPr>
                <a:spLocks noEditPoints="1"/>
              </p:cNvSpPr>
              <p:nvPr/>
            </p:nvSpPr>
            <p:spPr bwMode="auto">
              <a:xfrm>
                <a:off x="-6316660" y="4459284"/>
                <a:ext cx="1168399" cy="3175"/>
              </a:xfrm>
              <a:custGeom>
                <a:avLst/>
                <a:gdLst/>
                <a:ahLst/>
                <a:cxnLst>
                  <a:cxn ang="0">
                    <a:pos x="1" y="0"/>
                  </a:cxn>
                  <a:cxn ang="0">
                    <a:pos x="0" y="0"/>
                  </a:cxn>
                  <a:cxn ang="0">
                    <a:pos x="0" y="1"/>
                  </a:cxn>
                  <a:cxn ang="0">
                    <a:pos x="1" y="1"/>
                  </a:cxn>
                  <a:cxn ang="0">
                    <a:pos x="1" y="0"/>
                  </a:cxn>
                  <a:cxn ang="0">
                    <a:pos x="311" y="0"/>
                  </a:cxn>
                  <a:cxn ang="0">
                    <a:pos x="311" y="0"/>
                  </a:cxn>
                  <a:cxn ang="0">
                    <a:pos x="310" y="1"/>
                  </a:cxn>
                  <a:cxn ang="0">
                    <a:pos x="311" y="1"/>
                  </a:cxn>
                  <a:cxn ang="0">
                    <a:pos x="311" y="0"/>
                  </a:cxn>
                </a:cxnLst>
                <a:rect l="0" t="0" r="r" b="b"/>
                <a:pathLst>
                  <a:path w="311" h="1">
                    <a:moveTo>
                      <a:pt x="1" y="0"/>
                    </a:moveTo>
                    <a:cubicBezTo>
                      <a:pt x="0" y="0"/>
                      <a:pt x="0" y="0"/>
                      <a:pt x="0" y="0"/>
                    </a:cubicBezTo>
                    <a:cubicBezTo>
                      <a:pt x="0" y="1"/>
                      <a:pt x="0" y="1"/>
                      <a:pt x="0" y="1"/>
                    </a:cubicBezTo>
                    <a:cubicBezTo>
                      <a:pt x="1" y="1"/>
                      <a:pt x="1" y="1"/>
                      <a:pt x="1" y="1"/>
                    </a:cubicBezTo>
                    <a:cubicBezTo>
                      <a:pt x="1" y="0"/>
                      <a:pt x="1" y="0"/>
                      <a:pt x="1" y="0"/>
                    </a:cubicBezTo>
                    <a:moveTo>
                      <a:pt x="311" y="0"/>
                    </a:moveTo>
                    <a:cubicBezTo>
                      <a:pt x="311" y="0"/>
                      <a:pt x="311" y="0"/>
                      <a:pt x="311" y="0"/>
                    </a:cubicBezTo>
                    <a:cubicBezTo>
                      <a:pt x="311" y="0"/>
                      <a:pt x="311" y="1"/>
                      <a:pt x="310" y="1"/>
                    </a:cubicBezTo>
                    <a:cubicBezTo>
                      <a:pt x="311" y="1"/>
                      <a:pt x="311" y="1"/>
                      <a:pt x="311" y="1"/>
                    </a:cubicBezTo>
                    <a:cubicBezTo>
                      <a:pt x="311" y="0"/>
                      <a:pt x="311" y="0"/>
                      <a:pt x="3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92" name="Freeform 257"/>
              <p:cNvSpPr>
                <a:spLocks noEditPoints="1"/>
              </p:cNvSpPr>
              <p:nvPr/>
            </p:nvSpPr>
            <p:spPr bwMode="auto">
              <a:xfrm>
                <a:off x="-6211885" y="5200645"/>
                <a:ext cx="747713" cy="3175"/>
              </a:xfrm>
              <a:custGeom>
                <a:avLst/>
                <a:gdLst/>
                <a:ahLst/>
                <a:cxnLst>
                  <a:cxn ang="0">
                    <a:pos x="0" y="0"/>
                  </a:cxn>
                  <a:cxn ang="0">
                    <a:pos x="0" y="0"/>
                  </a:cxn>
                  <a:cxn ang="0">
                    <a:pos x="0" y="1"/>
                  </a:cxn>
                  <a:cxn ang="0">
                    <a:pos x="0" y="1"/>
                  </a:cxn>
                  <a:cxn ang="0">
                    <a:pos x="0" y="0"/>
                  </a:cxn>
                  <a:cxn ang="0">
                    <a:pos x="199" y="0"/>
                  </a:cxn>
                  <a:cxn ang="0">
                    <a:pos x="198" y="0"/>
                  </a:cxn>
                  <a:cxn ang="0">
                    <a:pos x="198" y="1"/>
                  </a:cxn>
                  <a:cxn ang="0">
                    <a:pos x="199" y="1"/>
                  </a:cxn>
                  <a:cxn ang="0">
                    <a:pos x="199" y="0"/>
                  </a:cxn>
                </a:cxnLst>
                <a:rect l="0" t="0" r="r" b="b"/>
                <a:pathLst>
                  <a:path w="199" h="1">
                    <a:moveTo>
                      <a:pt x="0" y="0"/>
                    </a:moveTo>
                    <a:cubicBezTo>
                      <a:pt x="0" y="0"/>
                      <a:pt x="0" y="0"/>
                      <a:pt x="0" y="0"/>
                    </a:cubicBezTo>
                    <a:cubicBezTo>
                      <a:pt x="0" y="1"/>
                      <a:pt x="0" y="1"/>
                      <a:pt x="0" y="1"/>
                    </a:cubicBezTo>
                    <a:cubicBezTo>
                      <a:pt x="0" y="1"/>
                      <a:pt x="0" y="1"/>
                      <a:pt x="0" y="1"/>
                    </a:cubicBezTo>
                    <a:cubicBezTo>
                      <a:pt x="0" y="0"/>
                      <a:pt x="0" y="0"/>
                      <a:pt x="0" y="0"/>
                    </a:cubicBezTo>
                    <a:moveTo>
                      <a:pt x="199" y="0"/>
                    </a:moveTo>
                    <a:cubicBezTo>
                      <a:pt x="198" y="0"/>
                      <a:pt x="198" y="0"/>
                      <a:pt x="198" y="0"/>
                    </a:cubicBezTo>
                    <a:cubicBezTo>
                      <a:pt x="198" y="1"/>
                      <a:pt x="198" y="1"/>
                      <a:pt x="198" y="1"/>
                    </a:cubicBezTo>
                    <a:cubicBezTo>
                      <a:pt x="199" y="1"/>
                      <a:pt x="199" y="1"/>
                      <a:pt x="199" y="1"/>
                    </a:cubicBezTo>
                    <a:cubicBezTo>
                      <a:pt x="199" y="0"/>
                      <a:pt x="199" y="0"/>
                      <a:pt x="199"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93" name="Freeform 258"/>
              <p:cNvSpPr>
                <a:spLocks noEditPoints="1"/>
              </p:cNvSpPr>
              <p:nvPr/>
            </p:nvSpPr>
            <p:spPr bwMode="auto">
              <a:xfrm>
                <a:off x="-4837110" y="5200645"/>
                <a:ext cx="739774" cy="3175"/>
              </a:xfrm>
              <a:custGeom>
                <a:avLst/>
                <a:gdLst/>
                <a:ahLst/>
                <a:cxnLst>
                  <a:cxn ang="0">
                    <a:pos x="1" y="0"/>
                  </a:cxn>
                  <a:cxn ang="0">
                    <a:pos x="0" y="0"/>
                  </a:cxn>
                  <a:cxn ang="0">
                    <a:pos x="0" y="1"/>
                  </a:cxn>
                  <a:cxn ang="0">
                    <a:pos x="1" y="1"/>
                  </a:cxn>
                  <a:cxn ang="0">
                    <a:pos x="1" y="0"/>
                  </a:cxn>
                  <a:cxn ang="0">
                    <a:pos x="197" y="0"/>
                  </a:cxn>
                  <a:cxn ang="0">
                    <a:pos x="196" y="0"/>
                  </a:cxn>
                  <a:cxn ang="0">
                    <a:pos x="196" y="1"/>
                  </a:cxn>
                  <a:cxn ang="0">
                    <a:pos x="197" y="1"/>
                  </a:cxn>
                  <a:cxn ang="0">
                    <a:pos x="197" y="0"/>
                  </a:cxn>
                </a:cxnLst>
                <a:rect l="0" t="0" r="r" b="b"/>
                <a:pathLst>
                  <a:path w="197" h="1">
                    <a:moveTo>
                      <a:pt x="1" y="0"/>
                    </a:moveTo>
                    <a:cubicBezTo>
                      <a:pt x="0" y="0"/>
                      <a:pt x="0" y="0"/>
                      <a:pt x="0" y="0"/>
                    </a:cubicBezTo>
                    <a:cubicBezTo>
                      <a:pt x="0" y="1"/>
                      <a:pt x="0" y="1"/>
                      <a:pt x="0" y="1"/>
                    </a:cubicBezTo>
                    <a:cubicBezTo>
                      <a:pt x="1" y="1"/>
                      <a:pt x="1" y="1"/>
                      <a:pt x="1" y="1"/>
                    </a:cubicBezTo>
                    <a:cubicBezTo>
                      <a:pt x="1" y="0"/>
                      <a:pt x="1" y="0"/>
                      <a:pt x="1" y="0"/>
                    </a:cubicBezTo>
                    <a:moveTo>
                      <a:pt x="197" y="0"/>
                    </a:moveTo>
                    <a:cubicBezTo>
                      <a:pt x="196" y="0"/>
                      <a:pt x="196" y="0"/>
                      <a:pt x="196" y="0"/>
                    </a:cubicBezTo>
                    <a:cubicBezTo>
                      <a:pt x="196" y="1"/>
                      <a:pt x="196" y="1"/>
                      <a:pt x="196" y="1"/>
                    </a:cubicBezTo>
                    <a:cubicBezTo>
                      <a:pt x="197" y="1"/>
                      <a:pt x="197" y="1"/>
                      <a:pt x="197" y="1"/>
                    </a:cubicBezTo>
                    <a:cubicBezTo>
                      <a:pt x="197" y="0"/>
                      <a:pt x="197" y="0"/>
                      <a:pt x="19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94" name="Freeform 259"/>
              <p:cNvSpPr>
                <a:spLocks noEditPoints="1"/>
              </p:cNvSpPr>
              <p:nvPr/>
            </p:nvSpPr>
            <p:spPr bwMode="auto">
              <a:xfrm>
                <a:off x="-3594098" y="5200645"/>
                <a:ext cx="928687" cy="3175"/>
              </a:xfrm>
              <a:custGeom>
                <a:avLst/>
                <a:gdLst/>
                <a:ahLst/>
                <a:cxnLst>
                  <a:cxn ang="0">
                    <a:pos x="1" y="0"/>
                  </a:cxn>
                  <a:cxn ang="0">
                    <a:pos x="0" y="0"/>
                  </a:cxn>
                  <a:cxn ang="0">
                    <a:pos x="0" y="1"/>
                  </a:cxn>
                  <a:cxn ang="0">
                    <a:pos x="1" y="1"/>
                  </a:cxn>
                  <a:cxn ang="0">
                    <a:pos x="1" y="0"/>
                  </a:cxn>
                  <a:cxn ang="0">
                    <a:pos x="247" y="0"/>
                  </a:cxn>
                  <a:cxn ang="0">
                    <a:pos x="246" y="0"/>
                  </a:cxn>
                  <a:cxn ang="0">
                    <a:pos x="246" y="1"/>
                  </a:cxn>
                  <a:cxn ang="0">
                    <a:pos x="247" y="1"/>
                  </a:cxn>
                  <a:cxn ang="0">
                    <a:pos x="247" y="0"/>
                  </a:cxn>
                </a:cxnLst>
                <a:rect l="0" t="0" r="r" b="b"/>
                <a:pathLst>
                  <a:path w="247" h="1">
                    <a:moveTo>
                      <a:pt x="1" y="0"/>
                    </a:moveTo>
                    <a:cubicBezTo>
                      <a:pt x="0" y="0"/>
                      <a:pt x="0" y="0"/>
                      <a:pt x="0" y="0"/>
                    </a:cubicBezTo>
                    <a:cubicBezTo>
                      <a:pt x="0" y="1"/>
                      <a:pt x="0" y="1"/>
                      <a:pt x="0" y="1"/>
                    </a:cubicBezTo>
                    <a:cubicBezTo>
                      <a:pt x="1" y="1"/>
                      <a:pt x="1" y="1"/>
                      <a:pt x="1" y="1"/>
                    </a:cubicBezTo>
                    <a:cubicBezTo>
                      <a:pt x="1" y="0"/>
                      <a:pt x="1" y="0"/>
                      <a:pt x="1" y="0"/>
                    </a:cubicBezTo>
                    <a:moveTo>
                      <a:pt x="247" y="0"/>
                    </a:moveTo>
                    <a:cubicBezTo>
                      <a:pt x="246" y="0"/>
                      <a:pt x="246" y="0"/>
                      <a:pt x="246" y="0"/>
                    </a:cubicBezTo>
                    <a:cubicBezTo>
                      <a:pt x="246" y="1"/>
                      <a:pt x="246" y="1"/>
                      <a:pt x="246" y="1"/>
                    </a:cubicBezTo>
                    <a:cubicBezTo>
                      <a:pt x="247" y="1"/>
                      <a:pt x="247" y="1"/>
                      <a:pt x="247" y="1"/>
                    </a:cubicBezTo>
                    <a:cubicBezTo>
                      <a:pt x="247" y="0"/>
                      <a:pt x="247" y="0"/>
                      <a:pt x="2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95" name="Freeform 260"/>
              <p:cNvSpPr>
                <a:spLocks noEditPoints="1"/>
              </p:cNvSpPr>
              <p:nvPr/>
            </p:nvSpPr>
            <p:spPr bwMode="auto">
              <a:xfrm>
                <a:off x="-1879599" y="5200645"/>
                <a:ext cx="968374" cy="3175"/>
              </a:xfrm>
              <a:custGeom>
                <a:avLst/>
                <a:gdLst/>
                <a:ahLst/>
                <a:cxnLst>
                  <a:cxn ang="0">
                    <a:pos x="1" y="0"/>
                  </a:cxn>
                  <a:cxn ang="0">
                    <a:pos x="0" y="0"/>
                  </a:cxn>
                  <a:cxn ang="0">
                    <a:pos x="0" y="1"/>
                  </a:cxn>
                  <a:cxn ang="0">
                    <a:pos x="2" y="1"/>
                  </a:cxn>
                  <a:cxn ang="0">
                    <a:pos x="1" y="0"/>
                  </a:cxn>
                  <a:cxn ang="0">
                    <a:pos x="258" y="0"/>
                  </a:cxn>
                  <a:cxn ang="0">
                    <a:pos x="258" y="0"/>
                  </a:cxn>
                  <a:cxn ang="0">
                    <a:pos x="257" y="1"/>
                  </a:cxn>
                  <a:cxn ang="0">
                    <a:pos x="258" y="1"/>
                  </a:cxn>
                  <a:cxn ang="0">
                    <a:pos x="258" y="0"/>
                  </a:cxn>
                </a:cxnLst>
                <a:rect l="0" t="0" r="r" b="b"/>
                <a:pathLst>
                  <a:path w="258" h="1">
                    <a:moveTo>
                      <a:pt x="1" y="0"/>
                    </a:moveTo>
                    <a:cubicBezTo>
                      <a:pt x="0" y="0"/>
                      <a:pt x="0" y="0"/>
                      <a:pt x="0" y="0"/>
                    </a:cubicBezTo>
                    <a:cubicBezTo>
                      <a:pt x="0" y="1"/>
                      <a:pt x="0" y="1"/>
                      <a:pt x="0" y="1"/>
                    </a:cubicBezTo>
                    <a:cubicBezTo>
                      <a:pt x="2" y="1"/>
                      <a:pt x="2" y="1"/>
                      <a:pt x="2" y="1"/>
                    </a:cubicBezTo>
                    <a:cubicBezTo>
                      <a:pt x="2" y="1"/>
                      <a:pt x="2" y="0"/>
                      <a:pt x="1" y="0"/>
                    </a:cubicBezTo>
                    <a:moveTo>
                      <a:pt x="258" y="0"/>
                    </a:moveTo>
                    <a:cubicBezTo>
                      <a:pt x="258" y="0"/>
                      <a:pt x="258" y="0"/>
                      <a:pt x="258" y="0"/>
                    </a:cubicBezTo>
                    <a:cubicBezTo>
                      <a:pt x="257" y="1"/>
                      <a:pt x="257" y="1"/>
                      <a:pt x="257" y="1"/>
                    </a:cubicBezTo>
                    <a:cubicBezTo>
                      <a:pt x="258" y="1"/>
                      <a:pt x="258" y="1"/>
                      <a:pt x="258" y="1"/>
                    </a:cubicBezTo>
                    <a:cubicBezTo>
                      <a:pt x="258" y="0"/>
                      <a:pt x="258" y="0"/>
                      <a:pt x="25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96" name="Freeform 261"/>
              <p:cNvSpPr>
                <a:spLocks noEditPoints="1"/>
              </p:cNvSpPr>
              <p:nvPr/>
            </p:nvSpPr>
            <p:spPr bwMode="auto">
              <a:xfrm>
                <a:off x="-6175372" y="5319708"/>
                <a:ext cx="631824" cy="1587"/>
              </a:xfrm>
              <a:custGeom>
                <a:avLst/>
                <a:gdLst/>
                <a:ahLst/>
                <a:cxnLst>
                  <a:cxn ang="0">
                    <a:pos x="1" y="0"/>
                  </a:cxn>
                  <a:cxn ang="0">
                    <a:pos x="0" y="0"/>
                  </a:cxn>
                  <a:cxn ang="0">
                    <a:pos x="0" y="0"/>
                  </a:cxn>
                  <a:cxn ang="0">
                    <a:pos x="1" y="0"/>
                  </a:cxn>
                  <a:cxn ang="0">
                    <a:pos x="1" y="0"/>
                  </a:cxn>
                  <a:cxn ang="0">
                    <a:pos x="1" y="0"/>
                  </a:cxn>
                  <a:cxn ang="0">
                    <a:pos x="1" y="0"/>
                  </a:cxn>
                  <a:cxn ang="0">
                    <a:pos x="168" y="0"/>
                  </a:cxn>
                  <a:cxn ang="0">
                    <a:pos x="168" y="0"/>
                  </a:cxn>
                  <a:cxn ang="0">
                    <a:pos x="168" y="0"/>
                  </a:cxn>
                  <a:cxn ang="0">
                    <a:pos x="168" y="0"/>
                  </a:cxn>
                  <a:cxn ang="0">
                    <a:pos x="168" y="0"/>
                  </a:cxn>
                </a:cxnLst>
                <a:rect l="0" t="0" r="r" b="b"/>
                <a:pathLst>
                  <a:path w="168">
                    <a:moveTo>
                      <a:pt x="1"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moveTo>
                      <a:pt x="168" y="0"/>
                    </a:moveTo>
                    <a:cubicBezTo>
                      <a:pt x="168" y="0"/>
                      <a:pt x="168" y="0"/>
                      <a:pt x="168" y="0"/>
                    </a:cubicBezTo>
                    <a:cubicBezTo>
                      <a:pt x="168" y="0"/>
                      <a:pt x="168" y="0"/>
                      <a:pt x="168" y="0"/>
                    </a:cubicBezTo>
                    <a:cubicBezTo>
                      <a:pt x="168" y="0"/>
                      <a:pt x="168" y="0"/>
                      <a:pt x="168" y="0"/>
                    </a:cubicBezTo>
                    <a:cubicBezTo>
                      <a:pt x="168" y="0"/>
                      <a:pt x="168" y="0"/>
                      <a:pt x="16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97" name="Freeform 262"/>
              <p:cNvSpPr>
                <a:spLocks noEditPoints="1"/>
              </p:cNvSpPr>
              <p:nvPr/>
            </p:nvSpPr>
            <p:spPr bwMode="auto">
              <a:xfrm>
                <a:off x="-4779960" y="5324470"/>
                <a:ext cx="627063" cy="3175"/>
              </a:xfrm>
              <a:custGeom>
                <a:avLst/>
                <a:gdLst/>
                <a:ahLst/>
                <a:cxnLst>
                  <a:cxn ang="0">
                    <a:pos x="0" y="0"/>
                  </a:cxn>
                  <a:cxn ang="0">
                    <a:pos x="0" y="0"/>
                  </a:cxn>
                  <a:cxn ang="0">
                    <a:pos x="0" y="1"/>
                  </a:cxn>
                  <a:cxn ang="0">
                    <a:pos x="1" y="1"/>
                  </a:cxn>
                  <a:cxn ang="0">
                    <a:pos x="0" y="0"/>
                  </a:cxn>
                  <a:cxn ang="0">
                    <a:pos x="167" y="0"/>
                  </a:cxn>
                  <a:cxn ang="0">
                    <a:pos x="167" y="0"/>
                  </a:cxn>
                  <a:cxn ang="0">
                    <a:pos x="166" y="1"/>
                  </a:cxn>
                  <a:cxn ang="0">
                    <a:pos x="167" y="1"/>
                  </a:cxn>
                  <a:cxn ang="0">
                    <a:pos x="167" y="0"/>
                  </a:cxn>
                </a:cxnLst>
                <a:rect l="0" t="0" r="r" b="b"/>
                <a:pathLst>
                  <a:path w="167" h="1">
                    <a:moveTo>
                      <a:pt x="0" y="0"/>
                    </a:moveTo>
                    <a:cubicBezTo>
                      <a:pt x="0" y="0"/>
                      <a:pt x="0" y="0"/>
                      <a:pt x="0" y="0"/>
                    </a:cubicBezTo>
                    <a:cubicBezTo>
                      <a:pt x="0" y="1"/>
                      <a:pt x="0" y="1"/>
                      <a:pt x="0" y="1"/>
                    </a:cubicBezTo>
                    <a:cubicBezTo>
                      <a:pt x="1" y="1"/>
                      <a:pt x="1" y="1"/>
                      <a:pt x="1" y="1"/>
                    </a:cubicBezTo>
                    <a:cubicBezTo>
                      <a:pt x="1" y="1"/>
                      <a:pt x="1" y="1"/>
                      <a:pt x="0" y="0"/>
                    </a:cubicBezTo>
                    <a:moveTo>
                      <a:pt x="167" y="0"/>
                    </a:moveTo>
                    <a:cubicBezTo>
                      <a:pt x="167" y="0"/>
                      <a:pt x="167" y="0"/>
                      <a:pt x="167" y="0"/>
                    </a:cubicBezTo>
                    <a:cubicBezTo>
                      <a:pt x="166" y="1"/>
                      <a:pt x="166" y="1"/>
                      <a:pt x="166" y="1"/>
                    </a:cubicBezTo>
                    <a:cubicBezTo>
                      <a:pt x="167" y="1"/>
                      <a:pt x="167" y="1"/>
                      <a:pt x="167" y="1"/>
                    </a:cubicBezTo>
                    <a:cubicBezTo>
                      <a:pt x="167" y="0"/>
                      <a:pt x="167" y="0"/>
                      <a:pt x="16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98" name="Freeform 263"/>
              <p:cNvSpPr>
                <a:spLocks noEditPoints="1"/>
              </p:cNvSpPr>
              <p:nvPr/>
            </p:nvSpPr>
            <p:spPr bwMode="auto">
              <a:xfrm>
                <a:off x="-3536948" y="5324470"/>
                <a:ext cx="792163" cy="3175"/>
              </a:xfrm>
              <a:custGeom>
                <a:avLst/>
                <a:gdLst/>
                <a:ahLst/>
                <a:cxnLst>
                  <a:cxn ang="0">
                    <a:pos x="0" y="0"/>
                  </a:cxn>
                  <a:cxn ang="0">
                    <a:pos x="0" y="0"/>
                  </a:cxn>
                  <a:cxn ang="0">
                    <a:pos x="0" y="1"/>
                  </a:cxn>
                  <a:cxn ang="0">
                    <a:pos x="1" y="1"/>
                  </a:cxn>
                  <a:cxn ang="0">
                    <a:pos x="0" y="0"/>
                  </a:cxn>
                  <a:cxn ang="0">
                    <a:pos x="211" y="0"/>
                  </a:cxn>
                  <a:cxn ang="0">
                    <a:pos x="210" y="0"/>
                  </a:cxn>
                  <a:cxn ang="0">
                    <a:pos x="210" y="1"/>
                  </a:cxn>
                  <a:cxn ang="0">
                    <a:pos x="211" y="1"/>
                  </a:cxn>
                  <a:cxn ang="0">
                    <a:pos x="211" y="0"/>
                  </a:cxn>
                </a:cxnLst>
                <a:rect l="0" t="0" r="r" b="b"/>
                <a:pathLst>
                  <a:path w="211" h="1">
                    <a:moveTo>
                      <a:pt x="0" y="0"/>
                    </a:moveTo>
                    <a:cubicBezTo>
                      <a:pt x="0" y="0"/>
                      <a:pt x="0" y="0"/>
                      <a:pt x="0" y="0"/>
                    </a:cubicBezTo>
                    <a:cubicBezTo>
                      <a:pt x="0" y="1"/>
                      <a:pt x="0" y="1"/>
                      <a:pt x="0" y="1"/>
                    </a:cubicBezTo>
                    <a:cubicBezTo>
                      <a:pt x="1" y="1"/>
                      <a:pt x="1" y="1"/>
                      <a:pt x="1" y="1"/>
                    </a:cubicBezTo>
                    <a:cubicBezTo>
                      <a:pt x="1" y="1"/>
                      <a:pt x="1" y="1"/>
                      <a:pt x="0" y="0"/>
                    </a:cubicBezTo>
                    <a:moveTo>
                      <a:pt x="211" y="0"/>
                    </a:moveTo>
                    <a:cubicBezTo>
                      <a:pt x="210" y="0"/>
                      <a:pt x="210" y="0"/>
                      <a:pt x="210" y="0"/>
                    </a:cubicBezTo>
                    <a:cubicBezTo>
                      <a:pt x="210" y="1"/>
                      <a:pt x="210" y="1"/>
                      <a:pt x="210" y="1"/>
                    </a:cubicBezTo>
                    <a:cubicBezTo>
                      <a:pt x="211" y="1"/>
                      <a:pt x="211" y="1"/>
                      <a:pt x="211" y="1"/>
                    </a:cubicBezTo>
                    <a:cubicBezTo>
                      <a:pt x="211" y="0"/>
                      <a:pt x="211" y="0"/>
                      <a:pt x="21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99" name="Freeform 264"/>
              <p:cNvSpPr>
                <a:spLocks/>
              </p:cNvSpPr>
              <p:nvPr/>
            </p:nvSpPr>
            <p:spPr bwMode="auto">
              <a:xfrm>
                <a:off x="-1766887" y="5324470"/>
                <a:ext cx="7937" cy="3175"/>
              </a:xfrm>
              <a:custGeom>
                <a:avLst/>
                <a:gdLst/>
                <a:ahLst/>
                <a:cxnLst>
                  <a:cxn ang="0">
                    <a:pos x="1" y="0"/>
                  </a:cxn>
                  <a:cxn ang="0">
                    <a:pos x="0" y="0"/>
                  </a:cxn>
                  <a:cxn ang="0">
                    <a:pos x="0" y="1"/>
                  </a:cxn>
                  <a:cxn ang="0">
                    <a:pos x="2" y="1"/>
                  </a:cxn>
                  <a:cxn ang="0">
                    <a:pos x="1" y="0"/>
                  </a:cxn>
                </a:cxnLst>
                <a:rect l="0" t="0" r="r" b="b"/>
                <a:pathLst>
                  <a:path w="2" h="1">
                    <a:moveTo>
                      <a:pt x="1" y="0"/>
                    </a:moveTo>
                    <a:cubicBezTo>
                      <a:pt x="0" y="0"/>
                      <a:pt x="0" y="0"/>
                      <a:pt x="0" y="0"/>
                    </a:cubicBezTo>
                    <a:cubicBezTo>
                      <a:pt x="0" y="1"/>
                      <a:pt x="0" y="1"/>
                      <a:pt x="0" y="1"/>
                    </a:cubicBezTo>
                    <a:cubicBezTo>
                      <a:pt x="2" y="1"/>
                      <a:pt x="2" y="1"/>
                      <a:pt x="2" y="1"/>
                    </a:cubicBezTo>
                    <a:cubicBezTo>
                      <a:pt x="1" y="1"/>
                      <a:pt x="1" y="1"/>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00" name="Freeform 265"/>
              <p:cNvSpPr>
                <a:spLocks noEditPoints="1"/>
              </p:cNvSpPr>
              <p:nvPr/>
            </p:nvSpPr>
            <p:spPr bwMode="auto">
              <a:xfrm>
                <a:off x="-6343647" y="3965572"/>
                <a:ext cx="5591173" cy="4762"/>
              </a:xfrm>
              <a:custGeom>
                <a:avLst/>
                <a:gdLst/>
                <a:ahLst/>
                <a:cxnLst>
                  <a:cxn ang="0">
                    <a:pos x="1" y="0"/>
                  </a:cxn>
                  <a:cxn ang="0">
                    <a:pos x="0" y="0"/>
                  </a:cxn>
                  <a:cxn ang="0">
                    <a:pos x="0" y="1"/>
                  </a:cxn>
                  <a:cxn ang="0">
                    <a:pos x="1" y="1"/>
                  </a:cxn>
                  <a:cxn ang="0">
                    <a:pos x="1" y="0"/>
                  </a:cxn>
                  <a:cxn ang="0">
                    <a:pos x="1488" y="0"/>
                  </a:cxn>
                  <a:cxn ang="0">
                    <a:pos x="1487" y="0"/>
                  </a:cxn>
                  <a:cxn ang="0">
                    <a:pos x="1487" y="1"/>
                  </a:cxn>
                  <a:cxn ang="0">
                    <a:pos x="1488" y="1"/>
                  </a:cxn>
                  <a:cxn ang="0">
                    <a:pos x="1488" y="0"/>
                  </a:cxn>
                </a:cxnLst>
                <a:rect l="0" t="0" r="r" b="b"/>
                <a:pathLst>
                  <a:path w="1488" h="1">
                    <a:moveTo>
                      <a:pt x="1" y="0"/>
                    </a:moveTo>
                    <a:cubicBezTo>
                      <a:pt x="0" y="0"/>
                      <a:pt x="0" y="0"/>
                      <a:pt x="0" y="0"/>
                    </a:cubicBezTo>
                    <a:cubicBezTo>
                      <a:pt x="0" y="1"/>
                      <a:pt x="0" y="1"/>
                      <a:pt x="0" y="1"/>
                    </a:cubicBezTo>
                    <a:cubicBezTo>
                      <a:pt x="1" y="1"/>
                      <a:pt x="1" y="1"/>
                      <a:pt x="1" y="1"/>
                    </a:cubicBezTo>
                    <a:cubicBezTo>
                      <a:pt x="1" y="0"/>
                      <a:pt x="1" y="0"/>
                      <a:pt x="1" y="0"/>
                    </a:cubicBezTo>
                    <a:moveTo>
                      <a:pt x="1488" y="0"/>
                    </a:moveTo>
                    <a:cubicBezTo>
                      <a:pt x="1487" y="0"/>
                      <a:pt x="1487" y="0"/>
                      <a:pt x="1487" y="0"/>
                    </a:cubicBezTo>
                    <a:cubicBezTo>
                      <a:pt x="1487" y="1"/>
                      <a:pt x="1487" y="1"/>
                      <a:pt x="1487" y="1"/>
                    </a:cubicBezTo>
                    <a:cubicBezTo>
                      <a:pt x="1488" y="1"/>
                      <a:pt x="1488" y="1"/>
                      <a:pt x="1488" y="1"/>
                    </a:cubicBezTo>
                    <a:cubicBezTo>
                      <a:pt x="1488" y="0"/>
                      <a:pt x="1488" y="0"/>
                      <a:pt x="1488"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01" name="Freeform 266"/>
              <p:cNvSpPr>
                <a:spLocks noEditPoints="1"/>
              </p:cNvSpPr>
              <p:nvPr/>
            </p:nvSpPr>
            <p:spPr bwMode="auto">
              <a:xfrm>
                <a:off x="-6264273" y="3581397"/>
                <a:ext cx="2073274" cy="4762"/>
              </a:xfrm>
              <a:custGeom>
                <a:avLst/>
                <a:gdLst/>
                <a:ahLst/>
                <a:cxnLst>
                  <a:cxn ang="0">
                    <a:pos x="1" y="0"/>
                  </a:cxn>
                  <a:cxn ang="0">
                    <a:pos x="0" y="0"/>
                  </a:cxn>
                  <a:cxn ang="0">
                    <a:pos x="0" y="1"/>
                  </a:cxn>
                  <a:cxn ang="0">
                    <a:pos x="1" y="1"/>
                  </a:cxn>
                  <a:cxn ang="0">
                    <a:pos x="1" y="0"/>
                  </a:cxn>
                  <a:cxn ang="0">
                    <a:pos x="552" y="0"/>
                  </a:cxn>
                  <a:cxn ang="0">
                    <a:pos x="551" y="0"/>
                  </a:cxn>
                  <a:cxn ang="0">
                    <a:pos x="551" y="1"/>
                  </a:cxn>
                  <a:cxn ang="0">
                    <a:pos x="552" y="1"/>
                  </a:cxn>
                  <a:cxn ang="0">
                    <a:pos x="552" y="0"/>
                  </a:cxn>
                </a:cxnLst>
                <a:rect l="0" t="0" r="r" b="b"/>
                <a:pathLst>
                  <a:path w="552" h="1">
                    <a:moveTo>
                      <a:pt x="1" y="0"/>
                    </a:moveTo>
                    <a:cubicBezTo>
                      <a:pt x="0" y="0"/>
                      <a:pt x="0" y="0"/>
                      <a:pt x="0" y="0"/>
                    </a:cubicBezTo>
                    <a:cubicBezTo>
                      <a:pt x="0" y="1"/>
                      <a:pt x="0" y="1"/>
                      <a:pt x="0" y="1"/>
                    </a:cubicBezTo>
                    <a:cubicBezTo>
                      <a:pt x="1" y="1"/>
                      <a:pt x="1" y="1"/>
                      <a:pt x="1" y="1"/>
                    </a:cubicBezTo>
                    <a:cubicBezTo>
                      <a:pt x="1" y="0"/>
                      <a:pt x="1" y="0"/>
                      <a:pt x="1" y="0"/>
                    </a:cubicBezTo>
                    <a:moveTo>
                      <a:pt x="552" y="0"/>
                    </a:moveTo>
                    <a:cubicBezTo>
                      <a:pt x="551" y="0"/>
                      <a:pt x="551" y="0"/>
                      <a:pt x="551" y="0"/>
                    </a:cubicBezTo>
                    <a:cubicBezTo>
                      <a:pt x="551" y="0"/>
                      <a:pt x="551" y="0"/>
                      <a:pt x="551" y="1"/>
                    </a:cubicBezTo>
                    <a:cubicBezTo>
                      <a:pt x="552" y="1"/>
                      <a:pt x="552" y="1"/>
                      <a:pt x="552" y="1"/>
                    </a:cubicBezTo>
                    <a:cubicBezTo>
                      <a:pt x="552" y="0"/>
                      <a:pt x="552" y="0"/>
                      <a:pt x="55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02" name="Freeform 267"/>
              <p:cNvSpPr>
                <a:spLocks noEditPoints="1"/>
              </p:cNvSpPr>
              <p:nvPr/>
            </p:nvSpPr>
            <p:spPr bwMode="auto">
              <a:xfrm>
                <a:off x="-4078287" y="3581397"/>
                <a:ext cx="3182937" cy="4762"/>
              </a:xfrm>
              <a:custGeom>
                <a:avLst/>
                <a:gdLst/>
                <a:ahLst/>
                <a:cxnLst>
                  <a:cxn ang="0">
                    <a:pos x="1" y="0"/>
                  </a:cxn>
                  <a:cxn ang="0">
                    <a:pos x="0" y="0"/>
                  </a:cxn>
                  <a:cxn ang="0">
                    <a:pos x="0" y="1"/>
                  </a:cxn>
                  <a:cxn ang="0">
                    <a:pos x="1" y="1"/>
                  </a:cxn>
                  <a:cxn ang="0">
                    <a:pos x="1" y="0"/>
                  </a:cxn>
                  <a:cxn ang="0">
                    <a:pos x="847" y="0"/>
                  </a:cxn>
                  <a:cxn ang="0">
                    <a:pos x="846" y="0"/>
                  </a:cxn>
                  <a:cxn ang="0">
                    <a:pos x="846" y="1"/>
                  </a:cxn>
                  <a:cxn ang="0">
                    <a:pos x="847" y="1"/>
                  </a:cxn>
                  <a:cxn ang="0">
                    <a:pos x="847" y="0"/>
                  </a:cxn>
                </a:cxnLst>
                <a:rect l="0" t="0" r="r" b="b"/>
                <a:pathLst>
                  <a:path w="847" h="1">
                    <a:moveTo>
                      <a:pt x="1" y="0"/>
                    </a:moveTo>
                    <a:cubicBezTo>
                      <a:pt x="0" y="0"/>
                      <a:pt x="0" y="0"/>
                      <a:pt x="0" y="0"/>
                    </a:cubicBezTo>
                    <a:cubicBezTo>
                      <a:pt x="0" y="1"/>
                      <a:pt x="0" y="1"/>
                      <a:pt x="0" y="1"/>
                    </a:cubicBezTo>
                    <a:cubicBezTo>
                      <a:pt x="1" y="1"/>
                      <a:pt x="1" y="1"/>
                      <a:pt x="1" y="1"/>
                    </a:cubicBezTo>
                    <a:cubicBezTo>
                      <a:pt x="1" y="0"/>
                      <a:pt x="1" y="0"/>
                      <a:pt x="1" y="0"/>
                    </a:cubicBezTo>
                    <a:moveTo>
                      <a:pt x="847" y="0"/>
                    </a:moveTo>
                    <a:cubicBezTo>
                      <a:pt x="846" y="0"/>
                      <a:pt x="846" y="0"/>
                      <a:pt x="846" y="0"/>
                    </a:cubicBezTo>
                    <a:cubicBezTo>
                      <a:pt x="846" y="0"/>
                      <a:pt x="846" y="0"/>
                      <a:pt x="846" y="1"/>
                    </a:cubicBezTo>
                    <a:cubicBezTo>
                      <a:pt x="847" y="1"/>
                      <a:pt x="847" y="1"/>
                      <a:pt x="847" y="1"/>
                    </a:cubicBezTo>
                    <a:cubicBezTo>
                      <a:pt x="847" y="0"/>
                      <a:pt x="847" y="0"/>
                      <a:pt x="847"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03" name="Freeform 268"/>
              <p:cNvSpPr>
                <a:spLocks/>
              </p:cNvSpPr>
              <p:nvPr/>
            </p:nvSpPr>
            <p:spPr bwMode="auto">
              <a:xfrm>
                <a:off x="-3833811" y="4089396"/>
                <a:ext cx="3175" cy="1587"/>
              </a:xfrm>
              <a:custGeom>
                <a:avLst/>
                <a:gdLst/>
                <a:ahLst/>
                <a:cxnLst>
                  <a:cxn ang="0">
                    <a:pos x="1" y="0"/>
                  </a:cxn>
                  <a:cxn ang="0">
                    <a:pos x="0" y="0"/>
                  </a:cxn>
                  <a:cxn ang="0">
                    <a:pos x="0" y="0"/>
                  </a:cxn>
                  <a:cxn ang="0">
                    <a:pos x="1"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04" name="Freeform 269"/>
              <p:cNvSpPr>
                <a:spLocks/>
              </p:cNvSpPr>
              <p:nvPr/>
            </p:nvSpPr>
            <p:spPr bwMode="auto">
              <a:xfrm>
                <a:off x="-2270125" y="4044946"/>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05" name="Freeform 270"/>
              <p:cNvSpPr>
                <a:spLocks/>
              </p:cNvSpPr>
              <p:nvPr/>
            </p:nvSpPr>
            <p:spPr bwMode="auto">
              <a:xfrm>
                <a:off x="-1301749" y="3146422"/>
                <a:ext cx="7937" cy="3175"/>
              </a:xfrm>
              <a:custGeom>
                <a:avLst/>
                <a:gdLst/>
                <a:ahLst/>
                <a:cxnLst>
                  <a:cxn ang="0">
                    <a:pos x="1" y="0"/>
                  </a:cxn>
                  <a:cxn ang="0">
                    <a:pos x="0" y="0"/>
                  </a:cxn>
                  <a:cxn ang="0">
                    <a:pos x="0" y="1"/>
                  </a:cxn>
                  <a:cxn ang="0">
                    <a:pos x="1" y="1"/>
                  </a:cxn>
                  <a:cxn ang="0">
                    <a:pos x="1" y="1"/>
                  </a:cxn>
                  <a:cxn ang="0">
                    <a:pos x="2" y="1"/>
                  </a:cxn>
                  <a:cxn ang="0">
                    <a:pos x="1" y="0"/>
                  </a:cxn>
                </a:cxnLst>
                <a:rect l="0" t="0" r="r" b="b"/>
                <a:pathLst>
                  <a:path w="2" h="1">
                    <a:moveTo>
                      <a:pt x="1" y="0"/>
                    </a:moveTo>
                    <a:cubicBezTo>
                      <a:pt x="0" y="0"/>
                      <a:pt x="0" y="0"/>
                      <a:pt x="0" y="0"/>
                    </a:cubicBezTo>
                    <a:cubicBezTo>
                      <a:pt x="0" y="1"/>
                      <a:pt x="0" y="1"/>
                      <a:pt x="0" y="1"/>
                    </a:cubicBezTo>
                    <a:cubicBezTo>
                      <a:pt x="1" y="1"/>
                      <a:pt x="1" y="1"/>
                      <a:pt x="1" y="1"/>
                    </a:cubicBezTo>
                    <a:cubicBezTo>
                      <a:pt x="1" y="1"/>
                      <a:pt x="1" y="1"/>
                      <a:pt x="1" y="1"/>
                    </a:cubicBezTo>
                    <a:cubicBezTo>
                      <a:pt x="2" y="1"/>
                      <a:pt x="2" y="1"/>
                      <a:pt x="2" y="1"/>
                    </a:cubicBezTo>
                    <a:cubicBezTo>
                      <a:pt x="1" y="1"/>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06" name="Freeform 271"/>
              <p:cNvSpPr>
                <a:spLocks/>
              </p:cNvSpPr>
              <p:nvPr/>
            </p:nvSpPr>
            <p:spPr bwMode="auto">
              <a:xfrm>
                <a:off x="-4138612" y="3890960"/>
                <a:ext cx="7937" cy="3175"/>
              </a:xfrm>
              <a:custGeom>
                <a:avLst/>
                <a:gdLst/>
                <a:ahLst/>
                <a:cxnLst>
                  <a:cxn ang="0">
                    <a:pos x="2" y="0"/>
                  </a:cxn>
                  <a:cxn ang="0">
                    <a:pos x="0" y="1"/>
                  </a:cxn>
                  <a:cxn ang="0">
                    <a:pos x="2" y="1"/>
                  </a:cxn>
                  <a:cxn ang="0">
                    <a:pos x="2" y="0"/>
                  </a:cxn>
                  <a:cxn ang="0">
                    <a:pos x="2" y="0"/>
                  </a:cxn>
                </a:cxnLst>
                <a:rect l="0" t="0" r="r" b="b"/>
                <a:pathLst>
                  <a:path w="2" h="1">
                    <a:moveTo>
                      <a:pt x="2" y="0"/>
                    </a:moveTo>
                    <a:cubicBezTo>
                      <a:pt x="0" y="1"/>
                      <a:pt x="0" y="1"/>
                      <a:pt x="0" y="1"/>
                    </a:cubicBezTo>
                    <a:cubicBezTo>
                      <a:pt x="2" y="1"/>
                      <a:pt x="2" y="1"/>
                      <a:pt x="2" y="1"/>
                    </a:cubicBezTo>
                    <a:cubicBezTo>
                      <a:pt x="2" y="0"/>
                      <a:pt x="2" y="0"/>
                      <a:pt x="2" y="0"/>
                    </a:cubicBezTo>
                    <a:cubicBezTo>
                      <a:pt x="2" y="0"/>
                      <a:pt x="2" y="0"/>
                      <a:pt x="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07" name="Freeform 272"/>
              <p:cNvSpPr>
                <a:spLocks/>
              </p:cNvSpPr>
              <p:nvPr/>
            </p:nvSpPr>
            <p:spPr bwMode="auto">
              <a:xfrm>
                <a:off x="-5076823" y="4003671"/>
                <a:ext cx="3175" cy="1587"/>
              </a:xfrm>
              <a:custGeom>
                <a:avLst/>
                <a:gdLst/>
                <a:ahLst/>
                <a:cxnLst>
                  <a:cxn ang="0">
                    <a:pos x="2" y="0"/>
                  </a:cxn>
                  <a:cxn ang="0">
                    <a:pos x="0" y="0"/>
                  </a:cxn>
                  <a:cxn ang="0">
                    <a:pos x="0" y="0"/>
                  </a:cxn>
                  <a:cxn ang="0">
                    <a:pos x="2" y="0"/>
                  </a:cxn>
                  <a:cxn ang="0">
                    <a:pos x="2" y="0"/>
                  </a:cxn>
                  <a:cxn ang="0">
                    <a:pos x="2" y="0"/>
                  </a:cxn>
                </a:cxnLst>
                <a:rect l="0" t="0" r="r" b="b"/>
                <a:pathLst>
                  <a:path w="2">
                    <a:moveTo>
                      <a:pt x="2" y="0"/>
                    </a:moveTo>
                    <a:lnTo>
                      <a:pt x="0" y="0"/>
                    </a:lnTo>
                    <a:lnTo>
                      <a:pt x="0" y="0"/>
                    </a:lnTo>
                    <a:lnTo>
                      <a:pt x="2" y="0"/>
                    </a:lnTo>
                    <a:lnTo>
                      <a:pt x="2" y="0"/>
                    </a:lnTo>
                    <a:lnTo>
                      <a:pt x="2"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08" name="Freeform 273"/>
              <p:cNvSpPr>
                <a:spLocks/>
              </p:cNvSpPr>
              <p:nvPr/>
            </p:nvSpPr>
            <p:spPr bwMode="auto">
              <a:xfrm>
                <a:off x="-4529137" y="2784471"/>
                <a:ext cx="7937" cy="3175"/>
              </a:xfrm>
              <a:custGeom>
                <a:avLst/>
                <a:gdLst/>
                <a:ahLst/>
                <a:cxnLst>
                  <a:cxn ang="0">
                    <a:pos x="0" y="0"/>
                  </a:cxn>
                  <a:cxn ang="0">
                    <a:pos x="1" y="0"/>
                  </a:cxn>
                  <a:cxn ang="0">
                    <a:pos x="2" y="0"/>
                  </a:cxn>
                  <a:cxn ang="0">
                    <a:pos x="2" y="1"/>
                  </a:cxn>
                  <a:cxn ang="0">
                    <a:pos x="2" y="0"/>
                  </a:cxn>
                  <a:cxn ang="0">
                    <a:pos x="2" y="0"/>
                  </a:cxn>
                  <a:cxn ang="0">
                    <a:pos x="0" y="0"/>
                  </a:cxn>
                </a:cxnLst>
                <a:rect l="0" t="0" r="r" b="b"/>
                <a:pathLst>
                  <a:path w="2" h="1">
                    <a:moveTo>
                      <a:pt x="0" y="0"/>
                    </a:moveTo>
                    <a:cubicBezTo>
                      <a:pt x="1" y="0"/>
                      <a:pt x="1" y="0"/>
                      <a:pt x="1" y="0"/>
                    </a:cubicBezTo>
                    <a:cubicBezTo>
                      <a:pt x="2" y="0"/>
                      <a:pt x="2" y="0"/>
                      <a:pt x="2" y="0"/>
                    </a:cubicBezTo>
                    <a:cubicBezTo>
                      <a:pt x="2" y="1"/>
                      <a:pt x="2" y="1"/>
                      <a:pt x="2" y="1"/>
                    </a:cubicBezTo>
                    <a:cubicBezTo>
                      <a:pt x="2" y="0"/>
                      <a:pt x="2" y="0"/>
                      <a:pt x="2" y="0"/>
                    </a:cubicBezTo>
                    <a:cubicBezTo>
                      <a:pt x="2" y="0"/>
                      <a:pt x="2" y="0"/>
                      <a:pt x="2"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09" name="Freeform 274"/>
              <p:cNvSpPr>
                <a:spLocks/>
              </p:cNvSpPr>
              <p:nvPr/>
            </p:nvSpPr>
            <p:spPr bwMode="auto">
              <a:xfrm>
                <a:off x="-4524373" y="2784471"/>
                <a:ext cx="3175" cy="3175"/>
              </a:xfrm>
              <a:custGeom>
                <a:avLst/>
                <a:gdLst/>
                <a:ahLst/>
                <a:cxnLst>
                  <a:cxn ang="0">
                    <a:pos x="1" y="0"/>
                  </a:cxn>
                  <a:cxn ang="0">
                    <a:pos x="0" y="0"/>
                  </a:cxn>
                  <a:cxn ang="0">
                    <a:pos x="0" y="1"/>
                  </a:cxn>
                  <a:cxn ang="0">
                    <a:pos x="1" y="1"/>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10" name="Freeform 275"/>
              <p:cNvSpPr>
                <a:spLocks/>
              </p:cNvSpPr>
              <p:nvPr/>
            </p:nvSpPr>
            <p:spPr bwMode="auto">
              <a:xfrm>
                <a:off x="-4341811" y="2784471"/>
                <a:ext cx="4762" cy="3175"/>
              </a:xfrm>
              <a:custGeom>
                <a:avLst/>
                <a:gdLst/>
                <a:ahLst/>
                <a:cxnLst>
                  <a:cxn ang="0">
                    <a:pos x="0" y="0"/>
                  </a:cxn>
                  <a:cxn ang="0">
                    <a:pos x="0" y="1"/>
                  </a:cxn>
                  <a:cxn ang="0">
                    <a:pos x="1" y="0"/>
                  </a:cxn>
                  <a:cxn ang="0">
                    <a:pos x="1" y="0"/>
                  </a:cxn>
                  <a:cxn ang="0">
                    <a:pos x="0" y="0"/>
                  </a:cxn>
                </a:cxnLst>
                <a:rect l="0" t="0" r="r" b="b"/>
                <a:pathLst>
                  <a:path w="1" h="1">
                    <a:moveTo>
                      <a:pt x="0" y="0"/>
                    </a:moveTo>
                    <a:cubicBezTo>
                      <a:pt x="0" y="1"/>
                      <a:pt x="0" y="1"/>
                      <a:pt x="0" y="1"/>
                    </a:cubicBezTo>
                    <a:cubicBezTo>
                      <a:pt x="1" y="0"/>
                      <a:pt x="1" y="0"/>
                      <a:pt x="1" y="0"/>
                    </a:cubicBezTo>
                    <a:cubicBezTo>
                      <a:pt x="1" y="0"/>
                      <a:pt x="1" y="0"/>
                      <a:pt x="1" y="0"/>
                    </a:cubicBezTo>
                    <a:cubicBezTo>
                      <a:pt x="0" y="0"/>
                      <a:pt x="0" y="0"/>
                      <a:pt x="0"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11" name="Freeform 276"/>
              <p:cNvSpPr>
                <a:spLocks noEditPoints="1"/>
              </p:cNvSpPr>
              <p:nvPr/>
            </p:nvSpPr>
            <p:spPr bwMode="auto">
              <a:xfrm>
                <a:off x="-6035672" y="3149597"/>
                <a:ext cx="1660524" cy="3175"/>
              </a:xfrm>
              <a:custGeom>
                <a:avLst/>
                <a:gdLst/>
                <a:ahLst/>
                <a:cxnLst>
                  <a:cxn ang="0">
                    <a:pos x="2" y="0"/>
                  </a:cxn>
                  <a:cxn ang="0">
                    <a:pos x="0" y="0"/>
                  </a:cxn>
                  <a:cxn ang="0">
                    <a:pos x="0" y="1"/>
                  </a:cxn>
                  <a:cxn ang="0">
                    <a:pos x="1" y="1"/>
                  </a:cxn>
                  <a:cxn ang="0">
                    <a:pos x="1" y="0"/>
                  </a:cxn>
                  <a:cxn ang="0">
                    <a:pos x="2" y="0"/>
                  </a:cxn>
                  <a:cxn ang="0">
                    <a:pos x="442" y="0"/>
                  </a:cxn>
                  <a:cxn ang="0">
                    <a:pos x="442" y="0"/>
                  </a:cxn>
                  <a:cxn ang="0">
                    <a:pos x="442" y="1"/>
                  </a:cxn>
                  <a:cxn ang="0">
                    <a:pos x="442" y="1"/>
                  </a:cxn>
                  <a:cxn ang="0">
                    <a:pos x="442" y="0"/>
                  </a:cxn>
                </a:cxnLst>
                <a:rect l="0" t="0" r="r" b="b"/>
                <a:pathLst>
                  <a:path w="442" h="1">
                    <a:moveTo>
                      <a:pt x="2" y="0"/>
                    </a:moveTo>
                    <a:cubicBezTo>
                      <a:pt x="0" y="0"/>
                      <a:pt x="0" y="0"/>
                      <a:pt x="0" y="0"/>
                    </a:cubicBezTo>
                    <a:cubicBezTo>
                      <a:pt x="0" y="1"/>
                      <a:pt x="0" y="1"/>
                      <a:pt x="0" y="1"/>
                    </a:cubicBezTo>
                    <a:cubicBezTo>
                      <a:pt x="1" y="1"/>
                      <a:pt x="1" y="1"/>
                      <a:pt x="1" y="1"/>
                    </a:cubicBezTo>
                    <a:cubicBezTo>
                      <a:pt x="1" y="0"/>
                      <a:pt x="1" y="0"/>
                      <a:pt x="1" y="0"/>
                    </a:cubicBezTo>
                    <a:cubicBezTo>
                      <a:pt x="2" y="0"/>
                      <a:pt x="2" y="0"/>
                      <a:pt x="2" y="0"/>
                    </a:cubicBezTo>
                    <a:moveTo>
                      <a:pt x="442" y="0"/>
                    </a:moveTo>
                    <a:cubicBezTo>
                      <a:pt x="442" y="0"/>
                      <a:pt x="442" y="0"/>
                      <a:pt x="442" y="0"/>
                    </a:cubicBezTo>
                    <a:cubicBezTo>
                      <a:pt x="442" y="0"/>
                      <a:pt x="442" y="0"/>
                      <a:pt x="442" y="1"/>
                    </a:cubicBezTo>
                    <a:cubicBezTo>
                      <a:pt x="442" y="1"/>
                      <a:pt x="442" y="1"/>
                      <a:pt x="442" y="1"/>
                    </a:cubicBezTo>
                    <a:cubicBezTo>
                      <a:pt x="442" y="0"/>
                      <a:pt x="442" y="0"/>
                      <a:pt x="442"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12" name="Freeform 277"/>
              <p:cNvSpPr>
                <a:spLocks/>
              </p:cNvSpPr>
              <p:nvPr/>
            </p:nvSpPr>
            <p:spPr bwMode="auto">
              <a:xfrm>
                <a:off x="-1304924" y="3149597"/>
                <a:ext cx="7937" cy="3175"/>
              </a:xfrm>
              <a:custGeom>
                <a:avLst/>
                <a:gdLst/>
                <a:ahLst/>
                <a:cxnLst>
                  <a:cxn ang="0">
                    <a:pos x="1" y="0"/>
                  </a:cxn>
                  <a:cxn ang="0">
                    <a:pos x="0" y="0"/>
                  </a:cxn>
                  <a:cxn ang="0">
                    <a:pos x="1" y="1"/>
                  </a:cxn>
                  <a:cxn ang="0">
                    <a:pos x="2" y="1"/>
                  </a:cxn>
                  <a:cxn ang="0">
                    <a:pos x="2" y="0"/>
                  </a:cxn>
                  <a:cxn ang="0">
                    <a:pos x="2" y="0"/>
                  </a:cxn>
                  <a:cxn ang="0">
                    <a:pos x="1" y="0"/>
                  </a:cxn>
                </a:cxnLst>
                <a:rect l="0" t="0" r="r" b="b"/>
                <a:pathLst>
                  <a:path w="2" h="1">
                    <a:moveTo>
                      <a:pt x="1" y="0"/>
                    </a:moveTo>
                    <a:cubicBezTo>
                      <a:pt x="0" y="0"/>
                      <a:pt x="0" y="0"/>
                      <a:pt x="0" y="0"/>
                    </a:cubicBezTo>
                    <a:cubicBezTo>
                      <a:pt x="1" y="1"/>
                      <a:pt x="1" y="1"/>
                      <a:pt x="1" y="1"/>
                    </a:cubicBezTo>
                    <a:cubicBezTo>
                      <a:pt x="2" y="1"/>
                      <a:pt x="2" y="1"/>
                      <a:pt x="2" y="1"/>
                    </a:cubicBezTo>
                    <a:cubicBezTo>
                      <a:pt x="2" y="0"/>
                      <a:pt x="2" y="0"/>
                      <a:pt x="2" y="0"/>
                    </a:cubicBezTo>
                    <a:cubicBezTo>
                      <a:pt x="2" y="0"/>
                      <a:pt x="2" y="0"/>
                      <a:pt x="2" y="0"/>
                    </a:cubicBezTo>
                    <a:cubicBezTo>
                      <a:pt x="2" y="0"/>
                      <a:pt x="2"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13" name="Freeform 278"/>
              <p:cNvSpPr>
                <a:spLocks/>
              </p:cNvSpPr>
              <p:nvPr/>
            </p:nvSpPr>
            <p:spPr bwMode="auto">
              <a:xfrm>
                <a:off x="-1301749" y="3149597"/>
                <a:ext cx="4762" cy="1587"/>
              </a:xfrm>
              <a:custGeom>
                <a:avLst/>
                <a:gdLst/>
                <a:ahLst/>
                <a:cxnLst>
                  <a:cxn ang="0">
                    <a:pos x="1" y="0"/>
                  </a:cxn>
                  <a:cxn ang="0">
                    <a:pos x="0" y="0"/>
                  </a:cxn>
                  <a:cxn ang="0">
                    <a:pos x="1" y="0"/>
                  </a:cxn>
                  <a:cxn ang="0">
                    <a:pos x="1" y="0"/>
                  </a:cxn>
                  <a:cxn ang="0">
                    <a:pos x="1" y="0"/>
                  </a:cxn>
                </a:cxnLst>
                <a:rect l="0" t="0" r="r" b="b"/>
                <a:pathLst>
                  <a:path w="1">
                    <a:moveTo>
                      <a:pt x="1" y="0"/>
                    </a:moveTo>
                    <a:cubicBezTo>
                      <a:pt x="0" y="0"/>
                      <a:pt x="0" y="0"/>
                      <a:pt x="0" y="0"/>
                    </a:cubicBezTo>
                    <a:cubicBezTo>
                      <a:pt x="1" y="0"/>
                      <a:pt x="1" y="0"/>
                      <a:pt x="1" y="0"/>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14" name="Freeform 279"/>
              <p:cNvSpPr>
                <a:spLocks/>
              </p:cNvSpPr>
              <p:nvPr/>
            </p:nvSpPr>
            <p:spPr bwMode="auto">
              <a:xfrm>
                <a:off x="-3871911" y="3149597"/>
                <a:ext cx="4762" cy="3175"/>
              </a:xfrm>
              <a:custGeom>
                <a:avLst/>
                <a:gdLst/>
                <a:ahLst/>
                <a:cxnLst>
                  <a:cxn ang="0">
                    <a:pos x="1" y="0"/>
                  </a:cxn>
                  <a:cxn ang="0">
                    <a:pos x="0" y="0"/>
                  </a:cxn>
                  <a:cxn ang="0">
                    <a:pos x="0" y="1"/>
                  </a:cxn>
                  <a:cxn ang="0">
                    <a:pos x="1" y="1"/>
                  </a:cxn>
                  <a:cxn ang="0">
                    <a:pos x="1" y="0"/>
                  </a:cxn>
                  <a:cxn ang="0">
                    <a:pos x="1" y="0"/>
                  </a:cxn>
                </a:cxnLst>
                <a:rect l="0" t="0" r="r" b="b"/>
                <a:pathLst>
                  <a:path w="1" h="1">
                    <a:moveTo>
                      <a:pt x="1" y="0"/>
                    </a:moveTo>
                    <a:cubicBezTo>
                      <a:pt x="0" y="0"/>
                      <a:pt x="0" y="0"/>
                      <a:pt x="0" y="0"/>
                    </a:cubicBezTo>
                    <a:cubicBezTo>
                      <a:pt x="0" y="1"/>
                      <a:pt x="0" y="1"/>
                      <a:pt x="0" y="1"/>
                    </a:cubicBezTo>
                    <a:cubicBezTo>
                      <a:pt x="1" y="1"/>
                      <a:pt x="1" y="1"/>
                      <a:pt x="1" y="1"/>
                    </a:cubicBezTo>
                    <a:cubicBezTo>
                      <a:pt x="1" y="0"/>
                      <a:pt x="1" y="0"/>
                      <a:pt x="1" y="0"/>
                    </a:cubicBezTo>
                    <a:cubicBezTo>
                      <a:pt x="1" y="0"/>
                      <a:pt x="1" y="0"/>
                      <a:pt x="1" y="0"/>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15" name="Freeform 280"/>
              <p:cNvSpPr>
                <a:spLocks/>
              </p:cNvSpPr>
              <p:nvPr/>
            </p:nvSpPr>
            <p:spPr bwMode="auto">
              <a:xfrm>
                <a:off x="-5675310" y="2592385"/>
                <a:ext cx="1612899" cy="2509835"/>
              </a:xfrm>
              <a:custGeom>
                <a:avLst/>
                <a:gdLst/>
                <a:ahLst/>
                <a:cxnLst>
                  <a:cxn ang="0">
                    <a:pos x="104" y="6"/>
                  </a:cxn>
                  <a:cxn ang="0">
                    <a:pos x="177" y="34"/>
                  </a:cxn>
                  <a:cxn ang="0">
                    <a:pos x="216" y="87"/>
                  </a:cxn>
                  <a:cxn ang="0">
                    <a:pos x="211" y="41"/>
                  </a:cxn>
                  <a:cxn ang="0">
                    <a:pos x="238" y="57"/>
                  </a:cxn>
                  <a:cxn ang="0">
                    <a:pos x="242" y="47"/>
                  </a:cxn>
                  <a:cxn ang="0">
                    <a:pos x="276" y="86"/>
                  </a:cxn>
                  <a:cxn ang="0">
                    <a:pos x="257" y="108"/>
                  </a:cxn>
                  <a:cxn ang="0">
                    <a:pos x="269" y="119"/>
                  </a:cxn>
                  <a:cxn ang="0">
                    <a:pos x="236" y="155"/>
                  </a:cxn>
                  <a:cxn ang="0">
                    <a:pos x="229" y="230"/>
                  </a:cxn>
                  <a:cxn ang="0">
                    <a:pos x="230" y="230"/>
                  </a:cxn>
                  <a:cxn ang="0">
                    <a:pos x="225" y="221"/>
                  </a:cxn>
                  <a:cxn ang="0">
                    <a:pos x="177" y="269"/>
                  </a:cxn>
                  <a:cxn ang="0">
                    <a:pos x="201" y="277"/>
                  </a:cxn>
                  <a:cxn ang="0">
                    <a:pos x="215" y="282"/>
                  </a:cxn>
                  <a:cxn ang="0">
                    <a:pos x="225" y="313"/>
                  </a:cxn>
                  <a:cxn ang="0">
                    <a:pos x="319" y="323"/>
                  </a:cxn>
                  <a:cxn ang="0">
                    <a:pos x="378" y="381"/>
                  </a:cxn>
                  <a:cxn ang="0">
                    <a:pos x="301" y="662"/>
                  </a:cxn>
                  <a:cxn ang="0">
                    <a:pos x="303" y="663"/>
                  </a:cxn>
                  <a:cxn ang="0">
                    <a:pos x="303" y="663"/>
                  </a:cxn>
                  <a:cxn ang="0">
                    <a:pos x="250" y="346"/>
                  </a:cxn>
                  <a:cxn ang="0">
                    <a:pos x="203" y="293"/>
                  </a:cxn>
                  <a:cxn ang="0">
                    <a:pos x="112" y="200"/>
                  </a:cxn>
                  <a:cxn ang="0">
                    <a:pos x="118" y="241"/>
                  </a:cxn>
                  <a:cxn ang="0">
                    <a:pos x="117" y="239"/>
                  </a:cxn>
                  <a:cxn ang="0">
                    <a:pos x="120" y="239"/>
                  </a:cxn>
                  <a:cxn ang="0">
                    <a:pos x="63" y="48"/>
                  </a:cxn>
                  <a:cxn ang="0">
                    <a:pos x="3" y="64"/>
                  </a:cxn>
                  <a:cxn ang="0">
                    <a:pos x="5" y="65"/>
                  </a:cxn>
                  <a:cxn ang="0">
                    <a:pos x="9" y="43"/>
                  </a:cxn>
                  <a:cxn ang="0">
                    <a:pos x="6" y="35"/>
                  </a:cxn>
                  <a:cxn ang="0">
                    <a:pos x="0" y="65"/>
                  </a:cxn>
                  <a:cxn ang="0">
                    <a:pos x="66" y="52"/>
                  </a:cxn>
                  <a:cxn ang="0">
                    <a:pos x="117" y="243"/>
                  </a:cxn>
                  <a:cxn ang="0">
                    <a:pos x="110" y="201"/>
                  </a:cxn>
                  <a:cxn ang="0">
                    <a:pos x="109" y="201"/>
                  </a:cxn>
                  <a:cxn ang="0">
                    <a:pos x="129" y="238"/>
                  </a:cxn>
                  <a:cxn ang="0">
                    <a:pos x="218" y="323"/>
                  </a:cxn>
                  <a:cxn ang="0">
                    <a:pos x="237" y="397"/>
                  </a:cxn>
                  <a:cxn ang="0">
                    <a:pos x="306" y="662"/>
                  </a:cxn>
                  <a:cxn ang="0">
                    <a:pos x="378" y="377"/>
                  </a:cxn>
                  <a:cxn ang="0">
                    <a:pos x="320" y="319"/>
                  </a:cxn>
                  <a:cxn ang="0">
                    <a:pos x="229" y="311"/>
                  </a:cxn>
                  <a:cxn ang="0">
                    <a:pos x="211" y="280"/>
                  </a:cxn>
                  <a:cxn ang="0">
                    <a:pos x="192" y="260"/>
                  </a:cxn>
                  <a:cxn ang="0">
                    <a:pos x="216" y="212"/>
                  </a:cxn>
                  <a:cxn ang="0">
                    <a:pos x="233" y="219"/>
                  </a:cxn>
                  <a:cxn ang="0">
                    <a:pos x="261" y="123"/>
                  </a:cxn>
                  <a:cxn ang="0">
                    <a:pos x="254" y="105"/>
                  </a:cxn>
                  <a:cxn ang="0">
                    <a:pos x="255" y="106"/>
                  </a:cxn>
                  <a:cxn ang="0">
                    <a:pos x="242" y="43"/>
                  </a:cxn>
                  <a:cxn ang="0">
                    <a:pos x="207" y="44"/>
                  </a:cxn>
                  <a:cxn ang="0">
                    <a:pos x="213" y="88"/>
                  </a:cxn>
                  <a:cxn ang="0">
                    <a:pos x="214" y="89"/>
                  </a:cxn>
                  <a:cxn ang="0">
                    <a:pos x="177" y="47"/>
                  </a:cxn>
                  <a:cxn ang="0">
                    <a:pos x="108" y="1"/>
                  </a:cxn>
                  <a:cxn ang="0">
                    <a:pos x="38" y="6"/>
                  </a:cxn>
                </a:cxnLst>
                <a:rect l="0" t="0" r="r" b="b"/>
                <a:pathLst>
                  <a:path w="429" h="667">
                    <a:moveTo>
                      <a:pt x="38" y="6"/>
                    </a:moveTo>
                    <a:cubicBezTo>
                      <a:pt x="40" y="7"/>
                      <a:pt x="40" y="7"/>
                      <a:pt x="40" y="7"/>
                    </a:cubicBezTo>
                    <a:cubicBezTo>
                      <a:pt x="40" y="7"/>
                      <a:pt x="42" y="6"/>
                      <a:pt x="43" y="5"/>
                    </a:cubicBezTo>
                    <a:cubicBezTo>
                      <a:pt x="45" y="4"/>
                      <a:pt x="46" y="4"/>
                      <a:pt x="47" y="4"/>
                    </a:cubicBezTo>
                    <a:cubicBezTo>
                      <a:pt x="72" y="4"/>
                      <a:pt x="72" y="4"/>
                      <a:pt x="72" y="4"/>
                    </a:cubicBezTo>
                    <a:cubicBezTo>
                      <a:pt x="73" y="4"/>
                      <a:pt x="75" y="4"/>
                      <a:pt x="76" y="5"/>
                    </a:cubicBezTo>
                    <a:cubicBezTo>
                      <a:pt x="78" y="5"/>
                      <a:pt x="79" y="6"/>
                      <a:pt x="80" y="7"/>
                    </a:cubicBezTo>
                    <a:cubicBezTo>
                      <a:pt x="86" y="10"/>
                      <a:pt x="86" y="10"/>
                      <a:pt x="86" y="10"/>
                    </a:cubicBezTo>
                    <a:cubicBezTo>
                      <a:pt x="87" y="11"/>
                      <a:pt x="89" y="12"/>
                      <a:pt x="91" y="12"/>
                    </a:cubicBezTo>
                    <a:cubicBezTo>
                      <a:pt x="93" y="12"/>
                      <a:pt x="95" y="11"/>
                      <a:pt x="97" y="10"/>
                    </a:cubicBezTo>
                    <a:cubicBezTo>
                      <a:pt x="100" y="8"/>
                      <a:pt x="100" y="8"/>
                      <a:pt x="100" y="8"/>
                    </a:cubicBezTo>
                    <a:cubicBezTo>
                      <a:pt x="101" y="7"/>
                      <a:pt x="103" y="6"/>
                      <a:pt x="104" y="6"/>
                    </a:cubicBezTo>
                    <a:cubicBezTo>
                      <a:pt x="106" y="5"/>
                      <a:pt x="107" y="5"/>
                      <a:pt x="108" y="5"/>
                    </a:cubicBezTo>
                    <a:cubicBezTo>
                      <a:pt x="116" y="5"/>
                      <a:pt x="116" y="5"/>
                      <a:pt x="116" y="5"/>
                    </a:cubicBezTo>
                    <a:cubicBezTo>
                      <a:pt x="117" y="5"/>
                      <a:pt x="119" y="5"/>
                      <a:pt x="120" y="6"/>
                    </a:cubicBezTo>
                    <a:cubicBezTo>
                      <a:pt x="122" y="7"/>
                      <a:pt x="123" y="8"/>
                      <a:pt x="124" y="8"/>
                    </a:cubicBezTo>
                    <a:cubicBezTo>
                      <a:pt x="132" y="16"/>
                      <a:pt x="132" y="16"/>
                      <a:pt x="132" y="16"/>
                    </a:cubicBezTo>
                    <a:cubicBezTo>
                      <a:pt x="133" y="17"/>
                      <a:pt x="135" y="18"/>
                      <a:pt x="137" y="18"/>
                    </a:cubicBezTo>
                    <a:cubicBezTo>
                      <a:pt x="139" y="18"/>
                      <a:pt x="141" y="17"/>
                      <a:pt x="143" y="15"/>
                    </a:cubicBezTo>
                    <a:cubicBezTo>
                      <a:pt x="144" y="14"/>
                      <a:pt x="145" y="13"/>
                      <a:pt x="147" y="13"/>
                    </a:cubicBezTo>
                    <a:cubicBezTo>
                      <a:pt x="148" y="13"/>
                      <a:pt x="148" y="13"/>
                      <a:pt x="148" y="13"/>
                    </a:cubicBezTo>
                    <a:cubicBezTo>
                      <a:pt x="175" y="28"/>
                      <a:pt x="175" y="28"/>
                      <a:pt x="175" y="28"/>
                    </a:cubicBezTo>
                    <a:cubicBezTo>
                      <a:pt x="176" y="29"/>
                      <a:pt x="177" y="30"/>
                      <a:pt x="177" y="32"/>
                    </a:cubicBezTo>
                    <a:cubicBezTo>
                      <a:pt x="177" y="33"/>
                      <a:pt x="177" y="34"/>
                      <a:pt x="177" y="34"/>
                    </a:cubicBezTo>
                    <a:cubicBezTo>
                      <a:pt x="173" y="46"/>
                      <a:pt x="173" y="46"/>
                      <a:pt x="173" y="46"/>
                    </a:cubicBezTo>
                    <a:cubicBezTo>
                      <a:pt x="172" y="47"/>
                      <a:pt x="172" y="48"/>
                      <a:pt x="172" y="49"/>
                    </a:cubicBezTo>
                    <a:cubicBezTo>
                      <a:pt x="172" y="53"/>
                      <a:pt x="173" y="56"/>
                      <a:pt x="176" y="57"/>
                    </a:cubicBezTo>
                    <a:cubicBezTo>
                      <a:pt x="198" y="72"/>
                      <a:pt x="198" y="72"/>
                      <a:pt x="198" y="72"/>
                    </a:cubicBezTo>
                    <a:cubicBezTo>
                      <a:pt x="200" y="73"/>
                      <a:pt x="203" y="77"/>
                      <a:pt x="204" y="79"/>
                    </a:cubicBezTo>
                    <a:cubicBezTo>
                      <a:pt x="210" y="90"/>
                      <a:pt x="210" y="90"/>
                      <a:pt x="210" y="90"/>
                    </a:cubicBezTo>
                    <a:cubicBezTo>
                      <a:pt x="210" y="90"/>
                      <a:pt x="210" y="91"/>
                      <a:pt x="211" y="91"/>
                    </a:cubicBezTo>
                    <a:cubicBezTo>
                      <a:pt x="211" y="92"/>
                      <a:pt x="211" y="92"/>
                      <a:pt x="212" y="92"/>
                    </a:cubicBezTo>
                    <a:cubicBezTo>
                      <a:pt x="213" y="93"/>
                      <a:pt x="213" y="93"/>
                      <a:pt x="213" y="93"/>
                    </a:cubicBezTo>
                    <a:cubicBezTo>
                      <a:pt x="214" y="93"/>
                      <a:pt x="215" y="92"/>
                      <a:pt x="215" y="92"/>
                    </a:cubicBezTo>
                    <a:cubicBezTo>
                      <a:pt x="216" y="91"/>
                      <a:pt x="216" y="90"/>
                      <a:pt x="216" y="90"/>
                    </a:cubicBezTo>
                    <a:cubicBezTo>
                      <a:pt x="216" y="89"/>
                      <a:pt x="216" y="88"/>
                      <a:pt x="216" y="87"/>
                    </a:cubicBezTo>
                    <a:cubicBezTo>
                      <a:pt x="216" y="70"/>
                      <a:pt x="216" y="70"/>
                      <a:pt x="216" y="70"/>
                    </a:cubicBezTo>
                    <a:cubicBezTo>
                      <a:pt x="216" y="66"/>
                      <a:pt x="216" y="60"/>
                      <a:pt x="215" y="56"/>
                    </a:cubicBezTo>
                    <a:cubicBezTo>
                      <a:pt x="212" y="43"/>
                      <a:pt x="212" y="43"/>
                      <a:pt x="212" y="43"/>
                    </a:cubicBezTo>
                    <a:cubicBezTo>
                      <a:pt x="211" y="43"/>
                      <a:pt x="211" y="42"/>
                      <a:pt x="211" y="42"/>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1"/>
                      <a:pt x="211" y="41"/>
                      <a:pt x="211" y="41"/>
                    </a:cubicBezTo>
                    <a:cubicBezTo>
                      <a:pt x="211" y="42"/>
                      <a:pt x="211" y="42"/>
                      <a:pt x="211" y="42"/>
                    </a:cubicBezTo>
                    <a:cubicBezTo>
                      <a:pt x="211" y="41"/>
                      <a:pt x="211" y="41"/>
                      <a:pt x="211" y="41"/>
                    </a:cubicBezTo>
                    <a:cubicBezTo>
                      <a:pt x="211" y="41"/>
                      <a:pt x="211" y="41"/>
                      <a:pt x="211" y="41"/>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35" y="56"/>
                      <a:pt x="235" y="56"/>
                      <a:pt x="235" y="56"/>
                    </a:cubicBezTo>
                    <a:cubicBezTo>
                      <a:pt x="236" y="57"/>
                      <a:pt x="237" y="57"/>
                      <a:pt x="238" y="57"/>
                    </a:cubicBezTo>
                    <a:cubicBezTo>
                      <a:pt x="239" y="57"/>
                      <a:pt x="241" y="56"/>
                      <a:pt x="241" y="55"/>
                    </a:cubicBezTo>
                    <a:cubicBezTo>
                      <a:pt x="242" y="54"/>
                      <a:pt x="243" y="52"/>
                      <a:pt x="243" y="51"/>
                    </a:cubicBezTo>
                    <a:cubicBezTo>
                      <a:pt x="243" y="49"/>
                      <a:pt x="243" y="49"/>
                      <a:pt x="243" y="49"/>
                    </a:cubicBezTo>
                    <a:cubicBezTo>
                      <a:pt x="243" y="48"/>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3" y="47"/>
                      <a:pt x="243" y="47"/>
                      <a:pt x="243" y="47"/>
                    </a:cubicBezTo>
                    <a:cubicBezTo>
                      <a:pt x="242" y="46"/>
                      <a:pt x="242" y="46"/>
                      <a:pt x="242" y="46"/>
                    </a:cubicBezTo>
                    <a:cubicBezTo>
                      <a:pt x="242" y="47"/>
                      <a:pt x="242" y="47"/>
                      <a:pt x="242" y="47"/>
                    </a:cubicBezTo>
                    <a:cubicBezTo>
                      <a:pt x="243" y="47"/>
                      <a:pt x="243" y="47"/>
                      <a:pt x="243" y="47"/>
                    </a:cubicBezTo>
                    <a:cubicBezTo>
                      <a:pt x="242" y="46"/>
                      <a:pt x="242" y="46"/>
                      <a:pt x="242" y="46"/>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2" y="47"/>
                      <a:pt x="242" y="47"/>
                      <a:pt x="242" y="47"/>
                    </a:cubicBezTo>
                    <a:cubicBezTo>
                      <a:pt x="243" y="48"/>
                      <a:pt x="243" y="48"/>
                      <a:pt x="243" y="48"/>
                    </a:cubicBezTo>
                    <a:cubicBezTo>
                      <a:pt x="275" y="83"/>
                      <a:pt x="275" y="83"/>
                      <a:pt x="275" y="83"/>
                    </a:cubicBezTo>
                    <a:cubicBezTo>
                      <a:pt x="275" y="84"/>
                      <a:pt x="276" y="85"/>
                      <a:pt x="276" y="86"/>
                    </a:cubicBezTo>
                    <a:cubicBezTo>
                      <a:pt x="276" y="87"/>
                      <a:pt x="276" y="88"/>
                      <a:pt x="275" y="89"/>
                    </a:cubicBezTo>
                    <a:cubicBezTo>
                      <a:pt x="275" y="89"/>
                      <a:pt x="274" y="90"/>
                      <a:pt x="272" y="91"/>
                    </a:cubicBezTo>
                    <a:cubicBezTo>
                      <a:pt x="271" y="92"/>
                      <a:pt x="270" y="92"/>
                      <a:pt x="269" y="92"/>
                    </a:cubicBezTo>
                    <a:cubicBezTo>
                      <a:pt x="260" y="92"/>
                      <a:pt x="260" y="92"/>
                      <a:pt x="260" y="92"/>
                    </a:cubicBezTo>
                    <a:cubicBezTo>
                      <a:pt x="258" y="92"/>
                      <a:pt x="256" y="93"/>
                      <a:pt x="254" y="94"/>
                    </a:cubicBezTo>
                    <a:cubicBezTo>
                      <a:pt x="253" y="96"/>
                      <a:pt x="252" y="98"/>
                      <a:pt x="251" y="100"/>
                    </a:cubicBezTo>
                    <a:cubicBezTo>
                      <a:pt x="251" y="103"/>
                      <a:pt x="251" y="103"/>
                      <a:pt x="251" y="103"/>
                    </a:cubicBezTo>
                    <a:cubicBezTo>
                      <a:pt x="250" y="104"/>
                      <a:pt x="250" y="104"/>
                      <a:pt x="250" y="105"/>
                    </a:cubicBezTo>
                    <a:cubicBezTo>
                      <a:pt x="250" y="106"/>
                      <a:pt x="250" y="107"/>
                      <a:pt x="251" y="108"/>
                    </a:cubicBezTo>
                    <a:cubicBezTo>
                      <a:pt x="252" y="109"/>
                      <a:pt x="252" y="109"/>
                      <a:pt x="252" y="109"/>
                    </a:cubicBezTo>
                    <a:cubicBezTo>
                      <a:pt x="253" y="109"/>
                      <a:pt x="253" y="109"/>
                      <a:pt x="254" y="109"/>
                    </a:cubicBezTo>
                    <a:cubicBezTo>
                      <a:pt x="255" y="109"/>
                      <a:pt x="256" y="109"/>
                      <a:pt x="257" y="108"/>
                    </a:cubicBezTo>
                    <a:cubicBezTo>
                      <a:pt x="258" y="108"/>
                      <a:pt x="258" y="108"/>
                      <a:pt x="258" y="108"/>
                    </a:cubicBezTo>
                    <a:cubicBezTo>
                      <a:pt x="259" y="108"/>
                      <a:pt x="261" y="108"/>
                      <a:pt x="261" y="110"/>
                    </a:cubicBezTo>
                    <a:cubicBezTo>
                      <a:pt x="268" y="118"/>
                      <a:pt x="268" y="118"/>
                      <a:pt x="268" y="118"/>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70" y="120"/>
                      <a:pt x="270" y="120"/>
                      <a:pt x="270" y="120"/>
                    </a:cubicBezTo>
                    <a:cubicBezTo>
                      <a:pt x="269" y="119"/>
                      <a:pt x="269" y="119"/>
                      <a:pt x="269" y="119"/>
                    </a:cubicBezTo>
                    <a:cubicBezTo>
                      <a:pt x="269" y="119"/>
                      <a:pt x="269" y="119"/>
                      <a:pt x="269" y="119"/>
                    </a:cubicBezTo>
                    <a:cubicBezTo>
                      <a:pt x="270" y="120"/>
                      <a:pt x="270" y="120"/>
                      <a:pt x="270" y="120"/>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70" y="119"/>
                      <a:pt x="270" y="119"/>
                      <a:pt x="270" y="119"/>
                    </a:cubicBezTo>
                    <a:cubicBezTo>
                      <a:pt x="269" y="119"/>
                      <a:pt x="269" y="119"/>
                      <a:pt x="269" y="119"/>
                    </a:cubicBezTo>
                    <a:cubicBezTo>
                      <a:pt x="269" y="119"/>
                      <a:pt x="269" y="119"/>
                      <a:pt x="269" y="119"/>
                    </a:cubicBezTo>
                    <a:cubicBezTo>
                      <a:pt x="261" y="119"/>
                      <a:pt x="261" y="119"/>
                      <a:pt x="261" y="119"/>
                    </a:cubicBezTo>
                    <a:cubicBezTo>
                      <a:pt x="259" y="119"/>
                      <a:pt x="257" y="120"/>
                      <a:pt x="255" y="121"/>
                    </a:cubicBezTo>
                    <a:cubicBezTo>
                      <a:pt x="254" y="122"/>
                      <a:pt x="252" y="124"/>
                      <a:pt x="251" y="126"/>
                    </a:cubicBezTo>
                    <a:cubicBezTo>
                      <a:pt x="236" y="155"/>
                      <a:pt x="236" y="155"/>
                      <a:pt x="236" y="155"/>
                    </a:cubicBezTo>
                    <a:cubicBezTo>
                      <a:pt x="234" y="159"/>
                      <a:pt x="233" y="164"/>
                      <a:pt x="233" y="168"/>
                    </a:cubicBezTo>
                    <a:cubicBezTo>
                      <a:pt x="233" y="176"/>
                      <a:pt x="233" y="176"/>
                      <a:pt x="233" y="176"/>
                    </a:cubicBezTo>
                    <a:cubicBezTo>
                      <a:pt x="233" y="179"/>
                      <a:pt x="232" y="185"/>
                      <a:pt x="230" y="187"/>
                    </a:cubicBezTo>
                    <a:cubicBezTo>
                      <a:pt x="228" y="191"/>
                      <a:pt x="228" y="191"/>
                      <a:pt x="228" y="191"/>
                    </a:cubicBezTo>
                    <a:cubicBezTo>
                      <a:pt x="226" y="194"/>
                      <a:pt x="225" y="200"/>
                      <a:pt x="225" y="204"/>
                    </a:cubicBezTo>
                    <a:cubicBezTo>
                      <a:pt x="225" y="206"/>
                      <a:pt x="225" y="206"/>
                      <a:pt x="225" y="206"/>
                    </a:cubicBezTo>
                    <a:cubicBezTo>
                      <a:pt x="225" y="208"/>
                      <a:pt x="225" y="210"/>
                      <a:pt x="225" y="212"/>
                    </a:cubicBezTo>
                    <a:cubicBezTo>
                      <a:pt x="226" y="214"/>
                      <a:pt x="226" y="215"/>
                      <a:pt x="227" y="217"/>
                    </a:cubicBezTo>
                    <a:cubicBezTo>
                      <a:pt x="228" y="217"/>
                      <a:pt x="228" y="218"/>
                      <a:pt x="229" y="220"/>
                    </a:cubicBezTo>
                    <a:cubicBezTo>
                      <a:pt x="229" y="222"/>
                      <a:pt x="229" y="224"/>
                      <a:pt x="229" y="225"/>
                    </a:cubicBezTo>
                    <a:cubicBezTo>
                      <a:pt x="229" y="228"/>
                      <a:pt x="229" y="228"/>
                      <a:pt x="229" y="228"/>
                    </a:cubicBezTo>
                    <a:cubicBezTo>
                      <a:pt x="229" y="229"/>
                      <a:pt x="229" y="230"/>
                      <a:pt x="229" y="230"/>
                    </a:cubicBezTo>
                    <a:cubicBezTo>
                      <a:pt x="229" y="230"/>
                      <a:pt x="229" y="230"/>
                      <a:pt x="229" y="230"/>
                    </a:cubicBezTo>
                    <a:cubicBezTo>
                      <a:pt x="230" y="230"/>
                      <a:pt x="230" y="230"/>
                      <a:pt x="230" y="230"/>
                    </a:cubicBezTo>
                    <a:cubicBezTo>
                      <a:pt x="229" y="230"/>
                      <a:pt x="229" y="230"/>
                      <a:pt x="229" y="230"/>
                    </a:cubicBezTo>
                    <a:cubicBezTo>
                      <a:pt x="229" y="230"/>
                      <a:pt x="229" y="230"/>
                      <a:pt x="229" y="230"/>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29" y="230"/>
                      <a:pt x="229" y="230"/>
                      <a:pt x="229" y="230"/>
                    </a:cubicBezTo>
                    <a:cubicBezTo>
                      <a:pt x="230" y="231"/>
                      <a:pt x="230" y="231"/>
                      <a:pt x="230" y="231"/>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30"/>
                      <a:pt x="230" y="230"/>
                      <a:pt x="230" y="230"/>
                    </a:cubicBezTo>
                    <a:cubicBezTo>
                      <a:pt x="230" y="229"/>
                      <a:pt x="230" y="229"/>
                      <a:pt x="230" y="229"/>
                    </a:cubicBezTo>
                    <a:cubicBezTo>
                      <a:pt x="227" y="225"/>
                      <a:pt x="227" y="225"/>
                      <a:pt x="227" y="225"/>
                    </a:cubicBezTo>
                    <a:cubicBezTo>
                      <a:pt x="226" y="224"/>
                      <a:pt x="225" y="223"/>
                      <a:pt x="225" y="221"/>
                    </a:cubicBezTo>
                    <a:cubicBezTo>
                      <a:pt x="224" y="219"/>
                      <a:pt x="224" y="217"/>
                      <a:pt x="224" y="216"/>
                    </a:cubicBezTo>
                    <a:cubicBezTo>
                      <a:pt x="224" y="214"/>
                      <a:pt x="223" y="212"/>
                      <a:pt x="222" y="211"/>
                    </a:cubicBezTo>
                    <a:cubicBezTo>
                      <a:pt x="220" y="209"/>
                      <a:pt x="218" y="208"/>
                      <a:pt x="216" y="208"/>
                    </a:cubicBezTo>
                    <a:cubicBezTo>
                      <a:pt x="181" y="208"/>
                      <a:pt x="181" y="208"/>
                      <a:pt x="181" y="208"/>
                    </a:cubicBezTo>
                    <a:cubicBezTo>
                      <a:pt x="179" y="208"/>
                      <a:pt x="177" y="209"/>
                      <a:pt x="176" y="210"/>
                    </a:cubicBezTo>
                    <a:cubicBezTo>
                      <a:pt x="174" y="212"/>
                      <a:pt x="173" y="213"/>
                      <a:pt x="172" y="216"/>
                    </a:cubicBezTo>
                    <a:cubicBezTo>
                      <a:pt x="166" y="234"/>
                      <a:pt x="166" y="234"/>
                      <a:pt x="166" y="234"/>
                    </a:cubicBezTo>
                    <a:cubicBezTo>
                      <a:pt x="165" y="237"/>
                      <a:pt x="164" y="240"/>
                      <a:pt x="164" y="242"/>
                    </a:cubicBezTo>
                    <a:cubicBezTo>
                      <a:pt x="164" y="244"/>
                      <a:pt x="165" y="246"/>
                      <a:pt x="165" y="248"/>
                    </a:cubicBezTo>
                    <a:cubicBezTo>
                      <a:pt x="168" y="261"/>
                      <a:pt x="168" y="261"/>
                      <a:pt x="168" y="261"/>
                    </a:cubicBezTo>
                    <a:cubicBezTo>
                      <a:pt x="169" y="263"/>
                      <a:pt x="170" y="265"/>
                      <a:pt x="171" y="267"/>
                    </a:cubicBezTo>
                    <a:cubicBezTo>
                      <a:pt x="173" y="268"/>
                      <a:pt x="175" y="269"/>
                      <a:pt x="177" y="269"/>
                    </a:cubicBezTo>
                    <a:cubicBezTo>
                      <a:pt x="187" y="269"/>
                      <a:pt x="187" y="269"/>
                      <a:pt x="187" y="269"/>
                    </a:cubicBezTo>
                    <a:cubicBezTo>
                      <a:pt x="189" y="269"/>
                      <a:pt x="191" y="268"/>
                      <a:pt x="192" y="267"/>
                    </a:cubicBezTo>
                    <a:cubicBezTo>
                      <a:pt x="194" y="265"/>
                      <a:pt x="195" y="264"/>
                      <a:pt x="196" y="262"/>
                    </a:cubicBezTo>
                    <a:cubicBezTo>
                      <a:pt x="196" y="261"/>
                      <a:pt x="196" y="261"/>
                      <a:pt x="196" y="261"/>
                    </a:cubicBezTo>
                    <a:cubicBezTo>
                      <a:pt x="197" y="260"/>
                      <a:pt x="197" y="258"/>
                      <a:pt x="198" y="257"/>
                    </a:cubicBezTo>
                    <a:cubicBezTo>
                      <a:pt x="199" y="257"/>
                      <a:pt x="201" y="256"/>
                      <a:pt x="201" y="256"/>
                    </a:cubicBezTo>
                    <a:cubicBezTo>
                      <a:pt x="203" y="256"/>
                      <a:pt x="203" y="256"/>
                      <a:pt x="203" y="256"/>
                    </a:cubicBezTo>
                    <a:cubicBezTo>
                      <a:pt x="203" y="256"/>
                      <a:pt x="204" y="256"/>
                      <a:pt x="204" y="257"/>
                    </a:cubicBezTo>
                    <a:cubicBezTo>
                      <a:pt x="204" y="257"/>
                      <a:pt x="205" y="258"/>
                      <a:pt x="205" y="259"/>
                    </a:cubicBezTo>
                    <a:cubicBezTo>
                      <a:pt x="205" y="260"/>
                      <a:pt x="205" y="260"/>
                      <a:pt x="205" y="260"/>
                    </a:cubicBezTo>
                    <a:cubicBezTo>
                      <a:pt x="202" y="275"/>
                      <a:pt x="202" y="275"/>
                      <a:pt x="202" y="275"/>
                    </a:cubicBezTo>
                    <a:cubicBezTo>
                      <a:pt x="202" y="276"/>
                      <a:pt x="201" y="277"/>
                      <a:pt x="201" y="277"/>
                    </a:cubicBezTo>
                    <a:cubicBezTo>
                      <a:pt x="201" y="279"/>
                      <a:pt x="202" y="281"/>
                      <a:pt x="203" y="282"/>
                    </a:cubicBezTo>
                    <a:cubicBezTo>
                      <a:pt x="204" y="284"/>
                      <a:pt x="206" y="285"/>
                      <a:pt x="207" y="285"/>
                    </a:cubicBezTo>
                    <a:cubicBezTo>
                      <a:pt x="209" y="285"/>
                      <a:pt x="211" y="284"/>
                      <a:pt x="212" y="284"/>
                    </a:cubicBezTo>
                    <a:cubicBezTo>
                      <a:pt x="214" y="283"/>
                      <a:pt x="215" y="283"/>
                      <a:pt x="216" y="281"/>
                    </a:cubicBezTo>
                    <a:cubicBezTo>
                      <a:pt x="215" y="281"/>
                      <a:pt x="215" y="281"/>
                      <a:pt x="215" y="281"/>
                    </a:cubicBezTo>
                    <a:cubicBezTo>
                      <a:pt x="215" y="282"/>
                      <a:pt x="215" y="282"/>
                      <a:pt x="215" y="282"/>
                    </a:cubicBezTo>
                    <a:cubicBezTo>
                      <a:pt x="216" y="281"/>
                      <a:pt x="216" y="281"/>
                      <a:pt x="216" y="281"/>
                    </a:cubicBezTo>
                    <a:cubicBezTo>
                      <a:pt x="215" y="281"/>
                      <a:pt x="215" y="281"/>
                      <a:pt x="215" y="281"/>
                    </a:cubicBezTo>
                    <a:cubicBezTo>
                      <a:pt x="215" y="282"/>
                      <a:pt x="215" y="282"/>
                      <a:pt x="215" y="282"/>
                    </a:cubicBezTo>
                    <a:cubicBezTo>
                      <a:pt x="215" y="281"/>
                      <a:pt x="215" y="281"/>
                      <a:pt x="215" y="281"/>
                    </a:cubicBezTo>
                    <a:cubicBezTo>
                      <a:pt x="215" y="282"/>
                      <a:pt x="215" y="282"/>
                      <a:pt x="215" y="282"/>
                    </a:cubicBezTo>
                    <a:cubicBezTo>
                      <a:pt x="215" y="282"/>
                      <a:pt x="215" y="282"/>
                      <a:pt x="215" y="282"/>
                    </a:cubicBezTo>
                    <a:cubicBezTo>
                      <a:pt x="215" y="281"/>
                      <a:pt x="215" y="281"/>
                      <a:pt x="215" y="281"/>
                    </a:cubicBezTo>
                    <a:cubicBezTo>
                      <a:pt x="215" y="282"/>
                      <a:pt x="215" y="282"/>
                      <a:pt x="215" y="282"/>
                    </a:cubicBezTo>
                    <a:cubicBezTo>
                      <a:pt x="216" y="282"/>
                      <a:pt x="216" y="282"/>
                      <a:pt x="216" y="282"/>
                    </a:cubicBezTo>
                    <a:cubicBezTo>
                      <a:pt x="217" y="283"/>
                      <a:pt x="217" y="283"/>
                      <a:pt x="218" y="284"/>
                    </a:cubicBezTo>
                    <a:cubicBezTo>
                      <a:pt x="222" y="290"/>
                      <a:pt x="222" y="290"/>
                      <a:pt x="222" y="290"/>
                    </a:cubicBezTo>
                    <a:cubicBezTo>
                      <a:pt x="223" y="292"/>
                      <a:pt x="223" y="293"/>
                      <a:pt x="223" y="295"/>
                    </a:cubicBezTo>
                    <a:cubicBezTo>
                      <a:pt x="223" y="296"/>
                      <a:pt x="223" y="296"/>
                      <a:pt x="223" y="296"/>
                    </a:cubicBezTo>
                    <a:cubicBezTo>
                      <a:pt x="223" y="296"/>
                      <a:pt x="223" y="296"/>
                      <a:pt x="223" y="296"/>
                    </a:cubicBezTo>
                    <a:cubicBezTo>
                      <a:pt x="223" y="296"/>
                      <a:pt x="223" y="296"/>
                      <a:pt x="223" y="296"/>
                    </a:cubicBezTo>
                    <a:cubicBezTo>
                      <a:pt x="222" y="297"/>
                      <a:pt x="222" y="299"/>
                      <a:pt x="222" y="301"/>
                    </a:cubicBezTo>
                    <a:cubicBezTo>
                      <a:pt x="222" y="303"/>
                      <a:pt x="222" y="305"/>
                      <a:pt x="223" y="307"/>
                    </a:cubicBezTo>
                    <a:cubicBezTo>
                      <a:pt x="225" y="313"/>
                      <a:pt x="225" y="313"/>
                      <a:pt x="225" y="313"/>
                    </a:cubicBezTo>
                    <a:cubicBezTo>
                      <a:pt x="225" y="315"/>
                      <a:pt x="227" y="316"/>
                      <a:pt x="228" y="318"/>
                    </a:cubicBezTo>
                    <a:cubicBezTo>
                      <a:pt x="230" y="319"/>
                      <a:pt x="232" y="320"/>
                      <a:pt x="234" y="320"/>
                    </a:cubicBezTo>
                    <a:cubicBezTo>
                      <a:pt x="240" y="320"/>
                      <a:pt x="240" y="320"/>
                      <a:pt x="240" y="320"/>
                    </a:cubicBezTo>
                    <a:cubicBezTo>
                      <a:pt x="241" y="320"/>
                      <a:pt x="242" y="320"/>
                      <a:pt x="244" y="321"/>
                    </a:cubicBezTo>
                    <a:cubicBezTo>
                      <a:pt x="245" y="322"/>
                      <a:pt x="247" y="323"/>
                      <a:pt x="248" y="323"/>
                    </a:cubicBezTo>
                    <a:cubicBezTo>
                      <a:pt x="249" y="325"/>
                      <a:pt x="249" y="325"/>
                      <a:pt x="249" y="325"/>
                    </a:cubicBezTo>
                    <a:cubicBezTo>
                      <a:pt x="251" y="326"/>
                      <a:pt x="252" y="327"/>
                      <a:pt x="254" y="327"/>
                    </a:cubicBezTo>
                    <a:cubicBezTo>
                      <a:pt x="256" y="327"/>
                      <a:pt x="259" y="326"/>
                      <a:pt x="260" y="324"/>
                    </a:cubicBezTo>
                    <a:cubicBezTo>
                      <a:pt x="273" y="307"/>
                      <a:pt x="273" y="307"/>
                      <a:pt x="273" y="307"/>
                    </a:cubicBezTo>
                    <a:cubicBezTo>
                      <a:pt x="274" y="306"/>
                      <a:pt x="276" y="305"/>
                      <a:pt x="277" y="305"/>
                    </a:cubicBezTo>
                    <a:cubicBezTo>
                      <a:pt x="278" y="305"/>
                      <a:pt x="278" y="305"/>
                      <a:pt x="279" y="305"/>
                    </a:cubicBezTo>
                    <a:cubicBezTo>
                      <a:pt x="319" y="323"/>
                      <a:pt x="319" y="323"/>
                      <a:pt x="319" y="323"/>
                    </a:cubicBezTo>
                    <a:cubicBezTo>
                      <a:pt x="321" y="324"/>
                      <a:pt x="325" y="326"/>
                      <a:pt x="327" y="328"/>
                    </a:cubicBezTo>
                    <a:cubicBezTo>
                      <a:pt x="359" y="359"/>
                      <a:pt x="359" y="359"/>
                      <a:pt x="359" y="359"/>
                    </a:cubicBezTo>
                    <a:cubicBezTo>
                      <a:pt x="359" y="360"/>
                      <a:pt x="360" y="361"/>
                      <a:pt x="360" y="362"/>
                    </a:cubicBezTo>
                    <a:cubicBezTo>
                      <a:pt x="361" y="364"/>
                      <a:pt x="361" y="365"/>
                      <a:pt x="361" y="367"/>
                    </a:cubicBezTo>
                    <a:cubicBezTo>
                      <a:pt x="361" y="368"/>
                      <a:pt x="361" y="368"/>
                      <a:pt x="361" y="368"/>
                    </a:cubicBezTo>
                    <a:cubicBezTo>
                      <a:pt x="360" y="374"/>
                      <a:pt x="360" y="374"/>
                      <a:pt x="360" y="374"/>
                    </a:cubicBezTo>
                    <a:cubicBezTo>
                      <a:pt x="360" y="374"/>
                      <a:pt x="360" y="375"/>
                      <a:pt x="360" y="376"/>
                    </a:cubicBezTo>
                    <a:cubicBezTo>
                      <a:pt x="360" y="378"/>
                      <a:pt x="360" y="379"/>
                      <a:pt x="361" y="381"/>
                    </a:cubicBezTo>
                    <a:cubicBezTo>
                      <a:pt x="362" y="383"/>
                      <a:pt x="363" y="384"/>
                      <a:pt x="364" y="385"/>
                    </a:cubicBezTo>
                    <a:cubicBezTo>
                      <a:pt x="365" y="386"/>
                      <a:pt x="367" y="386"/>
                      <a:pt x="368" y="386"/>
                    </a:cubicBezTo>
                    <a:cubicBezTo>
                      <a:pt x="370" y="386"/>
                      <a:pt x="373" y="385"/>
                      <a:pt x="375" y="383"/>
                    </a:cubicBezTo>
                    <a:cubicBezTo>
                      <a:pt x="376" y="382"/>
                      <a:pt x="377" y="381"/>
                      <a:pt x="378" y="381"/>
                    </a:cubicBezTo>
                    <a:cubicBezTo>
                      <a:pt x="379" y="381"/>
                      <a:pt x="380" y="381"/>
                      <a:pt x="380" y="382"/>
                    </a:cubicBezTo>
                    <a:cubicBezTo>
                      <a:pt x="422" y="407"/>
                      <a:pt x="422" y="407"/>
                      <a:pt x="422" y="407"/>
                    </a:cubicBezTo>
                    <a:cubicBezTo>
                      <a:pt x="423" y="407"/>
                      <a:pt x="424" y="408"/>
                      <a:pt x="424" y="409"/>
                    </a:cubicBezTo>
                    <a:cubicBezTo>
                      <a:pt x="425" y="410"/>
                      <a:pt x="425" y="412"/>
                      <a:pt x="425" y="413"/>
                    </a:cubicBezTo>
                    <a:cubicBezTo>
                      <a:pt x="425" y="414"/>
                      <a:pt x="425" y="414"/>
                      <a:pt x="425" y="414"/>
                    </a:cubicBezTo>
                    <a:cubicBezTo>
                      <a:pt x="423" y="426"/>
                      <a:pt x="423" y="426"/>
                      <a:pt x="423" y="426"/>
                    </a:cubicBezTo>
                    <a:cubicBezTo>
                      <a:pt x="423" y="429"/>
                      <a:pt x="421" y="434"/>
                      <a:pt x="419" y="436"/>
                    </a:cubicBezTo>
                    <a:cubicBezTo>
                      <a:pt x="315" y="584"/>
                      <a:pt x="315" y="584"/>
                      <a:pt x="315" y="584"/>
                    </a:cubicBezTo>
                    <a:cubicBezTo>
                      <a:pt x="313" y="587"/>
                      <a:pt x="311" y="592"/>
                      <a:pt x="310" y="596"/>
                    </a:cubicBezTo>
                    <a:cubicBezTo>
                      <a:pt x="303" y="621"/>
                      <a:pt x="303" y="621"/>
                      <a:pt x="303" y="621"/>
                    </a:cubicBezTo>
                    <a:cubicBezTo>
                      <a:pt x="302" y="625"/>
                      <a:pt x="301" y="631"/>
                      <a:pt x="301" y="635"/>
                    </a:cubicBezTo>
                    <a:cubicBezTo>
                      <a:pt x="301" y="662"/>
                      <a:pt x="301" y="662"/>
                      <a:pt x="301" y="662"/>
                    </a:cubicBezTo>
                    <a:cubicBezTo>
                      <a:pt x="301" y="663"/>
                      <a:pt x="301" y="663"/>
                      <a:pt x="301" y="663"/>
                    </a:cubicBezTo>
                    <a:cubicBezTo>
                      <a:pt x="301" y="663"/>
                      <a:pt x="301" y="663"/>
                      <a:pt x="301" y="663"/>
                    </a:cubicBezTo>
                    <a:cubicBezTo>
                      <a:pt x="302" y="664"/>
                      <a:pt x="302" y="664"/>
                      <a:pt x="302" y="664"/>
                    </a:cubicBezTo>
                    <a:cubicBezTo>
                      <a:pt x="302" y="663"/>
                      <a:pt x="302" y="663"/>
                      <a:pt x="302" y="663"/>
                    </a:cubicBezTo>
                    <a:cubicBezTo>
                      <a:pt x="301" y="663"/>
                      <a:pt x="301" y="663"/>
                      <a:pt x="301" y="663"/>
                    </a:cubicBezTo>
                    <a:cubicBezTo>
                      <a:pt x="302" y="664"/>
                      <a:pt x="302" y="664"/>
                      <a:pt x="302" y="664"/>
                    </a:cubicBezTo>
                    <a:cubicBezTo>
                      <a:pt x="302" y="663"/>
                      <a:pt x="302" y="663"/>
                      <a:pt x="302" y="663"/>
                    </a:cubicBezTo>
                    <a:cubicBezTo>
                      <a:pt x="303" y="664"/>
                      <a:pt x="303" y="664"/>
                      <a:pt x="303" y="664"/>
                    </a:cubicBezTo>
                    <a:cubicBezTo>
                      <a:pt x="303" y="663"/>
                      <a:pt x="303" y="663"/>
                      <a:pt x="303" y="663"/>
                    </a:cubicBezTo>
                    <a:cubicBezTo>
                      <a:pt x="302" y="663"/>
                      <a:pt x="302" y="663"/>
                      <a:pt x="302" y="663"/>
                    </a:cubicBezTo>
                    <a:cubicBezTo>
                      <a:pt x="303" y="664"/>
                      <a:pt x="303" y="664"/>
                      <a:pt x="303" y="664"/>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4"/>
                      <a:pt x="303" y="664"/>
                      <a:pt x="303" y="664"/>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3"/>
                    </a:cubicBezTo>
                    <a:cubicBezTo>
                      <a:pt x="303" y="663"/>
                      <a:pt x="303" y="663"/>
                      <a:pt x="303" y="662"/>
                    </a:cubicBezTo>
                    <a:cubicBezTo>
                      <a:pt x="286" y="629"/>
                      <a:pt x="286" y="629"/>
                      <a:pt x="286" y="629"/>
                    </a:cubicBezTo>
                    <a:cubicBezTo>
                      <a:pt x="284" y="627"/>
                      <a:pt x="283" y="621"/>
                      <a:pt x="283" y="618"/>
                    </a:cubicBezTo>
                    <a:cubicBezTo>
                      <a:pt x="283" y="479"/>
                      <a:pt x="283" y="479"/>
                      <a:pt x="283" y="479"/>
                    </a:cubicBezTo>
                    <a:cubicBezTo>
                      <a:pt x="283" y="474"/>
                      <a:pt x="282" y="469"/>
                      <a:pt x="280" y="465"/>
                    </a:cubicBezTo>
                    <a:cubicBezTo>
                      <a:pt x="244" y="405"/>
                      <a:pt x="244" y="405"/>
                      <a:pt x="244" y="405"/>
                    </a:cubicBezTo>
                    <a:cubicBezTo>
                      <a:pt x="243" y="403"/>
                      <a:pt x="242" y="400"/>
                      <a:pt x="242" y="397"/>
                    </a:cubicBezTo>
                    <a:cubicBezTo>
                      <a:pt x="242" y="396"/>
                      <a:pt x="242" y="395"/>
                      <a:pt x="242" y="395"/>
                    </a:cubicBezTo>
                    <a:cubicBezTo>
                      <a:pt x="250" y="346"/>
                      <a:pt x="250" y="346"/>
                      <a:pt x="250" y="346"/>
                    </a:cubicBezTo>
                    <a:cubicBezTo>
                      <a:pt x="251" y="345"/>
                      <a:pt x="251" y="344"/>
                      <a:pt x="251" y="343"/>
                    </a:cubicBezTo>
                    <a:cubicBezTo>
                      <a:pt x="251" y="340"/>
                      <a:pt x="250" y="336"/>
                      <a:pt x="248" y="333"/>
                    </a:cubicBezTo>
                    <a:cubicBezTo>
                      <a:pt x="248" y="333"/>
                      <a:pt x="248" y="333"/>
                      <a:pt x="248" y="333"/>
                    </a:cubicBezTo>
                    <a:cubicBezTo>
                      <a:pt x="247" y="332"/>
                      <a:pt x="247" y="332"/>
                      <a:pt x="247" y="332"/>
                    </a:cubicBezTo>
                    <a:cubicBezTo>
                      <a:pt x="247" y="332"/>
                      <a:pt x="247" y="332"/>
                      <a:pt x="247" y="332"/>
                    </a:cubicBezTo>
                    <a:cubicBezTo>
                      <a:pt x="246" y="330"/>
                      <a:pt x="245" y="328"/>
                      <a:pt x="243" y="327"/>
                    </a:cubicBezTo>
                    <a:cubicBezTo>
                      <a:pt x="241" y="326"/>
                      <a:pt x="239" y="325"/>
                      <a:pt x="237" y="325"/>
                    </a:cubicBezTo>
                    <a:cubicBezTo>
                      <a:pt x="228" y="325"/>
                      <a:pt x="228" y="325"/>
                      <a:pt x="228" y="325"/>
                    </a:cubicBezTo>
                    <a:cubicBezTo>
                      <a:pt x="227" y="325"/>
                      <a:pt x="225" y="325"/>
                      <a:pt x="224" y="324"/>
                    </a:cubicBezTo>
                    <a:cubicBezTo>
                      <a:pt x="223" y="323"/>
                      <a:pt x="222" y="322"/>
                      <a:pt x="221" y="321"/>
                    </a:cubicBezTo>
                    <a:cubicBezTo>
                      <a:pt x="211" y="302"/>
                      <a:pt x="211" y="302"/>
                      <a:pt x="211" y="302"/>
                    </a:cubicBezTo>
                    <a:cubicBezTo>
                      <a:pt x="209" y="299"/>
                      <a:pt x="206" y="295"/>
                      <a:pt x="203" y="293"/>
                    </a:cubicBezTo>
                    <a:cubicBezTo>
                      <a:pt x="181" y="280"/>
                      <a:pt x="181" y="280"/>
                      <a:pt x="181" y="280"/>
                    </a:cubicBezTo>
                    <a:cubicBezTo>
                      <a:pt x="178" y="278"/>
                      <a:pt x="174" y="277"/>
                      <a:pt x="170" y="277"/>
                    </a:cubicBezTo>
                    <a:cubicBezTo>
                      <a:pt x="162" y="277"/>
                      <a:pt x="162" y="277"/>
                      <a:pt x="162" y="277"/>
                    </a:cubicBezTo>
                    <a:cubicBezTo>
                      <a:pt x="161" y="277"/>
                      <a:pt x="159" y="276"/>
                      <a:pt x="157" y="276"/>
                    </a:cubicBezTo>
                    <a:cubicBezTo>
                      <a:pt x="156" y="275"/>
                      <a:pt x="154" y="274"/>
                      <a:pt x="153" y="274"/>
                    </a:cubicBezTo>
                    <a:cubicBezTo>
                      <a:pt x="140" y="263"/>
                      <a:pt x="140" y="263"/>
                      <a:pt x="140" y="263"/>
                    </a:cubicBezTo>
                    <a:cubicBezTo>
                      <a:pt x="139" y="262"/>
                      <a:pt x="138" y="261"/>
                      <a:pt x="137" y="259"/>
                    </a:cubicBezTo>
                    <a:cubicBezTo>
                      <a:pt x="136" y="258"/>
                      <a:pt x="136" y="256"/>
                      <a:pt x="136" y="254"/>
                    </a:cubicBezTo>
                    <a:cubicBezTo>
                      <a:pt x="136" y="249"/>
                      <a:pt x="136" y="249"/>
                      <a:pt x="136" y="249"/>
                    </a:cubicBezTo>
                    <a:cubicBezTo>
                      <a:pt x="136" y="245"/>
                      <a:pt x="135" y="239"/>
                      <a:pt x="133" y="236"/>
                    </a:cubicBezTo>
                    <a:cubicBezTo>
                      <a:pt x="113" y="201"/>
                      <a:pt x="113" y="201"/>
                      <a:pt x="113" y="201"/>
                    </a:cubicBezTo>
                    <a:cubicBezTo>
                      <a:pt x="112" y="201"/>
                      <a:pt x="112" y="200"/>
                      <a:pt x="112" y="200"/>
                    </a:cubicBezTo>
                    <a:cubicBezTo>
                      <a:pt x="111" y="199"/>
                      <a:pt x="111" y="199"/>
                      <a:pt x="111" y="199"/>
                    </a:cubicBezTo>
                    <a:cubicBezTo>
                      <a:pt x="110" y="199"/>
                      <a:pt x="110" y="198"/>
                      <a:pt x="109" y="198"/>
                    </a:cubicBezTo>
                    <a:cubicBezTo>
                      <a:pt x="108" y="199"/>
                      <a:pt x="108" y="199"/>
                      <a:pt x="108" y="199"/>
                    </a:cubicBezTo>
                    <a:cubicBezTo>
                      <a:pt x="107" y="199"/>
                      <a:pt x="107" y="200"/>
                      <a:pt x="107" y="200"/>
                    </a:cubicBezTo>
                    <a:cubicBezTo>
                      <a:pt x="107" y="201"/>
                      <a:pt x="107" y="201"/>
                      <a:pt x="107" y="201"/>
                    </a:cubicBezTo>
                    <a:cubicBezTo>
                      <a:pt x="107" y="202"/>
                      <a:pt x="107" y="203"/>
                      <a:pt x="107" y="204"/>
                    </a:cubicBezTo>
                    <a:cubicBezTo>
                      <a:pt x="116" y="239"/>
                      <a:pt x="116" y="239"/>
                      <a:pt x="116" y="239"/>
                    </a:cubicBezTo>
                    <a:cubicBezTo>
                      <a:pt x="116" y="240"/>
                      <a:pt x="116" y="240"/>
                      <a:pt x="116" y="240"/>
                    </a:cubicBezTo>
                    <a:cubicBezTo>
                      <a:pt x="116" y="240"/>
                      <a:pt x="116" y="240"/>
                      <a:pt x="116" y="240"/>
                    </a:cubicBezTo>
                    <a:cubicBezTo>
                      <a:pt x="116" y="241"/>
                      <a:pt x="116" y="241"/>
                      <a:pt x="116" y="241"/>
                    </a:cubicBezTo>
                    <a:cubicBezTo>
                      <a:pt x="116" y="241"/>
                      <a:pt x="116" y="241"/>
                      <a:pt x="116" y="241"/>
                    </a:cubicBezTo>
                    <a:cubicBezTo>
                      <a:pt x="118" y="241"/>
                      <a:pt x="118" y="241"/>
                      <a:pt x="118" y="241"/>
                    </a:cubicBezTo>
                    <a:cubicBezTo>
                      <a:pt x="116" y="240"/>
                      <a:pt x="116" y="240"/>
                      <a:pt x="116" y="240"/>
                    </a:cubicBezTo>
                    <a:cubicBezTo>
                      <a:pt x="116" y="241"/>
                      <a:pt x="116" y="241"/>
                      <a:pt x="116" y="241"/>
                    </a:cubicBezTo>
                    <a:cubicBezTo>
                      <a:pt x="118" y="241"/>
                      <a:pt x="118" y="241"/>
                      <a:pt x="118" y="241"/>
                    </a:cubicBezTo>
                    <a:cubicBezTo>
                      <a:pt x="116" y="240"/>
                      <a:pt x="116" y="240"/>
                      <a:pt x="116" y="240"/>
                    </a:cubicBezTo>
                    <a:cubicBezTo>
                      <a:pt x="118" y="241"/>
                      <a:pt x="118" y="241"/>
                      <a:pt x="118" y="241"/>
                    </a:cubicBezTo>
                    <a:cubicBezTo>
                      <a:pt x="117" y="239"/>
                      <a:pt x="117" y="239"/>
                      <a:pt x="117" y="239"/>
                    </a:cubicBezTo>
                    <a:cubicBezTo>
                      <a:pt x="116" y="240"/>
                      <a:pt x="116" y="240"/>
                      <a:pt x="116" y="240"/>
                    </a:cubicBezTo>
                    <a:cubicBezTo>
                      <a:pt x="118" y="241"/>
                      <a:pt x="118" y="241"/>
                      <a:pt x="118" y="241"/>
                    </a:cubicBezTo>
                    <a:cubicBezTo>
                      <a:pt x="117" y="239"/>
                      <a:pt x="117" y="239"/>
                      <a:pt x="117" y="239"/>
                    </a:cubicBezTo>
                    <a:cubicBezTo>
                      <a:pt x="118" y="241"/>
                      <a:pt x="118" y="241"/>
                      <a:pt x="118" y="241"/>
                    </a:cubicBezTo>
                    <a:cubicBezTo>
                      <a:pt x="118" y="239"/>
                      <a:pt x="118" y="239"/>
                      <a:pt x="118" y="239"/>
                    </a:cubicBezTo>
                    <a:cubicBezTo>
                      <a:pt x="117" y="239"/>
                      <a:pt x="117" y="239"/>
                      <a:pt x="117" y="239"/>
                    </a:cubicBezTo>
                    <a:cubicBezTo>
                      <a:pt x="118" y="241"/>
                      <a:pt x="118" y="241"/>
                      <a:pt x="118" y="241"/>
                    </a:cubicBezTo>
                    <a:cubicBezTo>
                      <a:pt x="118" y="239"/>
                      <a:pt x="118" y="239"/>
                      <a:pt x="118" y="239"/>
                    </a:cubicBezTo>
                    <a:cubicBezTo>
                      <a:pt x="118" y="241"/>
                      <a:pt x="118" y="241"/>
                      <a:pt x="118" y="241"/>
                    </a:cubicBezTo>
                    <a:cubicBezTo>
                      <a:pt x="120" y="239"/>
                      <a:pt x="120" y="239"/>
                      <a:pt x="120" y="239"/>
                    </a:cubicBezTo>
                    <a:cubicBezTo>
                      <a:pt x="119" y="239"/>
                      <a:pt x="119" y="239"/>
                      <a:pt x="118" y="239"/>
                    </a:cubicBezTo>
                    <a:cubicBezTo>
                      <a:pt x="118" y="241"/>
                      <a:pt x="118" y="241"/>
                      <a:pt x="118" y="241"/>
                    </a:cubicBezTo>
                    <a:cubicBezTo>
                      <a:pt x="120" y="239"/>
                      <a:pt x="120" y="239"/>
                      <a:pt x="120" y="239"/>
                    </a:cubicBezTo>
                    <a:cubicBezTo>
                      <a:pt x="119" y="240"/>
                      <a:pt x="119" y="240"/>
                      <a:pt x="119" y="240"/>
                    </a:cubicBezTo>
                    <a:cubicBezTo>
                      <a:pt x="120" y="239"/>
                      <a:pt x="120" y="239"/>
                      <a:pt x="120" y="239"/>
                    </a:cubicBezTo>
                    <a:cubicBezTo>
                      <a:pt x="120" y="239"/>
                      <a:pt x="120" y="239"/>
                      <a:pt x="120" y="239"/>
                    </a:cubicBezTo>
                    <a:cubicBezTo>
                      <a:pt x="119" y="240"/>
                      <a:pt x="119" y="240"/>
                      <a:pt x="119" y="240"/>
                    </a:cubicBezTo>
                    <a:cubicBezTo>
                      <a:pt x="120" y="239"/>
                      <a:pt x="120" y="239"/>
                      <a:pt x="120" y="239"/>
                    </a:cubicBezTo>
                    <a:cubicBezTo>
                      <a:pt x="120" y="239"/>
                      <a:pt x="119" y="239"/>
                      <a:pt x="119" y="238"/>
                    </a:cubicBezTo>
                    <a:cubicBezTo>
                      <a:pt x="84" y="155"/>
                      <a:pt x="84" y="155"/>
                      <a:pt x="84" y="155"/>
                    </a:cubicBezTo>
                    <a:cubicBezTo>
                      <a:pt x="83" y="153"/>
                      <a:pt x="83" y="150"/>
                      <a:pt x="83" y="147"/>
                    </a:cubicBezTo>
                    <a:cubicBezTo>
                      <a:pt x="83" y="146"/>
                      <a:pt x="83" y="145"/>
                      <a:pt x="83" y="144"/>
                    </a:cubicBezTo>
                    <a:cubicBezTo>
                      <a:pt x="91" y="108"/>
                      <a:pt x="91" y="108"/>
                      <a:pt x="91" y="108"/>
                    </a:cubicBezTo>
                    <a:cubicBezTo>
                      <a:pt x="92" y="107"/>
                      <a:pt x="92" y="105"/>
                      <a:pt x="92" y="104"/>
                    </a:cubicBezTo>
                    <a:cubicBezTo>
                      <a:pt x="92" y="100"/>
                      <a:pt x="91" y="97"/>
                      <a:pt x="90" y="95"/>
                    </a:cubicBezTo>
                    <a:cubicBezTo>
                      <a:pt x="72" y="53"/>
                      <a:pt x="72" y="53"/>
                      <a:pt x="72" y="53"/>
                    </a:cubicBezTo>
                    <a:cubicBezTo>
                      <a:pt x="72" y="51"/>
                      <a:pt x="71" y="50"/>
                      <a:pt x="70" y="49"/>
                    </a:cubicBezTo>
                    <a:cubicBezTo>
                      <a:pt x="69" y="48"/>
                      <a:pt x="67" y="48"/>
                      <a:pt x="66" y="48"/>
                    </a:cubicBezTo>
                    <a:cubicBezTo>
                      <a:pt x="65" y="48"/>
                      <a:pt x="64" y="48"/>
                      <a:pt x="63" y="48"/>
                    </a:cubicBezTo>
                    <a:cubicBezTo>
                      <a:pt x="63" y="48"/>
                      <a:pt x="63" y="48"/>
                      <a:pt x="63" y="48"/>
                    </a:cubicBezTo>
                    <a:cubicBezTo>
                      <a:pt x="63" y="48"/>
                      <a:pt x="63" y="48"/>
                      <a:pt x="63" y="48"/>
                    </a:cubicBezTo>
                    <a:cubicBezTo>
                      <a:pt x="63" y="49"/>
                      <a:pt x="62" y="49"/>
                      <a:pt x="61" y="49"/>
                    </a:cubicBezTo>
                    <a:cubicBezTo>
                      <a:pt x="60" y="49"/>
                      <a:pt x="58" y="48"/>
                      <a:pt x="57" y="47"/>
                    </a:cubicBezTo>
                    <a:cubicBezTo>
                      <a:pt x="50" y="42"/>
                      <a:pt x="50" y="42"/>
                      <a:pt x="50" y="42"/>
                    </a:cubicBezTo>
                    <a:cubicBezTo>
                      <a:pt x="48" y="40"/>
                      <a:pt x="46" y="39"/>
                      <a:pt x="44" y="39"/>
                    </a:cubicBezTo>
                    <a:cubicBezTo>
                      <a:pt x="42" y="39"/>
                      <a:pt x="40" y="40"/>
                      <a:pt x="39" y="41"/>
                    </a:cubicBezTo>
                    <a:cubicBezTo>
                      <a:pt x="4" y="63"/>
                      <a:pt x="4" y="63"/>
                      <a:pt x="4" y="63"/>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4"/>
                      <a:pt x="3" y="64"/>
                      <a:pt x="3" y="64"/>
                    </a:cubicBezTo>
                    <a:cubicBezTo>
                      <a:pt x="3" y="65"/>
                      <a:pt x="3" y="65"/>
                      <a:pt x="3" y="65"/>
                    </a:cubicBezTo>
                    <a:cubicBezTo>
                      <a:pt x="4" y="64"/>
                      <a:pt x="4" y="64"/>
                      <a:pt x="4" y="64"/>
                    </a:cubicBezTo>
                    <a:cubicBezTo>
                      <a:pt x="3" y="64"/>
                      <a:pt x="3" y="64"/>
                      <a:pt x="3" y="64"/>
                    </a:cubicBezTo>
                    <a:cubicBezTo>
                      <a:pt x="3" y="65"/>
                      <a:pt x="3" y="65"/>
                      <a:pt x="3" y="65"/>
                    </a:cubicBezTo>
                    <a:cubicBezTo>
                      <a:pt x="4" y="64"/>
                      <a:pt x="4" y="64"/>
                      <a:pt x="4" y="64"/>
                    </a:cubicBezTo>
                    <a:cubicBezTo>
                      <a:pt x="3" y="65"/>
                      <a:pt x="3" y="65"/>
                      <a:pt x="3" y="65"/>
                    </a:cubicBezTo>
                    <a:cubicBezTo>
                      <a:pt x="5" y="65"/>
                      <a:pt x="5" y="65"/>
                      <a:pt x="5" y="65"/>
                    </a:cubicBezTo>
                    <a:cubicBezTo>
                      <a:pt x="5" y="65"/>
                      <a:pt x="5" y="65"/>
                      <a:pt x="4" y="64"/>
                    </a:cubicBezTo>
                    <a:cubicBezTo>
                      <a:pt x="3" y="65"/>
                      <a:pt x="3" y="65"/>
                      <a:pt x="3" y="65"/>
                    </a:cubicBezTo>
                    <a:cubicBezTo>
                      <a:pt x="5" y="65"/>
                      <a:pt x="5" y="65"/>
                      <a:pt x="5" y="65"/>
                    </a:cubicBezTo>
                    <a:cubicBezTo>
                      <a:pt x="4" y="65"/>
                      <a:pt x="4" y="65"/>
                      <a:pt x="4" y="65"/>
                    </a:cubicBezTo>
                    <a:cubicBezTo>
                      <a:pt x="5" y="65"/>
                      <a:pt x="5" y="65"/>
                      <a:pt x="5" y="65"/>
                    </a:cubicBezTo>
                    <a:cubicBezTo>
                      <a:pt x="5" y="65"/>
                      <a:pt x="5" y="65"/>
                      <a:pt x="5" y="65"/>
                    </a:cubicBezTo>
                    <a:cubicBezTo>
                      <a:pt x="4" y="65"/>
                      <a:pt x="4" y="65"/>
                      <a:pt x="4" y="65"/>
                    </a:cubicBezTo>
                    <a:cubicBezTo>
                      <a:pt x="5" y="65"/>
                      <a:pt x="5" y="65"/>
                      <a:pt x="5" y="65"/>
                    </a:cubicBezTo>
                    <a:cubicBezTo>
                      <a:pt x="5" y="65"/>
                      <a:pt x="5" y="65"/>
                      <a:pt x="5" y="64"/>
                    </a:cubicBezTo>
                    <a:cubicBezTo>
                      <a:pt x="11" y="54"/>
                      <a:pt x="11" y="54"/>
                      <a:pt x="11" y="54"/>
                    </a:cubicBezTo>
                    <a:cubicBezTo>
                      <a:pt x="12" y="53"/>
                      <a:pt x="12" y="51"/>
                      <a:pt x="12" y="50"/>
                    </a:cubicBezTo>
                    <a:cubicBezTo>
                      <a:pt x="12" y="47"/>
                      <a:pt x="11" y="44"/>
                      <a:pt x="9" y="43"/>
                    </a:cubicBezTo>
                    <a:cubicBezTo>
                      <a:pt x="8" y="44"/>
                      <a:pt x="8" y="44"/>
                      <a:pt x="8" y="44"/>
                    </a:cubicBezTo>
                    <a:cubicBezTo>
                      <a:pt x="9" y="43"/>
                      <a:pt x="9" y="43"/>
                      <a:pt x="9" y="43"/>
                    </a:cubicBezTo>
                    <a:cubicBezTo>
                      <a:pt x="9" y="43"/>
                      <a:pt x="9" y="43"/>
                      <a:pt x="9" y="43"/>
                    </a:cubicBezTo>
                    <a:cubicBezTo>
                      <a:pt x="9" y="43"/>
                      <a:pt x="9" y="43"/>
                      <a:pt x="9" y="43"/>
                    </a:cubicBezTo>
                    <a:cubicBezTo>
                      <a:pt x="9" y="43"/>
                      <a:pt x="9" y="43"/>
                      <a:pt x="9" y="43"/>
                    </a:cubicBezTo>
                    <a:cubicBezTo>
                      <a:pt x="8" y="42"/>
                      <a:pt x="8" y="41"/>
                      <a:pt x="8" y="41"/>
                    </a:cubicBezTo>
                    <a:cubicBezTo>
                      <a:pt x="8" y="40"/>
                      <a:pt x="8" y="39"/>
                      <a:pt x="9" y="39"/>
                    </a:cubicBezTo>
                    <a:cubicBezTo>
                      <a:pt x="17" y="31"/>
                      <a:pt x="17" y="31"/>
                      <a:pt x="17" y="31"/>
                    </a:cubicBezTo>
                    <a:cubicBezTo>
                      <a:pt x="20" y="29"/>
                      <a:pt x="23" y="25"/>
                      <a:pt x="26" y="23"/>
                    </a:cubicBezTo>
                    <a:cubicBezTo>
                      <a:pt x="40" y="7"/>
                      <a:pt x="40" y="7"/>
                      <a:pt x="40" y="7"/>
                    </a:cubicBezTo>
                    <a:cubicBezTo>
                      <a:pt x="38" y="6"/>
                      <a:pt x="38" y="6"/>
                      <a:pt x="38" y="6"/>
                    </a:cubicBezTo>
                    <a:cubicBezTo>
                      <a:pt x="36" y="5"/>
                      <a:pt x="36" y="5"/>
                      <a:pt x="36" y="5"/>
                    </a:cubicBezTo>
                    <a:cubicBezTo>
                      <a:pt x="23" y="20"/>
                      <a:pt x="23" y="20"/>
                      <a:pt x="23" y="20"/>
                    </a:cubicBezTo>
                    <a:cubicBezTo>
                      <a:pt x="20" y="22"/>
                      <a:pt x="17" y="26"/>
                      <a:pt x="15" y="28"/>
                    </a:cubicBezTo>
                    <a:cubicBezTo>
                      <a:pt x="6" y="35"/>
                      <a:pt x="6" y="35"/>
                      <a:pt x="6" y="35"/>
                    </a:cubicBezTo>
                    <a:cubicBezTo>
                      <a:pt x="4" y="37"/>
                      <a:pt x="3" y="39"/>
                      <a:pt x="3" y="41"/>
                    </a:cubicBezTo>
                    <a:cubicBezTo>
                      <a:pt x="3" y="43"/>
                      <a:pt x="4" y="45"/>
                      <a:pt x="6" y="46"/>
                    </a:cubicBezTo>
                    <a:cubicBezTo>
                      <a:pt x="7" y="44"/>
                      <a:pt x="7" y="44"/>
                      <a:pt x="7" y="44"/>
                    </a:cubicBezTo>
                    <a:cubicBezTo>
                      <a:pt x="6" y="46"/>
                      <a:pt x="6" y="46"/>
                      <a:pt x="6" y="46"/>
                    </a:cubicBezTo>
                    <a:cubicBezTo>
                      <a:pt x="6" y="46"/>
                      <a:pt x="6" y="46"/>
                      <a:pt x="6" y="46"/>
                    </a:cubicBezTo>
                    <a:cubicBezTo>
                      <a:pt x="6" y="46"/>
                      <a:pt x="6" y="46"/>
                      <a:pt x="6" y="46"/>
                    </a:cubicBezTo>
                    <a:cubicBezTo>
                      <a:pt x="6" y="46"/>
                      <a:pt x="6" y="46"/>
                      <a:pt x="6" y="46"/>
                    </a:cubicBezTo>
                    <a:cubicBezTo>
                      <a:pt x="7" y="47"/>
                      <a:pt x="8" y="48"/>
                      <a:pt x="8" y="50"/>
                    </a:cubicBezTo>
                    <a:cubicBezTo>
                      <a:pt x="8" y="50"/>
                      <a:pt x="8" y="51"/>
                      <a:pt x="7" y="52"/>
                    </a:cubicBezTo>
                    <a:cubicBezTo>
                      <a:pt x="2" y="62"/>
                      <a:pt x="2" y="62"/>
                      <a:pt x="2" y="62"/>
                    </a:cubicBezTo>
                    <a:cubicBezTo>
                      <a:pt x="1" y="62"/>
                      <a:pt x="1" y="63"/>
                      <a:pt x="1" y="63"/>
                    </a:cubicBezTo>
                    <a:cubicBezTo>
                      <a:pt x="1" y="64"/>
                      <a:pt x="0" y="65"/>
                      <a:pt x="0" y="65"/>
                    </a:cubicBezTo>
                    <a:cubicBezTo>
                      <a:pt x="0" y="66"/>
                      <a:pt x="0" y="66"/>
                      <a:pt x="1" y="67"/>
                    </a:cubicBezTo>
                    <a:cubicBezTo>
                      <a:pt x="2" y="68"/>
                      <a:pt x="3" y="68"/>
                      <a:pt x="3" y="68"/>
                    </a:cubicBezTo>
                    <a:cubicBezTo>
                      <a:pt x="4" y="68"/>
                      <a:pt x="5" y="68"/>
                      <a:pt x="6" y="67"/>
                    </a:cubicBezTo>
                    <a:cubicBezTo>
                      <a:pt x="41" y="44"/>
                      <a:pt x="41" y="44"/>
                      <a:pt x="41" y="44"/>
                    </a:cubicBezTo>
                    <a:cubicBezTo>
                      <a:pt x="42" y="44"/>
                      <a:pt x="43" y="44"/>
                      <a:pt x="44" y="44"/>
                    </a:cubicBezTo>
                    <a:cubicBezTo>
                      <a:pt x="45" y="44"/>
                      <a:pt x="47" y="44"/>
                      <a:pt x="47" y="45"/>
                    </a:cubicBezTo>
                    <a:cubicBezTo>
                      <a:pt x="54" y="51"/>
                      <a:pt x="54" y="51"/>
                      <a:pt x="54" y="51"/>
                    </a:cubicBezTo>
                    <a:cubicBezTo>
                      <a:pt x="56" y="52"/>
                      <a:pt x="59" y="53"/>
                      <a:pt x="61" y="53"/>
                    </a:cubicBezTo>
                    <a:cubicBezTo>
                      <a:pt x="62" y="53"/>
                      <a:pt x="64" y="53"/>
                      <a:pt x="65" y="52"/>
                    </a:cubicBezTo>
                    <a:cubicBezTo>
                      <a:pt x="65" y="52"/>
                      <a:pt x="65" y="52"/>
                      <a:pt x="65" y="52"/>
                    </a:cubicBezTo>
                    <a:cubicBezTo>
                      <a:pt x="65" y="52"/>
                      <a:pt x="65" y="52"/>
                      <a:pt x="65" y="52"/>
                    </a:cubicBezTo>
                    <a:cubicBezTo>
                      <a:pt x="66" y="52"/>
                      <a:pt x="66" y="52"/>
                      <a:pt x="66" y="52"/>
                    </a:cubicBezTo>
                    <a:cubicBezTo>
                      <a:pt x="66" y="52"/>
                      <a:pt x="67" y="52"/>
                      <a:pt x="67" y="53"/>
                    </a:cubicBezTo>
                    <a:cubicBezTo>
                      <a:pt x="68" y="53"/>
                      <a:pt x="68" y="54"/>
                      <a:pt x="69" y="55"/>
                    </a:cubicBezTo>
                    <a:cubicBezTo>
                      <a:pt x="86" y="96"/>
                      <a:pt x="86" y="96"/>
                      <a:pt x="86" y="96"/>
                    </a:cubicBezTo>
                    <a:cubicBezTo>
                      <a:pt x="87" y="98"/>
                      <a:pt x="87" y="101"/>
                      <a:pt x="87" y="104"/>
                    </a:cubicBezTo>
                    <a:cubicBezTo>
                      <a:pt x="87" y="105"/>
                      <a:pt x="87" y="106"/>
                      <a:pt x="87" y="107"/>
                    </a:cubicBezTo>
                    <a:cubicBezTo>
                      <a:pt x="79" y="143"/>
                      <a:pt x="79" y="143"/>
                      <a:pt x="79" y="143"/>
                    </a:cubicBezTo>
                    <a:cubicBezTo>
                      <a:pt x="79" y="144"/>
                      <a:pt x="79" y="146"/>
                      <a:pt x="79" y="147"/>
                    </a:cubicBezTo>
                    <a:cubicBezTo>
                      <a:pt x="79" y="151"/>
                      <a:pt x="79" y="154"/>
                      <a:pt x="80" y="156"/>
                    </a:cubicBezTo>
                    <a:cubicBezTo>
                      <a:pt x="115" y="239"/>
                      <a:pt x="115" y="239"/>
                      <a:pt x="115" y="239"/>
                    </a:cubicBezTo>
                    <a:cubicBezTo>
                      <a:pt x="115" y="240"/>
                      <a:pt x="116" y="241"/>
                      <a:pt x="116" y="241"/>
                    </a:cubicBezTo>
                    <a:cubicBezTo>
                      <a:pt x="116" y="242"/>
                      <a:pt x="116" y="242"/>
                      <a:pt x="116" y="242"/>
                    </a:cubicBezTo>
                    <a:cubicBezTo>
                      <a:pt x="117" y="243"/>
                      <a:pt x="117" y="243"/>
                      <a:pt x="117" y="243"/>
                    </a:cubicBezTo>
                    <a:cubicBezTo>
                      <a:pt x="117" y="243"/>
                      <a:pt x="117" y="243"/>
                      <a:pt x="118" y="243"/>
                    </a:cubicBezTo>
                    <a:cubicBezTo>
                      <a:pt x="119" y="243"/>
                      <a:pt x="119" y="243"/>
                      <a:pt x="120" y="242"/>
                    </a:cubicBezTo>
                    <a:cubicBezTo>
                      <a:pt x="120" y="241"/>
                      <a:pt x="120" y="241"/>
                      <a:pt x="120" y="241"/>
                    </a:cubicBezTo>
                    <a:cubicBezTo>
                      <a:pt x="121" y="241"/>
                      <a:pt x="121" y="241"/>
                      <a:pt x="121" y="241"/>
                    </a:cubicBezTo>
                    <a:cubicBezTo>
                      <a:pt x="120" y="240"/>
                      <a:pt x="120" y="239"/>
                      <a:pt x="120" y="238"/>
                    </a:cubicBezTo>
                    <a:cubicBezTo>
                      <a:pt x="111" y="203"/>
                      <a:pt x="111" y="203"/>
                      <a:pt x="111" y="203"/>
                    </a:cubicBezTo>
                    <a:cubicBezTo>
                      <a:pt x="111" y="202"/>
                      <a:pt x="111" y="201"/>
                      <a:pt x="111" y="201"/>
                    </a:cubicBezTo>
                    <a:cubicBezTo>
                      <a:pt x="111" y="201"/>
                      <a:pt x="111" y="201"/>
                      <a:pt x="111" y="201"/>
                    </a:cubicBezTo>
                    <a:cubicBezTo>
                      <a:pt x="110" y="201"/>
                      <a:pt x="110" y="201"/>
                      <a:pt x="110" y="201"/>
                    </a:cubicBezTo>
                    <a:cubicBezTo>
                      <a:pt x="111" y="202"/>
                      <a:pt x="111" y="202"/>
                      <a:pt x="111" y="202"/>
                    </a:cubicBezTo>
                    <a:cubicBezTo>
                      <a:pt x="111" y="201"/>
                      <a:pt x="111" y="201"/>
                      <a:pt x="111" y="201"/>
                    </a:cubicBezTo>
                    <a:cubicBezTo>
                      <a:pt x="110" y="201"/>
                      <a:pt x="110" y="201"/>
                      <a:pt x="110" y="201"/>
                    </a:cubicBezTo>
                    <a:cubicBezTo>
                      <a:pt x="111" y="202"/>
                      <a:pt x="111" y="202"/>
                      <a:pt x="111" y="202"/>
                    </a:cubicBezTo>
                    <a:cubicBezTo>
                      <a:pt x="109" y="201"/>
                      <a:pt x="109" y="201"/>
                      <a:pt x="109" y="201"/>
                    </a:cubicBezTo>
                    <a:cubicBezTo>
                      <a:pt x="110" y="202"/>
                      <a:pt x="110" y="202"/>
                      <a:pt x="110" y="202"/>
                    </a:cubicBezTo>
                    <a:cubicBezTo>
                      <a:pt x="111" y="202"/>
                      <a:pt x="111" y="202"/>
                      <a:pt x="111" y="202"/>
                    </a:cubicBezTo>
                    <a:cubicBezTo>
                      <a:pt x="109" y="201"/>
                      <a:pt x="109" y="201"/>
                      <a:pt x="109" y="201"/>
                    </a:cubicBezTo>
                    <a:cubicBezTo>
                      <a:pt x="110" y="202"/>
                      <a:pt x="110" y="202"/>
                      <a:pt x="110" y="202"/>
                    </a:cubicBezTo>
                    <a:cubicBezTo>
                      <a:pt x="109" y="201"/>
                      <a:pt x="109" y="201"/>
                      <a:pt x="109" y="201"/>
                    </a:cubicBezTo>
                    <a:cubicBezTo>
                      <a:pt x="109" y="203"/>
                      <a:pt x="109" y="203"/>
                      <a:pt x="109" y="203"/>
                    </a:cubicBezTo>
                    <a:cubicBezTo>
                      <a:pt x="110" y="202"/>
                      <a:pt x="110" y="202"/>
                      <a:pt x="110" y="202"/>
                    </a:cubicBezTo>
                    <a:cubicBezTo>
                      <a:pt x="109" y="201"/>
                      <a:pt x="109" y="201"/>
                      <a:pt x="109" y="201"/>
                    </a:cubicBezTo>
                    <a:cubicBezTo>
                      <a:pt x="109" y="203"/>
                      <a:pt x="109" y="203"/>
                      <a:pt x="109" y="203"/>
                    </a:cubicBezTo>
                    <a:cubicBezTo>
                      <a:pt x="109" y="201"/>
                      <a:pt x="109" y="201"/>
                      <a:pt x="109" y="201"/>
                    </a:cubicBezTo>
                    <a:cubicBezTo>
                      <a:pt x="108" y="202"/>
                      <a:pt x="108" y="202"/>
                      <a:pt x="108" y="202"/>
                    </a:cubicBezTo>
                    <a:cubicBezTo>
                      <a:pt x="109" y="203"/>
                      <a:pt x="109" y="203"/>
                      <a:pt x="109" y="203"/>
                    </a:cubicBezTo>
                    <a:cubicBezTo>
                      <a:pt x="109" y="201"/>
                      <a:pt x="109" y="201"/>
                      <a:pt x="109" y="201"/>
                    </a:cubicBezTo>
                    <a:cubicBezTo>
                      <a:pt x="108" y="202"/>
                      <a:pt x="108" y="202"/>
                      <a:pt x="108" y="202"/>
                    </a:cubicBezTo>
                    <a:cubicBezTo>
                      <a:pt x="109" y="202"/>
                      <a:pt x="109" y="202"/>
                      <a:pt x="109" y="202"/>
                    </a:cubicBezTo>
                    <a:cubicBezTo>
                      <a:pt x="108" y="202"/>
                      <a:pt x="108" y="202"/>
                      <a:pt x="108" y="202"/>
                    </a:cubicBezTo>
                    <a:cubicBezTo>
                      <a:pt x="108" y="202"/>
                      <a:pt x="108" y="202"/>
                      <a:pt x="108" y="202"/>
                    </a:cubicBezTo>
                    <a:cubicBezTo>
                      <a:pt x="109" y="202"/>
                      <a:pt x="109" y="202"/>
                      <a:pt x="109" y="202"/>
                    </a:cubicBezTo>
                    <a:cubicBezTo>
                      <a:pt x="108" y="202"/>
                      <a:pt x="108" y="202"/>
                      <a:pt x="108" y="202"/>
                    </a:cubicBezTo>
                    <a:cubicBezTo>
                      <a:pt x="108" y="203"/>
                      <a:pt x="108" y="203"/>
                      <a:pt x="108" y="203"/>
                    </a:cubicBezTo>
                    <a:cubicBezTo>
                      <a:pt x="109" y="203"/>
                      <a:pt x="109" y="203"/>
                      <a:pt x="109" y="204"/>
                    </a:cubicBezTo>
                    <a:cubicBezTo>
                      <a:pt x="129" y="238"/>
                      <a:pt x="129" y="238"/>
                      <a:pt x="129" y="238"/>
                    </a:cubicBezTo>
                    <a:cubicBezTo>
                      <a:pt x="130" y="240"/>
                      <a:pt x="132" y="246"/>
                      <a:pt x="132" y="249"/>
                    </a:cubicBezTo>
                    <a:cubicBezTo>
                      <a:pt x="132" y="254"/>
                      <a:pt x="132" y="254"/>
                      <a:pt x="132" y="254"/>
                    </a:cubicBezTo>
                    <a:cubicBezTo>
                      <a:pt x="132" y="257"/>
                      <a:pt x="132" y="259"/>
                      <a:pt x="133" y="261"/>
                    </a:cubicBezTo>
                    <a:cubicBezTo>
                      <a:pt x="134" y="263"/>
                      <a:pt x="135" y="265"/>
                      <a:pt x="137" y="266"/>
                    </a:cubicBezTo>
                    <a:cubicBezTo>
                      <a:pt x="151" y="277"/>
                      <a:pt x="151" y="277"/>
                      <a:pt x="151" y="277"/>
                    </a:cubicBezTo>
                    <a:cubicBezTo>
                      <a:pt x="152" y="278"/>
                      <a:pt x="154" y="279"/>
                      <a:pt x="156" y="280"/>
                    </a:cubicBezTo>
                    <a:cubicBezTo>
                      <a:pt x="158" y="281"/>
                      <a:pt x="160" y="281"/>
                      <a:pt x="162" y="281"/>
                    </a:cubicBezTo>
                    <a:cubicBezTo>
                      <a:pt x="170" y="281"/>
                      <a:pt x="170" y="281"/>
                      <a:pt x="170" y="281"/>
                    </a:cubicBezTo>
                    <a:cubicBezTo>
                      <a:pt x="173" y="281"/>
                      <a:pt x="177" y="282"/>
                      <a:pt x="179" y="284"/>
                    </a:cubicBezTo>
                    <a:cubicBezTo>
                      <a:pt x="200" y="297"/>
                      <a:pt x="200" y="297"/>
                      <a:pt x="200" y="297"/>
                    </a:cubicBezTo>
                    <a:cubicBezTo>
                      <a:pt x="202" y="298"/>
                      <a:pt x="206" y="302"/>
                      <a:pt x="207" y="304"/>
                    </a:cubicBezTo>
                    <a:cubicBezTo>
                      <a:pt x="218" y="323"/>
                      <a:pt x="218" y="323"/>
                      <a:pt x="218" y="323"/>
                    </a:cubicBezTo>
                    <a:cubicBezTo>
                      <a:pt x="219" y="325"/>
                      <a:pt x="220" y="326"/>
                      <a:pt x="222" y="328"/>
                    </a:cubicBezTo>
                    <a:cubicBezTo>
                      <a:pt x="224" y="329"/>
                      <a:pt x="225" y="330"/>
                      <a:pt x="228" y="330"/>
                    </a:cubicBezTo>
                    <a:cubicBezTo>
                      <a:pt x="237" y="330"/>
                      <a:pt x="237" y="330"/>
                      <a:pt x="237" y="330"/>
                    </a:cubicBezTo>
                    <a:cubicBezTo>
                      <a:pt x="238" y="330"/>
                      <a:pt x="239" y="330"/>
                      <a:pt x="241" y="331"/>
                    </a:cubicBezTo>
                    <a:cubicBezTo>
                      <a:pt x="242" y="332"/>
                      <a:pt x="243" y="333"/>
                      <a:pt x="244" y="334"/>
                    </a:cubicBezTo>
                    <a:cubicBezTo>
                      <a:pt x="244" y="335"/>
                      <a:pt x="244" y="335"/>
                      <a:pt x="244" y="335"/>
                    </a:cubicBezTo>
                    <a:cubicBezTo>
                      <a:pt x="244" y="335"/>
                      <a:pt x="244" y="335"/>
                      <a:pt x="244" y="335"/>
                    </a:cubicBezTo>
                    <a:cubicBezTo>
                      <a:pt x="244" y="335"/>
                      <a:pt x="244" y="335"/>
                      <a:pt x="244" y="335"/>
                    </a:cubicBezTo>
                    <a:cubicBezTo>
                      <a:pt x="246" y="337"/>
                      <a:pt x="246" y="340"/>
                      <a:pt x="246" y="343"/>
                    </a:cubicBezTo>
                    <a:cubicBezTo>
                      <a:pt x="246" y="344"/>
                      <a:pt x="246" y="345"/>
                      <a:pt x="246" y="345"/>
                    </a:cubicBezTo>
                    <a:cubicBezTo>
                      <a:pt x="238" y="394"/>
                      <a:pt x="238" y="394"/>
                      <a:pt x="238" y="394"/>
                    </a:cubicBezTo>
                    <a:cubicBezTo>
                      <a:pt x="238" y="395"/>
                      <a:pt x="237" y="396"/>
                      <a:pt x="237" y="397"/>
                    </a:cubicBezTo>
                    <a:cubicBezTo>
                      <a:pt x="237" y="400"/>
                      <a:pt x="238" y="404"/>
                      <a:pt x="240" y="407"/>
                    </a:cubicBezTo>
                    <a:cubicBezTo>
                      <a:pt x="276" y="468"/>
                      <a:pt x="276" y="468"/>
                      <a:pt x="276" y="468"/>
                    </a:cubicBezTo>
                    <a:cubicBezTo>
                      <a:pt x="278" y="470"/>
                      <a:pt x="279" y="475"/>
                      <a:pt x="279" y="479"/>
                    </a:cubicBezTo>
                    <a:cubicBezTo>
                      <a:pt x="279" y="618"/>
                      <a:pt x="279" y="618"/>
                      <a:pt x="279" y="618"/>
                    </a:cubicBezTo>
                    <a:cubicBezTo>
                      <a:pt x="279" y="622"/>
                      <a:pt x="280" y="628"/>
                      <a:pt x="282" y="631"/>
                    </a:cubicBezTo>
                    <a:cubicBezTo>
                      <a:pt x="299" y="664"/>
                      <a:pt x="299" y="664"/>
                      <a:pt x="299" y="664"/>
                    </a:cubicBezTo>
                    <a:cubicBezTo>
                      <a:pt x="299" y="665"/>
                      <a:pt x="300" y="665"/>
                      <a:pt x="300" y="666"/>
                    </a:cubicBezTo>
                    <a:cubicBezTo>
                      <a:pt x="300" y="666"/>
                      <a:pt x="301" y="666"/>
                      <a:pt x="301" y="667"/>
                    </a:cubicBezTo>
                    <a:cubicBezTo>
                      <a:pt x="301" y="667"/>
                      <a:pt x="302" y="667"/>
                      <a:pt x="303" y="667"/>
                    </a:cubicBezTo>
                    <a:cubicBezTo>
                      <a:pt x="303" y="667"/>
                      <a:pt x="304" y="667"/>
                      <a:pt x="305" y="666"/>
                    </a:cubicBezTo>
                    <a:cubicBezTo>
                      <a:pt x="305" y="665"/>
                      <a:pt x="305" y="665"/>
                      <a:pt x="306" y="664"/>
                    </a:cubicBezTo>
                    <a:cubicBezTo>
                      <a:pt x="306" y="663"/>
                      <a:pt x="306" y="663"/>
                      <a:pt x="306" y="662"/>
                    </a:cubicBezTo>
                    <a:cubicBezTo>
                      <a:pt x="306" y="635"/>
                      <a:pt x="306" y="635"/>
                      <a:pt x="306" y="635"/>
                    </a:cubicBezTo>
                    <a:cubicBezTo>
                      <a:pt x="306" y="631"/>
                      <a:pt x="307" y="626"/>
                      <a:pt x="307" y="622"/>
                    </a:cubicBezTo>
                    <a:cubicBezTo>
                      <a:pt x="314" y="597"/>
                      <a:pt x="314" y="597"/>
                      <a:pt x="314" y="597"/>
                    </a:cubicBezTo>
                    <a:cubicBezTo>
                      <a:pt x="315" y="594"/>
                      <a:pt x="317" y="589"/>
                      <a:pt x="319" y="587"/>
                    </a:cubicBezTo>
                    <a:cubicBezTo>
                      <a:pt x="423" y="439"/>
                      <a:pt x="423" y="439"/>
                      <a:pt x="423" y="439"/>
                    </a:cubicBezTo>
                    <a:cubicBezTo>
                      <a:pt x="425" y="436"/>
                      <a:pt x="427" y="431"/>
                      <a:pt x="428" y="427"/>
                    </a:cubicBezTo>
                    <a:cubicBezTo>
                      <a:pt x="429" y="415"/>
                      <a:pt x="429" y="415"/>
                      <a:pt x="429" y="415"/>
                    </a:cubicBezTo>
                    <a:cubicBezTo>
                      <a:pt x="429" y="414"/>
                      <a:pt x="429" y="414"/>
                      <a:pt x="429" y="413"/>
                    </a:cubicBezTo>
                    <a:cubicBezTo>
                      <a:pt x="429" y="411"/>
                      <a:pt x="429" y="409"/>
                      <a:pt x="428" y="408"/>
                    </a:cubicBezTo>
                    <a:cubicBezTo>
                      <a:pt x="427" y="406"/>
                      <a:pt x="426" y="404"/>
                      <a:pt x="425" y="403"/>
                    </a:cubicBezTo>
                    <a:cubicBezTo>
                      <a:pt x="383" y="378"/>
                      <a:pt x="383" y="378"/>
                      <a:pt x="383" y="378"/>
                    </a:cubicBezTo>
                    <a:cubicBezTo>
                      <a:pt x="381" y="377"/>
                      <a:pt x="380" y="377"/>
                      <a:pt x="378" y="377"/>
                    </a:cubicBezTo>
                    <a:cubicBezTo>
                      <a:pt x="376" y="377"/>
                      <a:pt x="373" y="378"/>
                      <a:pt x="372" y="380"/>
                    </a:cubicBezTo>
                    <a:cubicBezTo>
                      <a:pt x="371" y="381"/>
                      <a:pt x="369" y="382"/>
                      <a:pt x="368" y="382"/>
                    </a:cubicBezTo>
                    <a:cubicBezTo>
                      <a:pt x="367" y="382"/>
                      <a:pt x="367" y="381"/>
                      <a:pt x="367" y="381"/>
                    </a:cubicBezTo>
                    <a:cubicBezTo>
                      <a:pt x="366" y="381"/>
                      <a:pt x="366" y="380"/>
                      <a:pt x="365" y="379"/>
                    </a:cubicBezTo>
                    <a:cubicBezTo>
                      <a:pt x="365" y="378"/>
                      <a:pt x="364" y="377"/>
                      <a:pt x="364" y="376"/>
                    </a:cubicBezTo>
                    <a:cubicBezTo>
                      <a:pt x="364" y="375"/>
                      <a:pt x="364" y="375"/>
                      <a:pt x="364" y="374"/>
                    </a:cubicBezTo>
                    <a:cubicBezTo>
                      <a:pt x="365" y="369"/>
                      <a:pt x="365" y="369"/>
                      <a:pt x="365" y="369"/>
                    </a:cubicBezTo>
                    <a:cubicBezTo>
                      <a:pt x="365" y="368"/>
                      <a:pt x="365" y="367"/>
                      <a:pt x="365" y="367"/>
                    </a:cubicBezTo>
                    <a:cubicBezTo>
                      <a:pt x="365" y="365"/>
                      <a:pt x="365" y="363"/>
                      <a:pt x="364" y="361"/>
                    </a:cubicBezTo>
                    <a:cubicBezTo>
                      <a:pt x="364" y="359"/>
                      <a:pt x="363" y="357"/>
                      <a:pt x="362" y="356"/>
                    </a:cubicBezTo>
                    <a:cubicBezTo>
                      <a:pt x="330" y="325"/>
                      <a:pt x="330" y="325"/>
                      <a:pt x="330" y="325"/>
                    </a:cubicBezTo>
                    <a:cubicBezTo>
                      <a:pt x="327" y="323"/>
                      <a:pt x="323" y="320"/>
                      <a:pt x="320" y="319"/>
                    </a:cubicBezTo>
                    <a:cubicBezTo>
                      <a:pt x="280" y="301"/>
                      <a:pt x="280" y="301"/>
                      <a:pt x="280" y="301"/>
                    </a:cubicBezTo>
                    <a:cubicBezTo>
                      <a:pt x="279" y="301"/>
                      <a:pt x="278" y="301"/>
                      <a:pt x="277" y="301"/>
                    </a:cubicBezTo>
                    <a:cubicBezTo>
                      <a:pt x="274" y="301"/>
                      <a:pt x="271" y="302"/>
                      <a:pt x="269" y="305"/>
                    </a:cubicBezTo>
                    <a:cubicBezTo>
                      <a:pt x="257" y="321"/>
                      <a:pt x="257" y="321"/>
                      <a:pt x="257" y="321"/>
                    </a:cubicBezTo>
                    <a:cubicBezTo>
                      <a:pt x="256" y="322"/>
                      <a:pt x="255" y="323"/>
                      <a:pt x="254" y="323"/>
                    </a:cubicBezTo>
                    <a:cubicBezTo>
                      <a:pt x="254" y="323"/>
                      <a:pt x="253" y="322"/>
                      <a:pt x="252" y="322"/>
                    </a:cubicBezTo>
                    <a:cubicBezTo>
                      <a:pt x="251" y="320"/>
                      <a:pt x="251" y="320"/>
                      <a:pt x="251" y="320"/>
                    </a:cubicBezTo>
                    <a:cubicBezTo>
                      <a:pt x="249" y="319"/>
                      <a:pt x="247" y="318"/>
                      <a:pt x="246" y="317"/>
                    </a:cubicBezTo>
                    <a:cubicBezTo>
                      <a:pt x="244" y="316"/>
                      <a:pt x="242" y="316"/>
                      <a:pt x="240" y="316"/>
                    </a:cubicBezTo>
                    <a:cubicBezTo>
                      <a:pt x="234" y="316"/>
                      <a:pt x="234" y="316"/>
                      <a:pt x="234" y="316"/>
                    </a:cubicBezTo>
                    <a:cubicBezTo>
                      <a:pt x="233" y="316"/>
                      <a:pt x="232" y="315"/>
                      <a:pt x="231" y="314"/>
                    </a:cubicBezTo>
                    <a:cubicBezTo>
                      <a:pt x="230" y="314"/>
                      <a:pt x="229" y="312"/>
                      <a:pt x="229" y="311"/>
                    </a:cubicBezTo>
                    <a:cubicBezTo>
                      <a:pt x="227" y="306"/>
                      <a:pt x="227" y="306"/>
                      <a:pt x="227" y="306"/>
                    </a:cubicBezTo>
                    <a:cubicBezTo>
                      <a:pt x="226" y="304"/>
                      <a:pt x="226" y="303"/>
                      <a:pt x="226" y="301"/>
                    </a:cubicBezTo>
                    <a:cubicBezTo>
                      <a:pt x="226" y="300"/>
                      <a:pt x="226" y="299"/>
                      <a:pt x="226" y="299"/>
                    </a:cubicBezTo>
                    <a:cubicBezTo>
                      <a:pt x="226" y="299"/>
                      <a:pt x="226" y="299"/>
                      <a:pt x="226" y="299"/>
                    </a:cubicBezTo>
                    <a:cubicBezTo>
                      <a:pt x="226" y="299"/>
                      <a:pt x="226" y="299"/>
                      <a:pt x="226" y="299"/>
                    </a:cubicBezTo>
                    <a:cubicBezTo>
                      <a:pt x="227" y="297"/>
                      <a:pt x="227" y="296"/>
                      <a:pt x="227" y="295"/>
                    </a:cubicBezTo>
                    <a:cubicBezTo>
                      <a:pt x="227" y="292"/>
                      <a:pt x="227" y="290"/>
                      <a:pt x="225" y="288"/>
                    </a:cubicBezTo>
                    <a:cubicBezTo>
                      <a:pt x="221" y="282"/>
                      <a:pt x="221" y="282"/>
                      <a:pt x="221" y="282"/>
                    </a:cubicBezTo>
                    <a:cubicBezTo>
                      <a:pt x="220" y="280"/>
                      <a:pt x="220" y="279"/>
                      <a:pt x="219" y="279"/>
                    </a:cubicBezTo>
                    <a:cubicBezTo>
                      <a:pt x="218" y="278"/>
                      <a:pt x="217" y="277"/>
                      <a:pt x="215" y="277"/>
                    </a:cubicBezTo>
                    <a:cubicBezTo>
                      <a:pt x="214" y="277"/>
                      <a:pt x="213" y="278"/>
                      <a:pt x="213" y="279"/>
                    </a:cubicBezTo>
                    <a:cubicBezTo>
                      <a:pt x="213" y="279"/>
                      <a:pt x="212" y="279"/>
                      <a:pt x="211" y="280"/>
                    </a:cubicBezTo>
                    <a:cubicBezTo>
                      <a:pt x="210" y="280"/>
                      <a:pt x="209" y="280"/>
                      <a:pt x="207" y="280"/>
                    </a:cubicBezTo>
                    <a:cubicBezTo>
                      <a:pt x="207" y="280"/>
                      <a:pt x="207" y="280"/>
                      <a:pt x="206" y="280"/>
                    </a:cubicBezTo>
                    <a:cubicBezTo>
                      <a:pt x="206" y="279"/>
                      <a:pt x="206" y="278"/>
                      <a:pt x="206" y="277"/>
                    </a:cubicBezTo>
                    <a:cubicBezTo>
                      <a:pt x="206" y="277"/>
                      <a:pt x="206" y="277"/>
                      <a:pt x="206" y="276"/>
                    </a:cubicBezTo>
                    <a:cubicBezTo>
                      <a:pt x="209" y="261"/>
                      <a:pt x="209" y="261"/>
                      <a:pt x="209" y="261"/>
                    </a:cubicBezTo>
                    <a:cubicBezTo>
                      <a:pt x="209" y="260"/>
                      <a:pt x="209" y="260"/>
                      <a:pt x="209" y="259"/>
                    </a:cubicBezTo>
                    <a:cubicBezTo>
                      <a:pt x="209" y="257"/>
                      <a:pt x="208" y="255"/>
                      <a:pt x="207" y="254"/>
                    </a:cubicBezTo>
                    <a:cubicBezTo>
                      <a:pt x="206" y="253"/>
                      <a:pt x="205" y="252"/>
                      <a:pt x="203" y="252"/>
                    </a:cubicBezTo>
                    <a:cubicBezTo>
                      <a:pt x="201" y="252"/>
                      <a:pt x="201" y="252"/>
                      <a:pt x="201" y="252"/>
                    </a:cubicBezTo>
                    <a:cubicBezTo>
                      <a:pt x="199" y="252"/>
                      <a:pt x="197" y="253"/>
                      <a:pt x="196" y="254"/>
                    </a:cubicBezTo>
                    <a:cubicBezTo>
                      <a:pt x="194" y="255"/>
                      <a:pt x="193" y="257"/>
                      <a:pt x="192" y="259"/>
                    </a:cubicBezTo>
                    <a:cubicBezTo>
                      <a:pt x="192" y="260"/>
                      <a:pt x="192" y="260"/>
                      <a:pt x="192" y="260"/>
                    </a:cubicBezTo>
                    <a:cubicBezTo>
                      <a:pt x="191" y="261"/>
                      <a:pt x="190" y="263"/>
                      <a:pt x="189" y="264"/>
                    </a:cubicBezTo>
                    <a:cubicBezTo>
                      <a:pt x="188" y="264"/>
                      <a:pt x="187" y="265"/>
                      <a:pt x="187" y="265"/>
                    </a:cubicBezTo>
                    <a:cubicBezTo>
                      <a:pt x="177" y="265"/>
                      <a:pt x="177" y="265"/>
                      <a:pt x="177" y="265"/>
                    </a:cubicBezTo>
                    <a:cubicBezTo>
                      <a:pt x="176" y="265"/>
                      <a:pt x="175" y="264"/>
                      <a:pt x="174" y="264"/>
                    </a:cubicBezTo>
                    <a:cubicBezTo>
                      <a:pt x="173" y="263"/>
                      <a:pt x="173" y="261"/>
                      <a:pt x="172" y="260"/>
                    </a:cubicBezTo>
                    <a:cubicBezTo>
                      <a:pt x="169" y="247"/>
                      <a:pt x="169" y="247"/>
                      <a:pt x="169" y="247"/>
                    </a:cubicBezTo>
                    <a:cubicBezTo>
                      <a:pt x="169" y="246"/>
                      <a:pt x="169" y="244"/>
                      <a:pt x="169" y="242"/>
                    </a:cubicBezTo>
                    <a:cubicBezTo>
                      <a:pt x="169" y="240"/>
                      <a:pt x="169" y="237"/>
                      <a:pt x="170" y="236"/>
                    </a:cubicBezTo>
                    <a:cubicBezTo>
                      <a:pt x="176" y="217"/>
                      <a:pt x="176" y="217"/>
                      <a:pt x="176" y="217"/>
                    </a:cubicBezTo>
                    <a:cubicBezTo>
                      <a:pt x="177" y="216"/>
                      <a:pt x="178" y="214"/>
                      <a:pt x="179" y="214"/>
                    </a:cubicBezTo>
                    <a:cubicBezTo>
                      <a:pt x="180" y="213"/>
                      <a:pt x="181" y="212"/>
                      <a:pt x="181" y="212"/>
                    </a:cubicBezTo>
                    <a:cubicBezTo>
                      <a:pt x="216" y="212"/>
                      <a:pt x="216" y="212"/>
                      <a:pt x="216" y="212"/>
                    </a:cubicBezTo>
                    <a:cubicBezTo>
                      <a:pt x="217" y="212"/>
                      <a:pt x="218" y="213"/>
                      <a:pt x="218" y="213"/>
                    </a:cubicBezTo>
                    <a:cubicBezTo>
                      <a:pt x="219" y="214"/>
                      <a:pt x="219" y="215"/>
                      <a:pt x="219" y="216"/>
                    </a:cubicBezTo>
                    <a:cubicBezTo>
                      <a:pt x="219" y="218"/>
                      <a:pt x="220" y="220"/>
                      <a:pt x="221" y="222"/>
                    </a:cubicBezTo>
                    <a:cubicBezTo>
                      <a:pt x="221" y="224"/>
                      <a:pt x="222" y="226"/>
                      <a:pt x="223" y="228"/>
                    </a:cubicBezTo>
                    <a:cubicBezTo>
                      <a:pt x="226" y="232"/>
                      <a:pt x="226" y="232"/>
                      <a:pt x="226" y="232"/>
                    </a:cubicBezTo>
                    <a:cubicBezTo>
                      <a:pt x="227" y="232"/>
                      <a:pt x="227" y="233"/>
                      <a:pt x="228" y="233"/>
                    </a:cubicBezTo>
                    <a:cubicBezTo>
                      <a:pt x="228" y="234"/>
                      <a:pt x="229" y="234"/>
                      <a:pt x="230" y="234"/>
                    </a:cubicBezTo>
                    <a:cubicBezTo>
                      <a:pt x="231" y="234"/>
                      <a:pt x="231" y="234"/>
                      <a:pt x="232" y="233"/>
                    </a:cubicBezTo>
                    <a:cubicBezTo>
                      <a:pt x="233" y="233"/>
                      <a:pt x="233" y="232"/>
                      <a:pt x="233" y="231"/>
                    </a:cubicBezTo>
                    <a:cubicBezTo>
                      <a:pt x="233" y="230"/>
                      <a:pt x="234" y="229"/>
                      <a:pt x="234" y="228"/>
                    </a:cubicBezTo>
                    <a:cubicBezTo>
                      <a:pt x="234" y="225"/>
                      <a:pt x="234" y="225"/>
                      <a:pt x="234" y="225"/>
                    </a:cubicBezTo>
                    <a:cubicBezTo>
                      <a:pt x="234" y="223"/>
                      <a:pt x="233" y="221"/>
                      <a:pt x="233" y="219"/>
                    </a:cubicBezTo>
                    <a:cubicBezTo>
                      <a:pt x="232" y="217"/>
                      <a:pt x="232" y="216"/>
                      <a:pt x="231" y="214"/>
                    </a:cubicBezTo>
                    <a:cubicBezTo>
                      <a:pt x="231" y="214"/>
                      <a:pt x="230" y="213"/>
                      <a:pt x="230" y="211"/>
                    </a:cubicBezTo>
                    <a:cubicBezTo>
                      <a:pt x="229" y="209"/>
                      <a:pt x="229" y="207"/>
                      <a:pt x="229" y="206"/>
                    </a:cubicBezTo>
                    <a:cubicBezTo>
                      <a:pt x="229" y="204"/>
                      <a:pt x="229" y="204"/>
                      <a:pt x="229" y="204"/>
                    </a:cubicBezTo>
                    <a:cubicBezTo>
                      <a:pt x="229" y="201"/>
                      <a:pt x="230" y="195"/>
                      <a:pt x="232" y="193"/>
                    </a:cubicBezTo>
                    <a:cubicBezTo>
                      <a:pt x="234" y="189"/>
                      <a:pt x="234" y="189"/>
                      <a:pt x="234" y="189"/>
                    </a:cubicBezTo>
                    <a:cubicBezTo>
                      <a:pt x="236" y="186"/>
                      <a:pt x="237" y="180"/>
                      <a:pt x="237" y="176"/>
                    </a:cubicBezTo>
                    <a:cubicBezTo>
                      <a:pt x="237" y="168"/>
                      <a:pt x="237" y="168"/>
                      <a:pt x="237" y="168"/>
                    </a:cubicBezTo>
                    <a:cubicBezTo>
                      <a:pt x="237" y="165"/>
                      <a:pt x="238" y="160"/>
                      <a:pt x="240" y="157"/>
                    </a:cubicBezTo>
                    <a:cubicBezTo>
                      <a:pt x="255" y="128"/>
                      <a:pt x="255" y="128"/>
                      <a:pt x="255" y="128"/>
                    </a:cubicBezTo>
                    <a:cubicBezTo>
                      <a:pt x="255" y="127"/>
                      <a:pt x="256" y="126"/>
                      <a:pt x="258" y="125"/>
                    </a:cubicBezTo>
                    <a:cubicBezTo>
                      <a:pt x="259" y="124"/>
                      <a:pt x="260" y="123"/>
                      <a:pt x="261" y="123"/>
                    </a:cubicBezTo>
                    <a:cubicBezTo>
                      <a:pt x="269" y="123"/>
                      <a:pt x="269" y="123"/>
                      <a:pt x="269" y="123"/>
                    </a:cubicBezTo>
                    <a:cubicBezTo>
                      <a:pt x="270" y="123"/>
                      <a:pt x="271" y="123"/>
                      <a:pt x="272" y="123"/>
                    </a:cubicBezTo>
                    <a:cubicBezTo>
                      <a:pt x="273" y="122"/>
                      <a:pt x="273" y="121"/>
                      <a:pt x="273" y="119"/>
                    </a:cubicBezTo>
                    <a:cubicBezTo>
                      <a:pt x="273" y="118"/>
                      <a:pt x="273" y="117"/>
                      <a:pt x="272" y="115"/>
                    </a:cubicBezTo>
                    <a:cubicBezTo>
                      <a:pt x="265" y="107"/>
                      <a:pt x="265" y="107"/>
                      <a:pt x="265" y="107"/>
                    </a:cubicBezTo>
                    <a:cubicBezTo>
                      <a:pt x="263" y="105"/>
                      <a:pt x="261" y="104"/>
                      <a:pt x="258" y="104"/>
                    </a:cubicBezTo>
                    <a:cubicBezTo>
                      <a:pt x="257" y="104"/>
                      <a:pt x="255" y="104"/>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5"/>
                      <a:pt x="254" y="105"/>
                      <a:pt x="254" y="105"/>
                    </a:cubicBezTo>
                    <a:cubicBezTo>
                      <a:pt x="254" y="106"/>
                      <a:pt x="254" y="106"/>
                      <a:pt x="254" y="106"/>
                    </a:cubicBezTo>
                    <a:cubicBezTo>
                      <a:pt x="254" y="105"/>
                      <a:pt x="254" y="105"/>
                      <a:pt x="254" y="105"/>
                    </a:cubicBezTo>
                    <a:cubicBezTo>
                      <a:pt x="254" y="106"/>
                      <a:pt x="254" y="106"/>
                      <a:pt x="254" y="106"/>
                    </a:cubicBezTo>
                    <a:cubicBezTo>
                      <a:pt x="255" y="106"/>
                      <a:pt x="255" y="106"/>
                      <a:pt x="255" y="106"/>
                    </a:cubicBezTo>
                    <a:cubicBezTo>
                      <a:pt x="254" y="105"/>
                      <a:pt x="254" y="105"/>
                      <a:pt x="254" y="105"/>
                    </a:cubicBezTo>
                    <a:cubicBezTo>
                      <a:pt x="254" y="106"/>
                      <a:pt x="254" y="106"/>
                      <a:pt x="254" y="106"/>
                    </a:cubicBezTo>
                    <a:cubicBezTo>
                      <a:pt x="255" y="106"/>
                      <a:pt x="255" y="106"/>
                      <a:pt x="255" y="106"/>
                    </a:cubicBezTo>
                    <a:cubicBezTo>
                      <a:pt x="255" y="105"/>
                      <a:pt x="255" y="105"/>
                      <a:pt x="255" y="105"/>
                    </a:cubicBezTo>
                    <a:cubicBezTo>
                      <a:pt x="255" y="104"/>
                      <a:pt x="255" y="104"/>
                      <a:pt x="255" y="104"/>
                    </a:cubicBezTo>
                    <a:cubicBezTo>
                      <a:pt x="255" y="101"/>
                      <a:pt x="255" y="101"/>
                      <a:pt x="255" y="101"/>
                    </a:cubicBezTo>
                    <a:cubicBezTo>
                      <a:pt x="256" y="100"/>
                      <a:pt x="257" y="98"/>
                      <a:pt x="257" y="98"/>
                    </a:cubicBezTo>
                    <a:cubicBezTo>
                      <a:pt x="258" y="97"/>
                      <a:pt x="259" y="96"/>
                      <a:pt x="260" y="96"/>
                    </a:cubicBezTo>
                    <a:cubicBezTo>
                      <a:pt x="269" y="96"/>
                      <a:pt x="269" y="96"/>
                      <a:pt x="269" y="96"/>
                    </a:cubicBezTo>
                    <a:cubicBezTo>
                      <a:pt x="271" y="96"/>
                      <a:pt x="272" y="96"/>
                      <a:pt x="274" y="95"/>
                    </a:cubicBezTo>
                    <a:cubicBezTo>
                      <a:pt x="276" y="94"/>
                      <a:pt x="278" y="93"/>
                      <a:pt x="279" y="91"/>
                    </a:cubicBezTo>
                    <a:cubicBezTo>
                      <a:pt x="280" y="90"/>
                      <a:pt x="280" y="88"/>
                      <a:pt x="280" y="86"/>
                    </a:cubicBezTo>
                    <a:cubicBezTo>
                      <a:pt x="280" y="84"/>
                      <a:pt x="279" y="82"/>
                      <a:pt x="278" y="80"/>
                    </a:cubicBezTo>
                    <a:cubicBezTo>
                      <a:pt x="246" y="45"/>
                      <a:pt x="246" y="45"/>
                      <a:pt x="246" y="45"/>
                    </a:cubicBezTo>
                    <a:cubicBezTo>
                      <a:pt x="245" y="44"/>
                      <a:pt x="244" y="43"/>
                      <a:pt x="242" y="43"/>
                    </a:cubicBezTo>
                    <a:cubicBezTo>
                      <a:pt x="242" y="43"/>
                      <a:pt x="241" y="43"/>
                      <a:pt x="240" y="44"/>
                    </a:cubicBezTo>
                    <a:cubicBezTo>
                      <a:pt x="239" y="44"/>
                      <a:pt x="239" y="45"/>
                      <a:pt x="239" y="46"/>
                    </a:cubicBezTo>
                    <a:cubicBezTo>
                      <a:pt x="238" y="47"/>
                      <a:pt x="238" y="48"/>
                      <a:pt x="238" y="49"/>
                    </a:cubicBezTo>
                    <a:cubicBezTo>
                      <a:pt x="238" y="51"/>
                      <a:pt x="238" y="51"/>
                      <a:pt x="238" y="51"/>
                    </a:cubicBezTo>
                    <a:cubicBezTo>
                      <a:pt x="238" y="52"/>
                      <a:pt x="238" y="52"/>
                      <a:pt x="238" y="53"/>
                    </a:cubicBezTo>
                    <a:cubicBezTo>
                      <a:pt x="238" y="53"/>
                      <a:pt x="238" y="53"/>
                      <a:pt x="238" y="53"/>
                    </a:cubicBezTo>
                    <a:cubicBezTo>
                      <a:pt x="237" y="53"/>
                      <a:pt x="237" y="53"/>
                      <a:pt x="237" y="53"/>
                    </a:cubicBezTo>
                    <a:cubicBezTo>
                      <a:pt x="214" y="38"/>
                      <a:pt x="214" y="38"/>
                      <a:pt x="214" y="38"/>
                    </a:cubicBezTo>
                    <a:cubicBezTo>
                      <a:pt x="213" y="38"/>
                      <a:pt x="212" y="37"/>
                      <a:pt x="211" y="37"/>
                    </a:cubicBezTo>
                    <a:cubicBezTo>
                      <a:pt x="210" y="37"/>
                      <a:pt x="209" y="38"/>
                      <a:pt x="208" y="39"/>
                    </a:cubicBezTo>
                    <a:cubicBezTo>
                      <a:pt x="207" y="40"/>
                      <a:pt x="207" y="41"/>
                      <a:pt x="207" y="42"/>
                    </a:cubicBezTo>
                    <a:cubicBezTo>
                      <a:pt x="207" y="43"/>
                      <a:pt x="207" y="43"/>
                      <a:pt x="207" y="44"/>
                    </a:cubicBezTo>
                    <a:cubicBezTo>
                      <a:pt x="211" y="57"/>
                      <a:pt x="211" y="57"/>
                      <a:pt x="211" y="57"/>
                    </a:cubicBezTo>
                    <a:cubicBezTo>
                      <a:pt x="211" y="61"/>
                      <a:pt x="212" y="67"/>
                      <a:pt x="212" y="70"/>
                    </a:cubicBezTo>
                    <a:cubicBezTo>
                      <a:pt x="212" y="87"/>
                      <a:pt x="212" y="87"/>
                      <a:pt x="212" y="87"/>
                    </a:cubicBezTo>
                    <a:cubicBezTo>
                      <a:pt x="212" y="88"/>
                      <a:pt x="212" y="89"/>
                      <a:pt x="212" y="89"/>
                    </a:cubicBezTo>
                    <a:cubicBezTo>
                      <a:pt x="212" y="89"/>
                      <a:pt x="212" y="89"/>
                      <a:pt x="212" y="89"/>
                    </a:cubicBezTo>
                    <a:cubicBezTo>
                      <a:pt x="213" y="90"/>
                      <a:pt x="213" y="90"/>
                      <a:pt x="213" y="90"/>
                    </a:cubicBezTo>
                    <a:cubicBezTo>
                      <a:pt x="212" y="89"/>
                      <a:pt x="212" y="89"/>
                      <a:pt x="212" y="89"/>
                    </a:cubicBezTo>
                    <a:cubicBezTo>
                      <a:pt x="212" y="89"/>
                      <a:pt x="212" y="89"/>
                      <a:pt x="212" y="89"/>
                    </a:cubicBezTo>
                    <a:cubicBezTo>
                      <a:pt x="213" y="90"/>
                      <a:pt x="213" y="90"/>
                      <a:pt x="213" y="90"/>
                    </a:cubicBezTo>
                    <a:cubicBezTo>
                      <a:pt x="212" y="89"/>
                      <a:pt x="212" y="89"/>
                      <a:pt x="212" y="89"/>
                    </a:cubicBezTo>
                    <a:cubicBezTo>
                      <a:pt x="213" y="90"/>
                      <a:pt x="213" y="90"/>
                      <a:pt x="213" y="90"/>
                    </a:cubicBezTo>
                    <a:cubicBezTo>
                      <a:pt x="213" y="88"/>
                      <a:pt x="213" y="88"/>
                      <a:pt x="213" y="88"/>
                    </a:cubicBezTo>
                    <a:cubicBezTo>
                      <a:pt x="212" y="89"/>
                      <a:pt x="212" y="89"/>
                      <a:pt x="212" y="89"/>
                    </a:cubicBezTo>
                    <a:cubicBezTo>
                      <a:pt x="213" y="90"/>
                      <a:pt x="213" y="90"/>
                      <a:pt x="213" y="90"/>
                    </a:cubicBezTo>
                    <a:cubicBezTo>
                      <a:pt x="213" y="88"/>
                      <a:pt x="213" y="88"/>
                      <a:pt x="213" y="88"/>
                    </a:cubicBezTo>
                    <a:cubicBezTo>
                      <a:pt x="213" y="90"/>
                      <a:pt x="213" y="90"/>
                      <a:pt x="213" y="90"/>
                    </a:cubicBezTo>
                    <a:cubicBezTo>
                      <a:pt x="214" y="89"/>
                      <a:pt x="214" y="89"/>
                      <a:pt x="214" y="89"/>
                    </a:cubicBezTo>
                    <a:cubicBezTo>
                      <a:pt x="214" y="89"/>
                      <a:pt x="214" y="88"/>
                      <a:pt x="213" y="88"/>
                    </a:cubicBezTo>
                    <a:cubicBezTo>
                      <a:pt x="213" y="90"/>
                      <a:pt x="213" y="90"/>
                      <a:pt x="213" y="90"/>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9"/>
                      <a:pt x="214" y="89"/>
                    </a:cubicBezTo>
                    <a:cubicBezTo>
                      <a:pt x="214" y="89"/>
                      <a:pt x="214" y="88"/>
                      <a:pt x="213" y="88"/>
                    </a:cubicBezTo>
                    <a:cubicBezTo>
                      <a:pt x="208" y="77"/>
                      <a:pt x="208" y="77"/>
                      <a:pt x="208" y="77"/>
                    </a:cubicBezTo>
                    <a:cubicBezTo>
                      <a:pt x="206" y="74"/>
                      <a:pt x="203" y="70"/>
                      <a:pt x="200" y="68"/>
                    </a:cubicBezTo>
                    <a:cubicBezTo>
                      <a:pt x="178" y="54"/>
                      <a:pt x="178" y="54"/>
                      <a:pt x="178" y="54"/>
                    </a:cubicBezTo>
                    <a:cubicBezTo>
                      <a:pt x="177" y="53"/>
                      <a:pt x="177" y="51"/>
                      <a:pt x="177" y="49"/>
                    </a:cubicBezTo>
                    <a:cubicBezTo>
                      <a:pt x="177" y="49"/>
                      <a:pt x="177" y="48"/>
                      <a:pt x="177" y="47"/>
                    </a:cubicBezTo>
                    <a:cubicBezTo>
                      <a:pt x="181" y="36"/>
                      <a:pt x="181" y="36"/>
                      <a:pt x="181" y="36"/>
                    </a:cubicBezTo>
                    <a:cubicBezTo>
                      <a:pt x="181" y="35"/>
                      <a:pt x="181" y="34"/>
                      <a:pt x="181" y="32"/>
                    </a:cubicBezTo>
                    <a:cubicBezTo>
                      <a:pt x="181" y="29"/>
                      <a:pt x="180" y="26"/>
                      <a:pt x="177" y="24"/>
                    </a:cubicBezTo>
                    <a:cubicBezTo>
                      <a:pt x="151" y="10"/>
                      <a:pt x="151" y="10"/>
                      <a:pt x="151" y="10"/>
                    </a:cubicBezTo>
                    <a:cubicBezTo>
                      <a:pt x="149" y="9"/>
                      <a:pt x="148" y="9"/>
                      <a:pt x="147" y="9"/>
                    </a:cubicBezTo>
                    <a:cubicBezTo>
                      <a:pt x="144" y="9"/>
                      <a:pt x="141" y="10"/>
                      <a:pt x="139" y="12"/>
                    </a:cubicBezTo>
                    <a:cubicBezTo>
                      <a:pt x="139" y="13"/>
                      <a:pt x="138" y="14"/>
                      <a:pt x="137" y="14"/>
                    </a:cubicBezTo>
                    <a:cubicBezTo>
                      <a:pt x="136" y="14"/>
                      <a:pt x="135" y="13"/>
                      <a:pt x="135" y="13"/>
                    </a:cubicBezTo>
                    <a:cubicBezTo>
                      <a:pt x="127" y="5"/>
                      <a:pt x="127" y="5"/>
                      <a:pt x="127" y="5"/>
                    </a:cubicBezTo>
                    <a:cubicBezTo>
                      <a:pt x="126" y="4"/>
                      <a:pt x="124" y="3"/>
                      <a:pt x="122" y="2"/>
                    </a:cubicBezTo>
                    <a:cubicBezTo>
                      <a:pt x="120" y="1"/>
                      <a:pt x="118" y="1"/>
                      <a:pt x="116" y="1"/>
                    </a:cubicBezTo>
                    <a:cubicBezTo>
                      <a:pt x="108" y="1"/>
                      <a:pt x="108" y="1"/>
                      <a:pt x="108" y="1"/>
                    </a:cubicBezTo>
                    <a:cubicBezTo>
                      <a:pt x="107" y="1"/>
                      <a:pt x="105" y="1"/>
                      <a:pt x="103" y="2"/>
                    </a:cubicBezTo>
                    <a:cubicBezTo>
                      <a:pt x="101" y="2"/>
                      <a:pt x="99" y="3"/>
                      <a:pt x="97" y="4"/>
                    </a:cubicBezTo>
                    <a:cubicBezTo>
                      <a:pt x="95" y="6"/>
                      <a:pt x="95" y="6"/>
                      <a:pt x="95" y="6"/>
                    </a:cubicBezTo>
                    <a:cubicBezTo>
                      <a:pt x="94" y="7"/>
                      <a:pt x="93" y="7"/>
                      <a:pt x="91" y="7"/>
                    </a:cubicBezTo>
                    <a:cubicBezTo>
                      <a:pt x="90" y="7"/>
                      <a:pt x="89" y="7"/>
                      <a:pt x="88" y="6"/>
                    </a:cubicBezTo>
                    <a:cubicBezTo>
                      <a:pt x="83" y="3"/>
                      <a:pt x="83" y="3"/>
                      <a:pt x="83" y="3"/>
                    </a:cubicBezTo>
                    <a:cubicBezTo>
                      <a:pt x="81" y="2"/>
                      <a:pt x="79" y="1"/>
                      <a:pt x="78" y="1"/>
                    </a:cubicBezTo>
                    <a:cubicBezTo>
                      <a:pt x="76" y="0"/>
                      <a:pt x="74" y="0"/>
                      <a:pt x="72" y="0"/>
                    </a:cubicBezTo>
                    <a:cubicBezTo>
                      <a:pt x="47" y="0"/>
                      <a:pt x="47" y="0"/>
                      <a:pt x="47" y="0"/>
                    </a:cubicBezTo>
                    <a:cubicBezTo>
                      <a:pt x="45" y="0"/>
                      <a:pt x="43" y="0"/>
                      <a:pt x="41" y="1"/>
                    </a:cubicBezTo>
                    <a:cubicBezTo>
                      <a:pt x="39" y="2"/>
                      <a:pt x="38" y="3"/>
                      <a:pt x="36" y="5"/>
                    </a:cubicBezTo>
                    <a:lnTo>
                      <a:pt x="38"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16" name="Freeform 281"/>
              <p:cNvSpPr>
                <a:spLocks/>
              </p:cNvSpPr>
              <p:nvPr/>
            </p:nvSpPr>
            <p:spPr bwMode="auto">
              <a:xfrm>
                <a:off x="-5010148" y="2547935"/>
                <a:ext cx="230187" cy="187324"/>
              </a:xfrm>
              <a:custGeom>
                <a:avLst/>
                <a:gdLst/>
                <a:ahLst/>
                <a:cxnLst>
                  <a:cxn ang="0">
                    <a:pos x="8" y="4"/>
                  </a:cxn>
                  <a:cxn ang="0">
                    <a:pos x="36" y="15"/>
                  </a:cxn>
                  <a:cxn ang="0">
                    <a:pos x="48" y="28"/>
                  </a:cxn>
                  <a:cxn ang="0">
                    <a:pos x="53" y="30"/>
                  </a:cxn>
                  <a:cxn ang="0">
                    <a:pos x="54" y="31"/>
                  </a:cxn>
                  <a:cxn ang="0">
                    <a:pos x="57" y="33"/>
                  </a:cxn>
                  <a:cxn ang="0">
                    <a:pos x="57" y="33"/>
                  </a:cxn>
                  <a:cxn ang="0">
                    <a:pos x="57" y="33"/>
                  </a:cxn>
                  <a:cxn ang="0">
                    <a:pos x="57" y="33"/>
                  </a:cxn>
                  <a:cxn ang="0">
                    <a:pos x="56" y="33"/>
                  </a:cxn>
                  <a:cxn ang="0">
                    <a:pos x="55" y="33"/>
                  </a:cxn>
                  <a:cxn ang="0">
                    <a:pos x="53" y="38"/>
                  </a:cxn>
                  <a:cxn ang="0">
                    <a:pos x="55" y="42"/>
                  </a:cxn>
                  <a:cxn ang="0">
                    <a:pos x="56" y="46"/>
                  </a:cxn>
                  <a:cxn ang="0">
                    <a:pos x="56" y="46"/>
                  </a:cxn>
                  <a:cxn ang="0">
                    <a:pos x="56" y="46"/>
                  </a:cxn>
                  <a:cxn ang="0">
                    <a:pos x="56" y="46"/>
                  </a:cxn>
                  <a:cxn ang="0">
                    <a:pos x="57" y="45"/>
                  </a:cxn>
                  <a:cxn ang="0">
                    <a:pos x="57" y="45"/>
                  </a:cxn>
                  <a:cxn ang="0">
                    <a:pos x="57" y="45"/>
                  </a:cxn>
                  <a:cxn ang="0">
                    <a:pos x="53" y="45"/>
                  </a:cxn>
                  <a:cxn ang="0">
                    <a:pos x="33" y="36"/>
                  </a:cxn>
                  <a:cxn ang="0">
                    <a:pos x="34" y="34"/>
                  </a:cxn>
                  <a:cxn ang="0">
                    <a:pos x="37" y="30"/>
                  </a:cxn>
                  <a:cxn ang="0">
                    <a:pos x="33" y="19"/>
                  </a:cxn>
                  <a:cxn ang="0">
                    <a:pos x="19" y="12"/>
                  </a:cxn>
                  <a:cxn ang="0">
                    <a:pos x="12" y="12"/>
                  </a:cxn>
                  <a:cxn ang="0">
                    <a:pos x="4" y="7"/>
                  </a:cxn>
                  <a:cxn ang="0">
                    <a:pos x="3" y="4"/>
                  </a:cxn>
                  <a:cxn ang="0">
                    <a:pos x="1" y="9"/>
                  </a:cxn>
                  <a:cxn ang="0">
                    <a:pos x="9" y="15"/>
                  </a:cxn>
                  <a:cxn ang="0">
                    <a:pos x="19" y="16"/>
                  </a:cxn>
                  <a:cxn ang="0">
                    <a:pos x="29" y="22"/>
                  </a:cxn>
                  <a:cxn ang="0">
                    <a:pos x="33" y="30"/>
                  </a:cxn>
                  <a:cxn ang="0">
                    <a:pos x="33" y="31"/>
                  </a:cxn>
                  <a:cxn ang="0">
                    <a:pos x="33" y="31"/>
                  </a:cxn>
                  <a:cxn ang="0">
                    <a:pos x="34" y="30"/>
                  </a:cxn>
                  <a:cxn ang="0">
                    <a:pos x="34" y="30"/>
                  </a:cxn>
                  <a:cxn ang="0">
                    <a:pos x="31" y="40"/>
                  </a:cxn>
                  <a:cxn ang="0">
                    <a:pos x="56" y="50"/>
                  </a:cxn>
                  <a:cxn ang="0">
                    <a:pos x="60" y="48"/>
                  </a:cxn>
                  <a:cxn ang="0">
                    <a:pos x="60" y="42"/>
                  </a:cxn>
                  <a:cxn ang="0">
                    <a:pos x="56" y="37"/>
                  </a:cxn>
                  <a:cxn ang="0">
                    <a:pos x="56" y="36"/>
                  </a:cxn>
                  <a:cxn ang="0">
                    <a:pos x="56" y="36"/>
                  </a:cxn>
                  <a:cxn ang="0">
                    <a:pos x="56" y="37"/>
                  </a:cxn>
                  <a:cxn ang="0">
                    <a:pos x="56" y="37"/>
                  </a:cxn>
                  <a:cxn ang="0">
                    <a:pos x="56" y="37"/>
                  </a:cxn>
                  <a:cxn ang="0">
                    <a:pos x="55" y="37"/>
                  </a:cxn>
                  <a:cxn ang="0">
                    <a:pos x="55" y="37"/>
                  </a:cxn>
                  <a:cxn ang="0">
                    <a:pos x="55" y="37"/>
                  </a:cxn>
                  <a:cxn ang="0">
                    <a:pos x="61" y="34"/>
                  </a:cxn>
                  <a:cxn ang="0">
                    <a:pos x="56" y="27"/>
                  </a:cxn>
                  <a:cxn ang="0">
                    <a:pos x="55" y="26"/>
                  </a:cxn>
                  <a:cxn ang="0">
                    <a:pos x="51" y="24"/>
                  </a:cxn>
                  <a:cxn ang="0">
                    <a:pos x="39" y="11"/>
                  </a:cxn>
                  <a:cxn ang="0">
                    <a:pos x="8" y="0"/>
                  </a:cxn>
                </a:cxnLst>
                <a:rect l="0" t="0" r="r" b="b"/>
                <a:pathLst>
                  <a:path w="61" h="50">
                    <a:moveTo>
                      <a:pt x="3" y="4"/>
                    </a:moveTo>
                    <a:cubicBezTo>
                      <a:pt x="4" y="6"/>
                      <a:pt x="4" y="6"/>
                      <a:pt x="4" y="6"/>
                    </a:cubicBezTo>
                    <a:cubicBezTo>
                      <a:pt x="5" y="5"/>
                      <a:pt x="6" y="4"/>
                      <a:pt x="8" y="4"/>
                    </a:cubicBezTo>
                    <a:cubicBezTo>
                      <a:pt x="9" y="4"/>
                      <a:pt x="9" y="4"/>
                      <a:pt x="9" y="4"/>
                    </a:cubicBezTo>
                    <a:cubicBezTo>
                      <a:pt x="33" y="12"/>
                      <a:pt x="33" y="12"/>
                      <a:pt x="33" y="12"/>
                    </a:cubicBezTo>
                    <a:cubicBezTo>
                      <a:pt x="34" y="13"/>
                      <a:pt x="35" y="14"/>
                      <a:pt x="36" y="15"/>
                    </a:cubicBezTo>
                    <a:cubicBezTo>
                      <a:pt x="38" y="16"/>
                      <a:pt x="39" y="17"/>
                      <a:pt x="40" y="18"/>
                    </a:cubicBezTo>
                    <a:cubicBezTo>
                      <a:pt x="44" y="23"/>
                      <a:pt x="44" y="23"/>
                      <a:pt x="44" y="23"/>
                    </a:cubicBezTo>
                    <a:cubicBezTo>
                      <a:pt x="45" y="25"/>
                      <a:pt x="46" y="26"/>
                      <a:pt x="48" y="28"/>
                    </a:cubicBezTo>
                    <a:cubicBezTo>
                      <a:pt x="50" y="29"/>
                      <a:pt x="52" y="30"/>
                      <a:pt x="53" y="30"/>
                    </a:cubicBezTo>
                    <a:cubicBezTo>
                      <a:pt x="54" y="28"/>
                      <a:pt x="54" y="28"/>
                      <a:pt x="54" y="28"/>
                    </a:cubicBezTo>
                    <a:cubicBezTo>
                      <a:pt x="53" y="30"/>
                      <a:pt x="53" y="30"/>
                      <a:pt x="53" y="30"/>
                    </a:cubicBezTo>
                    <a:cubicBezTo>
                      <a:pt x="54" y="31"/>
                      <a:pt x="54" y="31"/>
                      <a:pt x="54" y="31"/>
                    </a:cubicBezTo>
                    <a:cubicBezTo>
                      <a:pt x="54" y="31"/>
                      <a:pt x="54" y="31"/>
                      <a:pt x="54" y="31"/>
                    </a:cubicBezTo>
                    <a:cubicBezTo>
                      <a:pt x="54" y="31"/>
                      <a:pt x="54" y="31"/>
                      <a:pt x="54" y="31"/>
                    </a:cubicBezTo>
                    <a:cubicBezTo>
                      <a:pt x="55" y="31"/>
                      <a:pt x="56" y="32"/>
                      <a:pt x="56" y="32"/>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7" y="33"/>
                    </a:cubicBezTo>
                    <a:cubicBezTo>
                      <a:pt x="57" y="33"/>
                      <a:pt x="57" y="33"/>
                      <a:pt x="56" y="33"/>
                    </a:cubicBezTo>
                    <a:cubicBezTo>
                      <a:pt x="56" y="33"/>
                      <a:pt x="56" y="33"/>
                      <a:pt x="56" y="33"/>
                    </a:cubicBezTo>
                    <a:cubicBezTo>
                      <a:pt x="56" y="33"/>
                      <a:pt x="56" y="33"/>
                      <a:pt x="56" y="33"/>
                    </a:cubicBezTo>
                    <a:cubicBezTo>
                      <a:pt x="55" y="33"/>
                      <a:pt x="55" y="33"/>
                      <a:pt x="55" y="33"/>
                    </a:cubicBezTo>
                    <a:cubicBezTo>
                      <a:pt x="54" y="33"/>
                      <a:pt x="53" y="33"/>
                      <a:pt x="53" y="34"/>
                    </a:cubicBezTo>
                    <a:cubicBezTo>
                      <a:pt x="52" y="35"/>
                      <a:pt x="52" y="35"/>
                      <a:pt x="52" y="36"/>
                    </a:cubicBezTo>
                    <a:cubicBezTo>
                      <a:pt x="52" y="37"/>
                      <a:pt x="52" y="38"/>
                      <a:pt x="53" y="38"/>
                    </a:cubicBezTo>
                    <a:cubicBezTo>
                      <a:pt x="53" y="39"/>
                      <a:pt x="53" y="40"/>
                      <a:pt x="54" y="41"/>
                    </a:cubicBezTo>
                    <a:cubicBezTo>
                      <a:pt x="55" y="41"/>
                      <a:pt x="55" y="41"/>
                      <a:pt x="55" y="41"/>
                    </a:cubicBezTo>
                    <a:cubicBezTo>
                      <a:pt x="55" y="42"/>
                      <a:pt x="55" y="42"/>
                      <a:pt x="55" y="42"/>
                    </a:cubicBezTo>
                    <a:cubicBezTo>
                      <a:pt x="55" y="42"/>
                      <a:pt x="55" y="42"/>
                      <a:pt x="55" y="42"/>
                    </a:cubicBezTo>
                    <a:cubicBezTo>
                      <a:pt x="55" y="42"/>
                      <a:pt x="56" y="43"/>
                      <a:pt x="56" y="44"/>
                    </a:cubicBezTo>
                    <a:cubicBezTo>
                      <a:pt x="56" y="45"/>
                      <a:pt x="56" y="45"/>
                      <a:pt x="56" y="46"/>
                    </a:cubicBezTo>
                    <a:cubicBezTo>
                      <a:pt x="56" y="46"/>
                      <a:pt x="56" y="46"/>
                      <a:pt x="56" y="46"/>
                    </a:cubicBezTo>
                    <a:cubicBezTo>
                      <a:pt x="57" y="46"/>
                      <a:pt x="57" y="46"/>
                      <a:pt x="57" y="46"/>
                    </a:cubicBezTo>
                    <a:cubicBezTo>
                      <a:pt x="56" y="46"/>
                      <a:pt x="56" y="46"/>
                      <a:pt x="56" y="46"/>
                    </a:cubicBezTo>
                    <a:cubicBezTo>
                      <a:pt x="56" y="46"/>
                      <a:pt x="56" y="46"/>
                      <a:pt x="56" y="46"/>
                    </a:cubicBezTo>
                    <a:cubicBezTo>
                      <a:pt x="57" y="46"/>
                      <a:pt x="57" y="46"/>
                      <a:pt x="57" y="46"/>
                    </a:cubicBezTo>
                    <a:cubicBezTo>
                      <a:pt x="56" y="46"/>
                      <a:pt x="56" y="46"/>
                      <a:pt x="56" y="46"/>
                    </a:cubicBezTo>
                    <a:cubicBezTo>
                      <a:pt x="57" y="46"/>
                      <a:pt x="57" y="46"/>
                      <a:pt x="57" y="46"/>
                    </a:cubicBezTo>
                    <a:cubicBezTo>
                      <a:pt x="57" y="45"/>
                      <a:pt x="57" y="45"/>
                      <a:pt x="57" y="45"/>
                    </a:cubicBezTo>
                    <a:cubicBezTo>
                      <a:pt x="56" y="46"/>
                      <a:pt x="56" y="46"/>
                      <a:pt x="56" y="46"/>
                    </a:cubicBezTo>
                    <a:cubicBezTo>
                      <a:pt x="57" y="46"/>
                      <a:pt x="57" y="46"/>
                      <a:pt x="57" y="46"/>
                    </a:cubicBezTo>
                    <a:cubicBezTo>
                      <a:pt x="57" y="45"/>
                      <a:pt x="57" y="45"/>
                      <a:pt x="57" y="45"/>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7" y="46"/>
                      <a:pt x="57" y="46"/>
                      <a:pt x="57" y="46"/>
                    </a:cubicBezTo>
                    <a:cubicBezTo>
                      <a:pt x="57" y="45"/>
                      <a:pt x="57" y="45"/>
                      <a:pt x="57" y="45"/>
                    </a:cubicBezTo>
                    <a:cubicBezTo>
                      <a:pt x="57" y="45"/>
                      <a:pt x="57" y="45"/>
                      <a:pt x="57" y="45"/>
                    </a:cubicBezTo>
                    <a:cubicBezTo>
                      <a:pt x="56" y="45"/>
                      <a:pt x="56" y="45"/>
                      <a:pt x="56" y="45"/>
                    </a:cubicBezTo>
                    <a:cubicBezTo>
                      <a:pt x="55" y="45"/>
                      <a:pt x="54" y="45"/>
                      <a:pt x="53" y="45"/>
                    </a:cubicBezTo>
                    <a:cubicBezTo>
                      <a:pt x="37" y="39"/>
                      <a:pt x="37" y="39"/>
                      <a:pt x="37" y="39"/>
                    </a:cubicBezTo>
                    <a:cubicBezTo>
                      <a:pt x="36" y="38"/>
                      <a:pt x="35" y="37"/>
                      <a:pt x="34" y="37"/>
                    </a:cubicBezTo>
                    <a:cubicBezTo>
                      <a:pt x="33" y="36"/>
                      <a:pt x="33" y="36"/>
                      <a:pt x="33" y="36"/>
                    </a:cubicBezTo>
                    <a:cubicBezTo>
                      <a:pt x="33" y="35"/>
                      <a:pt x="33" y="35"/>
                      <a:pt x="33" y="35"/>
                    </a:cubicBezTo>
                    <a:cubicBezTo>
                      <a:pt x="33" y="35"/>
                      <a:pt x="33" y="35"/>
                      <a:pt x="33" y="34"/>
                    </a:cubicBezTo>
                    <a:cubicBezTo>
                      <a:pt x="34" y="34"/>
                      <a:pt x="34" y="34"/>
                      <a:pt x="34" y="34"/>
                    </a:cubicBezTo>
                    <a:cubicBezTo>
                      <a:pt x="35" y="34"/>
                      <a:pt x="35" y="34"/>
                      <a:pt x="35" y="34"/>
                    </a:cubicBezTo>
                    <a:cubicBezTo>
                      <a:pt x="36" y="33"/>
                      <a:pt x="37" y="33"/>
                      <a:pt x="37" y="32"/>
                    </a:cubicBezTo>
                    <a:cubicBezTo>
                      <a:pt x="37" y="31"/>
                      <a:pt x="37" y="31"/>
                      <a:pt x="37" y="30"/>
                    </a:cubicBezTo>
                    <a:cubicBezTo>
                      <a:pt x="37" y="28"/>
                      <a:pt x="37" y="27"/>
                      <a:pt x="36" y="25"/>
                    </a:cubicBezTo>
                    <a:cubicBezTo>
                      <a:pt x="36" y="25"/>
                      <a:pt x="36" y="25"/>
                      <a:pt x="36" y="25"/>
                    </a:cubicBezTo>
                    <a:cubicBezTo>
                      <a:pt x="35" y="23"/>
                      <a:pt x="34" y="21"/>
                      <a:pt x="33" y="19"/>
                    </a:cubicBezTo>
                    <a:cubicBezTo>
                      <a:pt x="31" y="18"/>
                      <a:pt x="30" y="16"/>
                      <a:pt x="28" y="15"/>
                    </a:cubicBezTo>
                    <a:cubicBezTo>
                      <a:pt x="26" y="14"/>
                      <a:pt x="26" y="14"/>
                      <a:pt x="26" y="14"/>
                    </a:cubicBezTo>
                    <a:cubicBezTo>
                      <a:pt x="24" y="13"/>
                      <a:pt x="21" y="12"/>
                      <a:pt x="19" y="12"/>
                    </a:cubicBezTo>
                    <a:cubicBezTo>
                      <a:pt x="18" y="12"/>
                      <a:pt x="17" y="12"/>
                      <a:pt x="16" y="13"/>
                    </a:cubicBezTo>
                    <a:cubicBezTo>
                      <a:pt x="15" y="13"/>
                      <a:pt x="15" y="13"/>
                      <a:pt x="14" y="13"/>
                    </a:cubicBezTo>
                    <a:cubicBezTo>
                      <a:pt x="13" y="13"/>
                      <a:pt x="12" y="12"/>
                      <a:pt x="12" y="12"/>
                    </a:cubicBezTo>
                    <a:cubicBezTo>
                      <a:pt x="12" y="11"/>
                      <a:pt x="11" y="10"/>
                      <a:pt x="9" y="9"/>
                    </a:cubicBezTo>
                    <a:cubicBezTo>
                      <a:pt x="8" y="8"/>
                      <a:pt x="6" y="8"/>
                      <a:pt x="5" y="7"/>
                    </a:cubicBezTo>
                    <a:cubicBezTo>
                      <a:pt x="4" y="7"/>
                      <a:pt x="4" y="7"/>
                      <a:pt x="4" y="7"/>
                    </a:cubicBezTo>
                    <a:cubicBezTo>
                      <a:pt x="4" y="6"/>
                      <a:pt x="4" y="6"/>
                      <a:pt x="4" y="6"/>
                    </a:cubicBezTo>
                    <a:cubicBezTo>
                      <a:pt x="4" y="6"/>
                      <a:pt x="4" y="6"/>
                      <a:pt x="4" y="6"/>
                    </a:cubicBezTo>
                    <a:cubicBezTo>
                      <a:pt x="3" y="4"/>
                      <a:pt x="3" y="4"/>
                      <a:pt x="3" y="4"/>
                    </a:cubicBezTo>
                    <a:cubicBezTo>
                      <a:pt x="1" y="3"/>
                      <a:pt x="1" y="3"/>
                      <a:pt x="1" y="3"/>
                    </a:cubicBezTo>
                    <a:cubicBezTo>
                      <a:pt x="0" y="4"/>
                      <a:pt x="0" y="5"/>
                      <a:pt x="0" y="6"/>
                    </a:cubicBezTo>
                    <a:cubicBezTo>
                      <a:pt x="0" y="7"/>
                      <a:pt x="0" y="9"/>
                      <a:pt x="1" y="9"/>
                    </a:cubicBezTo>
                    <a:cubicBezTo>
                      <a:pt x="2" y="10"/>
                      <a:pt x="3" y="11"/>
                      <a:pt x="4" y="11"/>
                    </a:cubicBezTo>
                    <a:cubicBezTo>
                      <a:pt x="5" y="12"/>
                      <a:pt x="6" y="12"/>
                      <a:pt x="7" y="13"/>
                    </a:cubicBezTo>
                    <a:cubicBezTo>
                      <a:pt x="8" y="14"/>
                      <a:pt x="9" y="14"/>
                      <a:pt x="9" y="15"/>
                    </a:cubicBezTo>
                    <a:cubicBezTo>
                      <a:pt x="10" y="16"/>
                      <a:pt x="12" y="17"/>
                      <a:pt x="14" y="17"/>
                    </a:cubicBezTo>
                    <a:cubicBezTo>
                      <a:pt x="15" y="17"/>
                      <a:pt x="16" y="17"/>
                      <a:pt x="17" y="17"/>
                    </a:cubicBezTo>
                    <a:cubicBezTo>
                      <a:pt x="17" y="17"/>
                      <a:pt x="18" y="16"/>
                      <a:pt x="19" y="16"/>
                    </a:cubicBezTo>
                    <a:cubicBezTo>
                      <a:pt x="20" y="16"/>
                      <a:pt x="22" y="17"/>
                      <a:pt x="24" y="18"/>
                    </a:cubicBezTo>
                    <a:cubicBezTo>
                      <a:pt x="26" y="19"/>
                      <a:pt x="26" y="19"/>
                      <a:pt x="26" y="19"/>
                    </a:cubicBezTo>
                    <a:cubicBezTo>
                      <a:pt x="27" y="19"/>
                      <a:pt x="28" y="21"/>
                      <a:pt x="29" y="22"/>
                    </a:cubicBezTo>
                    <a:cubicBezTo>
                      <a:pt x="31" y="23"/>
                      <a:pt x="32" y="25"/>
                      <a:pt x="32" y="26"/>
                    </a:cubicBezTo>
                    <a:cubicBezTo>
                      <a:pt x="32" y="27"/>
                      <a:pt x="32" y="27"/>
                      <a:pt x="32" y="27"/>
                    </a:cubicBezTo>
                    <a:cubicBezTo>
                      <a:pt x="33" y="28"/>
                      <a:pt x="33" y="29"/>
                      <a:pt x="33" y="30"/>
                    </a:cubicBezTo>
                    <a:cubicBezTo>
                      <a:pt x="33" y="30"/>
                      <a:pt x="33" y="30"/>
                      <a:pt x="33" y="30"/>
                    </a:cubicBezTo>
                    <a:cubicBezTo>
                      <a:pt x="33" y="30"/>
                      <a:pt x="33" y="30"/>
                      <a:pt x="33" y="30"/>
                    </a:cubicBezTo>
                    <a:cubicBezTo>
                      <a:pt x="33" y="31"/>
                      <a:pt x="33" y="31"/>
                      <a:pt x="33" y="31"/>
                    </a:cubicBezTo>
                    <a:cubicBezTo>
                      <a:pt x="33" y="30"/>
                      <a:pt x="33" y="30"/>
                      <a:pt x="33" y="30"/>
                    </a:cubicBezTo>
                    <a:cubicBezTo>
                      <a:pt x="33" y="30"/>
                      <a:pt x="33" y="30"/>
                      <a:pt x="33" y="30"/>
                    </a:cubicBezTo>
                    <a:cubicBezTo>
                      <a:pt x="33" y="31"/>
                      <a:pt x="33" y="31"/>
                      <a:pt x="33" y="31"/>
                    </a:cubicBezTo>
                    <a:cubicBezTo>
                      <a:pt x="33" y="30"/>
                      <a:pt x="33" y="30"/>
                      <a:pt x="33" y="30"/>
                    </a:cubicBezTo>
                    <a:cubicBezTo>
                      <a:pt x="34" y="31"/>
                      <a:pt x="34" y="31"/>
                      <a:pt x="34" y="31"/>
                    </a:cubicBezTo>
                    <a:cubicBezTo>
                      <a:pt x="34" y="30"/>
                      <a:pt x="34" y="30"/>
                      <a:pt x="34" y="30"/>
                    </a:cubicBezTo>
                    <a:cubicBezTo>
                      <a:pt x="33" y="30"/>
                      <a:pt x="33" y="30"/>
                      <a:pt x="33" y="30"/>
                    </a:cubicBezTo>
                    <a:cubicBezTo>
                      <a:pt x="34" y="31"/>
                      <a:pt x="34" y="31"/>
                      <a:pt x="34" y="31"/>
                    </a:cubicBezTo>
                    <a:cubicBezTo>
                      <a:pt x="34" y="30"/>
                      <a:pt x="34" y="30"/>
                      <a:pt x="34" y="30"/>
                    </a:cubicBezTo>
                    <a:cubicBezTo>
                      <a:pt x="32" y="30"/>
                      <a:pt x="31" y="31"/>
                      <a:pt x="30" y="32"/>
                    </a:cubicBezTo>
                    <a:cubicBezTo>
                      <a:pt x="29" y="33"/>
                      <a:pt x="29" y="34"/>
                      <a:pt x="29" y="35"/>
                    </a:cubicBezTo>
                    <a:cubicBezTo>
                      <a:pt x="29" y="37"/>
                      <a:pt x="30" y="39"/>
                      <a:pt x="31" y="40"/>
                    </a:cubicBezTo>
                    <a:cubicBezTo>
                      <a:pt x="32" y="41"/>
                      <a:pt x="33" y="42"/>
                      <a:pt x="35" y="43"/>
                    </a:cubicBezTo>
                    <a:cubicBezTo>
                      <a:pt x="51" y="49"/>
                      <a:pt x="51" y="49"/>
                      <a:pt x="51" y="49"/>
                    </a:cubicBezTo>
                    <a:cubicBezTo>
                      <a:pt x="53" y="49"/>
                      <a:pt x="54" y="50"/>
                      <a:pt x="56" y="50"/>
                    </a:cubicBezTo>
                    <a:cubicBezTo>
                      <a:pt x="57" y="50"/>
                      <a:pt x="57" y="50"/>
                      <a:pt x="58" y="49"/>
                    </a:cubicBezTo>
                    <a:cubicBezTo>
                      <a:pt x="59" y="49"/>
                      <a:pt x="59" y="49"/>
                      <a:pt x="60" y="48"/>
                    </a:cubicBezTo>
                    <a:cubicBezTo>
                      <a:pt x="60" y="48"/>
                      <a:pt x="60" y="48"/>
                      <a:pt x="60" y="48"/>
                    </a:cubicBezTo>
                    <a:cubicBezTo>
                      <a:pt x="60" y="48"/>
                      <a:pt x="60" y="48"/>
                      <a:pt x="60" y="48"/>
                    </a:cubicBezTo>
                    <a:cubicBezTo>
                      <a:pt x="61" y="47"/>
                      <a:pt x="61" y="47"/>
                      <a:pt x="61" y="46"/>
                    </a:cubicBezTo>
                    <a:cubicBezTo>
                      <a:pt x="61" y="45"/>
                      <a:pt x="60" y="44"/>
                      <a:pt x="60" y="42"/>
                    </a:cubicBezTo>
                    <a:cubicBezTo>
                      <a:pt x="60" y="41"/>
                      <a:pt x="59" y="40"/>
                      <a:pt x="58" y="39"/>
                    </a:cubicBezTo>
                    <a:cubicBezTo>
                      <a:pt x="57" y="38"/>
                      <a:pt x="57" y="38"/>
                      <a:pt x="57" y="38"/>
                    </a:cubicBezTo>
                    <a:cubicBezTo>
                      <a:pt x="57" y="37"/>
                      <a:pt x="57" y="37"/>
                      <a:pt x="56" y="37"/>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6" y="36"/>
                      <a:pt x="56" y="36"/>
                      <a:pt x="56" y="36"/>
                    </a:cubicBezTo>
                    <a:cubicBezTo>
                      <a:pt x="55" y="36"/>
                      <a:pt x="55" y="36"/>
                      <a:pt x="55" y="36"/>
                    </a:cubicBezTo>
                    <a:cubicBezTo>
                      <a:pt x="56" y="37"/>
                      <a:pt x="56" y="37"/>
                      <a:pt x="56" y="37"/>
                    </a:cubicBezTo>
                    <a:cubicBezTo>
                      <a:pt x="56" y="36"/>
                      <a:pt x="56" y="36"/>
                      <a:pt x="56" y="36"/>
                    </a:cubicBezTo>
                    <a:cubicBezTo>
                      <a:pt x="55" y="36"/>
                      <a:pt x="55" y="36"/>
                      <a:pt x="55" y="36"/>
                    </a:cubicBezTo>
                    <a:cubicBezTo>
                      <a:pt x="56" y="37"/>
                      <a:pt x="56" y="37"/>
                      <a:pt x="56" y="37"/>
                    </a:cubicBezTo>
                    <a:cubicBezTo>
                      <a:pt x="55" y="36"/>
                      <a:pt x="55" y="36"/>
                      <a:pt x="55" y="36"/>
                    </a:cubicBezTo>
                    <a:cubicBezTo>
                      <a:pt x="55" y="37"/>
                      <a:pt x="55" y="37"/>
                      <a:pt x="55" y="37"/>
                    </a:cubicBezTo>
                    <a:cubicBezTo>
                      <a:pt x="55" y="37"/>
                      <a:pt x="55" y="37"/>
                      <a:pt x="56" y="37"/>
                    </a:cubicBezTo>
                    <a:cubicBezTo>
                      <a:pt x="55" y="36"/>
                      <a:pt x="55" y="36"/>
                      <a:pt x="55" y="36"/>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6" y="38"/>
                      <a:pt x="56" y="38"/>
                    </a:cubicBezTo>
                    <a:cubicBezTo>
                      <a:pt x="59" y="38"/>
                      <a:pt x="61" y="36"/>
                      <a:pt x="61" y="34"/>
                    </a:cubicBezTo>
                    <a:cubicBezTo>
                      <a:pt x="61" y="33"/>
                      <a:pt x="61" y="33"/>
                      <a:pt x="61" y="33"/>
                    </a:cubicBezTo>
                    <a:cubicBezTo>
                      <a:pt x="61" y="31"/>
                      <a:pt x="60" y="30"/>
                      <a:pt x="59" y="29"/>
                    </a:cubicBezTo>
                    <a:cubicBezTo>
                      <a:pt x="58" y="28"/>
                      <a:pt x="57" y="27"/>
                      <a:pt x="56" y="27"/>
                    </a:cubicBezTo>
                    <a:cubicBezTo>
                      <a:pt x="55" y="29"/>
                      <a:pt x="55" y="29"/>
                      <a:pt x="55" y="29"/>
                    </a:cubicBezTo>
                    <a:cubicBezTo>
                      <a:pt x="56" y="27"/>
                      <a:pt x="56" y="27"/>
                      <a:pt x="56" y="27"/>
                    </a:cubicBezTo>
                    <a:cubicBezTo>
                      <a:pt x="55" y="26"/>
                      <a:pt x="55" y="26"/>
                      <a:pt x="55" y="26"/>
                    </a:cubicBezTo>
                    <a:cubicBezTo>
                      <a:pt x="55" y="26"/>
                      <a:pt x="55" y="26"/>
                      <a:pt x="55" y="26"/>
                    </a:cubicBezTo>
                    <a:cubicBezTo>
                      <a:pt x="55" y="26"/>
                      <a:pt x="55" y="26"/>
                      <a:pt x="55" y="26"/>
                    </a:cubicBezTo>
                    <a:cubicBezTo>
                      <a:pt x="54" y="26"/>
                      <a:pt x="52" y="25"/>
                      <a:pt x="51" y="24"/>
                    </a:cubicBezTo>
                    <a:cubicBezTo>
                      <a:pt x="49" y="23"/>
                      <a:pt x="48" y="22"/>
                      <a:pt x="47" y="21"/>
                    </a:cubicBezTo>
                    <a:cubicBezTo>
                      <a:pt x="43" y="16"/>
                      <a:pt x="43" y="16"/>
                      <a:pt x="43" y="16"/>
                    </a:cubicBezTo>
                    <a:cubicBezTo>
                      <a:pt x="42" y="14"/>
                      <a:pt x="41" y="12"/>
                      <a:pt x="39" y="11"/>
                    </a:cubicBezTo>
                    <a:cubicBezTo>
                      <a:pt x="37" y="10"/>
                      <a:pt x="36" y="9"/>
                      <a:pt x="34" y="8"/>
                    </a:cubicBezTo>
                    <a:cubicBezTo>
                      <a:pt x="11" y="0"/>
                      <a:pt x="11" y="0"/>
                      <a:pt x="11" y="0"/>
                    </a:cubicBezTo>
                    <a:cubicBezTo>
                      <a:pt x="10" y="0"/>
                      <a:pt x="9" y="0"/>
                      <a:pt x="8" y="0"/>
                    </a:cubicBezTo>
                    <a:cubicBezTo>
                      <a:pt x="5" y="0"/>
                      <a:pt x="2" y="1"/>
                      <a:pt x="1" y="3"/>
                    </a:cubicBezTo>
                    <a:lnTo>
                      <a:pt x="3"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17" name="Freeform 282"/>
              <p:cNvSpPr>
                <a:spLocks/>
              </p:cNvSpPr>
              <p:nvPr/>
            </p:nvSpPr>
            <p:spPr bwMode="auto">
              <a:xfrm>
                <a:off x="-4938711" y="2427285"/>
                <a:ext cx="384175" cy="342899"/>
              </a:xfrm>
              <a:custGeom>
                <a:avLst/>
                <a:gdLst/>
                <a:ahLst/>
                <a:cxnLst>
                  <a:cxn ang="0">
                    <a:pos x="5" y="9"/>
                  </a:cxn>
                  <a:cxn ang="0">
                    <a:pos x="5" y="9"/>
                  </a:cxn>
                  <a:cxn ang="0">
                    <a:pos x="5" y="9"/>
                  </a:cxn>
                  <a:cxn ang="0">
                    <a:pos x="6" y="8"/>
                  </a:cxn>
                  <a:cxn ang="0">
                    <a:pos x="19" y="11"/>
                  </a:cxn>
                  <a:cxn ang="0">
                    <a:pos x="25" y="5"/>
                  </a:cxn>
                  <a:cxn ang="0">
                    <a:pos x="25" y="5"/>
                  </a:cxn>
                  <a:cxn ang="0">
                    <a:pos x="36" y="7"/>
                  </a:cxn>
                  <a:cxn ang="0">
                    <a:pos x="53" y="14"/>
                  </a:cxn>
                  <a:cxn ang="0">
                    <a:pos x="60" y="13"/>
                  </a:cxn>
                  <a:cxn ang="0">
                    <a:pos x="93" y="33"/>
                  </a:cxn>
                  <a:cxn ang="0">
                    <a:pos x="98" y="59"/>
                  </a:cxn>
                  <a:cxn ang="0">
                    <a:pos x="93" y="72"/>
                  </a:cxn>
                  <a:cxn ang="0">
                    <a:pos x="96" y="87"/>
                  </a:cxn>
                  <a:cxn ang="0">
                    <a:pos x="96" y="87"/>
                  </a:cxn>
                  <a:cxn ang="0">
                    <a:pos x="97" y="87"/>
                  </a:cxn>
                  <a:cxn ang="0">
                    <a:pos x="97" y="87"/>
                  </a:cxn>
                  <a:cxn ang="0">
                    <a:pos x="97" y="87"/>
                  </a:cxn>
                  <a:cxn ang="0">
                    <a:pos x="65" y="60"/>
                  </a:cxn>
                  <a:cxn ang="0">
                    <a:pos x="57" y="42"/>
                  </a:cxn>
                  <a:cxn ang="0">
                    <a:pos x="30" y="23"/>
                  </a:cxn>
                  <a:cxn ang="0">
                    <a:pos x="12" y="23"/>
                  </a:cxn>
                  <a:cxn ang="0">
                    <a:pos x="11" y="22"/>
                  </a:cxn>
                  <a:cxn ang="0">
                    <a:pos x="10" y="22"/>
                  </a:cxn>
                  <a:cxn ang="0">
                    <a:pos x="11" y="22"/>
                  </a:cxn>
                  <a:cxn ang="0">
                    <a:pos x="11" y="21"/>
                  </a:cxn>
                  <a:cxn ang="0">
                    <a:pos x="5" y="15"/>
                  </a:cxn>
                  <a:cxn ang="0">
                    <a:pos x="4" y="16"/>
                  </a:cxn>
                  <a:cxn ang="0">
                    <a:pos x="5" y="16"/>
                  </a:cxn>
                  <a:cxn ang="0">
                    <a:pos x="5" y="9"/>
                  </a:cxn>
                  <a:cxn ang="0">
                    <a:pos x="2" y="13"/>
                  </a:cxn>
                  <a:cxn ang="0">
                    <a:pos x="6" y="20"/>
                  </a:cxn>
                  <a:cxn ang="0">
                    <a:pos x="8" y="26"/>
                  </a:cxn>
                  <a:cxn ang="0">
                    <a:pos x="24" y="27"/>
                  </a:cxn>
                  <a:cxn ang="0">
                    <a:pos x="43" y="37"/>
                  </a:cxn>
                  <a:cxn ang="0">
                    <a:pos x="59" y="54"/>
                  </a:cxn>
                  <a:cxn ang="0">
                    <a:pos x="93" y="90"/>
                  </a:cxn>
                  <a:cxn ang="0">
                    <a:pos x="100" y="84"/>
                  </a:cxn>
                  <a:cxn ang="0">
                    <a:pos x="98" y="69"/>
                  </a:cxn>
                  <a:cxn ang="0">
                    <a:pos x="102" y="58"/>
                  </a:cxn>
                  <a:cxn ang="0">
                    <a:pos x="70" y="16"/>
                  </a:cxn>
                  <a:cxn ang="0">
                    <a:pos x="58" y="8"/>
                  </a:cxn>
                  <a:cxn ang="0">
                    <a:pos x="50" y="10"/>
                  </a:cxn>
                  <a:cxn ang="0">
                    <a:pos x="50" y="11"/>
                  </a:cxn>
                  <a:cxn ang="0">
                    <a:pos x="46" y="9"/>
                  </a:cxn>
                  <a:cxn ang="0">
                    <a:pos x="24" y="1"/>
                  </a:cxn>
                  <a:cxn ang="0">
                    <a:pos x="19" y="7"/>
                  </a:cxn>
                  <a:cxn ang="0">
                    <a:pos x="19" y="7"/>
                  </a:cxn>
                  <a:cxn ang="0">
                    <a:pos x="19" y="7"/>
                  </a:cxn>
                  <a:cxn ang="0">
                    <a:pos x="4" y="4"/>
                  </a:cxn>
                  <a:cxn ang="0">
                    <a:pos x="2" y="12"/>
                  </a:cxn>
                </a:cxnLst>
                <a:rect l="0" t="0" r="r" b="b"/>
                <a:pathLst>
                  <a:path w="102" h="91">
                    <a:moveTo>
                      <a:pt x="3" y="10"/>
                    </a:move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9"/>
                      <a:pt x="5" y="9"/>
                      <a:pt x="5" y="9"/>
                    </a:cubicBezTo>
                    <a:cubicBezTo>
                      <a:pt x="5" y="8"/>
                      <a:pt x="5" y="8"/>
                      <a:pt x="5" y="8"/>
                    </a:cubicBezTo>
                    <a:cubicBezTo>
                      <a:pt x="5" y="8"/>
                      <a:pt x="5" y="8"/>
                      <a:pt x="6" y="8"/>
                    </a:cubicBezTo>
                    <a:cubicBezTo>
                      <a:pt x="6" y="8"/>
                      <a:pt x="6" y="8"/>
                      <a:pt x="6" y="8"/>
                    </a:cubicBezTo>
                    <a:cubicBezTo>
                      <a:pt x="6" y="8"/>
                      <a:pt x="6" y="8"/>
                      <a:pt x="6" y="8"/>
                    </a:cubicBezTo>
                    <a:cubicBezTo>
                      <a:pt x="6" y="7"/>
                      <a:pt x="7" y="7"/>
                      <a:pt x="8" y="7"/>
                    </a:cubicBezTo>
                    <a:cubicBezTo>
                      <a:pt x="9" y="7"/>
                      <a:pt x="11" y="8"/>
                      <a:pt x="12" y="8"/>
                    </a:cubicBezTo>
                    <a:cubicBezTo>
                      <a:pt x="13" y="9"/>
                      <a:pt x="13" y="9"/>
                      <a:pt x="13" y="9"/>
                    </a:cubicBezTo>
                    <a:cubicBezTo>
                      <a:pt x="15" y="10"/>
                      <a:pt x="17" y="11"/>
                      <a:pt x="19" y="11"/>
                    </a:cubicBezTo>
                    <a:cubicBezTo>
                      <a:pt x="20" y="11"/>
                      <a:pt x="21" y="11"/>
                      <a:pt x="22" y="10"/>
                    </a:cubicBezTo>
                    <a:cubicBezTo>
                      <a:pt x="22" y="10"/>
                      <a:pt x="22" y="10"/>
                      <a:pt x="22" y="10"/>
                    </a:cubicBezTo>
                    <a:cubicBezTo>
                      <a:pt x="24" y="9"/>
                      <a:pt x="25" y="7"/>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5" y="5"/>
                      <a:pt x="25" y="5"/>
                    </a:cubicBezTo>
                    <a:cubicBezTo>
                      <a:pt x="25" y="5"/>
                      <a:pt x="27" y="4"/>
                      <a:pt x="28" y="4"/>
                    </a:cubicBezTo>
                    <a:cubicBezTo>
                      <a:pt x="29" y="4"/>
                      <a:pt x="31" y="4"/>
                      <a:pt x="32" y="5"/>
                    </a:cubicBezTo>
                    <a:cubicBezTo>
                      <a:pt x="34" y="5"/>
                      <a:pt x="35" y="6"/>
                      <a:pt x="36" y="7"/>
                    </a:cubicBezTo>
                    <a:cubicBezTo>
                      <a:pt x="44" y="12"/>
                      <a:pt x="44" y="12"/>
                      <a:pt x="44" y="12"/>
                    </a:cubicBezTo>
                    <a:cubicBezTo>
                      <a:pt x="46" y="14"/>
                      <a:pt x="48" y="15"/>
                      <a:pt x="50" y="15"/>
                    </a:cubicBezTo>
                    <a:cubicBezTo>
                      <a:pt x="51" y="15"/>
                      <a:pt x="52" y="14"/>
                      <a:pt x="53" y="14"/>
                    </a:cubicBezTo>
                    <a:cubicBezTo>
                      <a:pt x="53" y="14"/>
                      <a:pt x="53" y="14"/>
                      <a:pt x="53" y="14"/>
                    </a:cubicBezTo>
                    <a:cubicBezTo>
                      <a:pt x="53" y="14"/>
                      <a:pt x="53" y="14"/>
                      <a:pt x="53" y="14"/>
                    </a:cubicBezTo>
                    <a:cubicBezTo>
                      <a:pt x="53" y="13"/>
                      <a:pt x="53" y="13"/>
                      <a:pt x="53" y="13"/>
                    </a:cubicBezTo>
                    <a:cubicBezTo>
                      <a:pt x="54" y="13"/>
                      <a:pt x="56" y="12"/>
                      <a:pt x="58" y="12"/>
                    </a:cubicBezTo>
                    <a:cubicBezTo>
                      <a:pt x="58" y="12"/>
                      <a:pt x="59" y="13"/>
                      <a:pt x="60" y="13"/>
                    </a:cubicBezTo>
                    <a:cubicBezTo>
                      <a:pt x="61" y="13"/>
                      <a:pt x="61" y="14"/>
                      <a:pt x="61" y="14"/>
                    </a:cubicBezTo>
                    <a:cubicBezTo>
                      <a:pt x="62" y="15"/>
                      <a:pt x="63" y="16"/>
                      <a:pt x="64" y="17"/>
                    </a:cubicBezTo>
                    <a:cubicBezTo>
                      <a:pt x="66" y="18"/>
                      <a:pt x="67" y="19"/>
                      <a:pt x="69" y="20"/>
                    </a:cubicBezTo>
                    <a:cubicBezTo>
                      <a:pt x="93" y="33"/>
                      <a:pt x="93" y="33"/>
                      <a:pt x="93" y="33"/>
                    </a:cubicBezTo>
                    <a:cubicBezTo>
                      <a:pt x="94" y="33"/>
                      <a:pt x="95" y="34"/>
                      <a:pt x="95" y="36"/>
                    </a:cubicBezTo>
                    <a:cubicBezTo>
                      <a:pt x="96" y="37"/>
                      <a:pt x="97" y="39"/>
                      <a:pt x="97" y="40"/>
                    </a:cubicBezTo>
                    <a:cubicBezTo>
                      <a:pt x="98" y="59"/>
                      <a:pt x="98" y="59"/>
                      <a:pt x="98" y="59"/>
                    </a:cubicBezTo>
                    <a:cubicBezTo>
                      <a:pt x="98" y="59"/>
                      <a:pt x="98" y="59"/>
                      <a:pt x="98" y="59"/>
                    </a:cubicBezTo>
                    <a:cubicBezTo>
                      <a:pt x="98" y="61"/>
                      <a:pt x="97" y="62"/>
                      <a:pt x="97" y="63"/>
                    </a:cubicBezTo>
                    <a:cubicBezTo>
                      <a:pt x="96" y="65"/>
                      <a:pt x="96" y="65"/>
                      <a:pt x="96" y="65"/>
                    </a:cubicBezTo>
                    <a:cubicBezTo>
                      <a:pt x="94" y="66"/>
                      <a:pt x="94" y="67"/>
                      <a:pt x="93" y="68"/>
                    </a:cubicBezTo>
                    <a:cubicBezTo>
                      <a:pt x="93" y="69"/>
                      <a:pt x="93" y="71"/>
                      <a:pt x="93" y="72"/>
                    </a:cubicBezTo>
                    <a:cubicBezTo>
                      <a:pt x="93" y="73"/>
                      <a:pt x="93" y="75"/>
                      <a:pt x="93" y="76"/>
                    </a:cubicBezTo>
                    <a:cubicBezTo>
                      <a:pt x="95" y="85"/>
                      <a:pt x="95" y="85"/>
                      <a:pt x="95" y="85"/>
                    </a:cubicBezTo>
                    <a:cubicBezTo>
                      <a:pt x="96" y="86"/>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6" y="87"/>
                      <a:pt x="96" y="87"/>
                      <a:pt x="96" y="87"/>
                    </a:cubicBezTo>
                    <a:cubicBezTo>
                      <a:pt x="97" y="88"/>
                      <a:pt x="97" y="88"/>
                      <a:pt x="97" y="88"/>
                    </a:cubicBezTo>
                    <a:cubicBezTo>
                      <a:pt x="97" y="87"/>
                      <a:pt x="97" y="87"/>
                      <a:pt x="97" y="87"/>
                    </a:cubicBezTo>
                    <a:cubicBezTo>
                      <a:pt x="96" y="87"/>
                      <a:pt x="96" y="87"/>
                      <a:pt x="96" y="87"/>
                    </a:cubicBezTo>
                    <a:cubicBezTo>
                      <a:pt x="97" y="88"/>
                      <a:pt x="97" y="88"/>
                      <a:pt x="97" y="88"/>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7" y="87"/>
                      <a:pt x="97" y="87"/>
                      <a:pt x="97" y="87"/>
                    </a:cubicBezTo>
                    <a:cubicBezTo>
                      <a:pt x="96" y="86"/>
                      <a:pt x="96" y="86"/>
                      <a:pt x="96" y="86"/>
                    </a:cubicBezTo>
                    <a:cubicBezTo>
                      <a:pt x="68" y="64"/>
                      <a:pt x="68" y="64"/>
                      <a:pt x="68" y="64"/>
                    </a:cubicBezTo>
                    <a:cubicBezTo>
                      <a:pt x="67" y="63"/>
                      <a:pt x="66" y="61"/>
                      <a:pt x="65" y="60"/>
                    </a:cubicBezTo>
                    <a:cubicBezTo>
                      <a:pt x="64" y="58"/>
                      <a:pt x="63" y="56"/>
                      <a:pt x="63" y="55"/>
                    </a:cubicBezTo>
                    <a:cubicBezTo>
                      <a:pt x="63" y="53"/>
                      <a:pt x="63" y="53"/>
                      <a:pt x="63" y="53"/>
                    </a:cubicBezTo>
                    <a:cubicBezTo>
                      <a:pt x="63" y="51"/>
                      <a:pt x="62" y="49"/>
                      <a:pt x="61" y="47"/>
                    </a:cubicBezTo>
                    <a:cubicBezTo>
                      <a:pt x="60" y="45"/>
                      <a:pt x="58" y="43"/>
                      <a:pt x="57" y="42"/>
                    </a:cubicBezTo>
                    <a:cubicBezTo>
                      <a:pt x="54" y="40"/>
                      <a:pt x="54" y="40"/>
                      <a:pt x="54" y="40"/>
                    </a:cubicBezTo>
                    <a:cubicBezTo>
                      <a:pt x="52" y="38"/>
                      <a:pt x="48" y="35"/>
                      <a:pt x="45" y="34"/>
                    </a:cubicBezTo>
                    <a:cubicBezTo>
                      <a:pt x="35" y="26"/>
                      <a:pt x="35" y="26"/>
                      <a:pt x="35" y="26"/>
                    </a:cubicBezTo>
                    <a:cubicBezTo>
                      <a:pt x="33" y="25"/>
                      <a:pt x="32" y="24"/>
                      <a:pt x="30" y="23"/>
                    </a:cubicBezTo>
                    <a:cubicBezTo>
                      <a:pt x="28" y="23"/>
                      <a:pt x="26" y="22"/>
                      <a:pt x="24" y="22"/>
                    </a:cubicBezTo>
                    <a:cubicBezTo>
                      <a:pt x="24" y="22"/>
                      <a:pt x="24" y="22"/>
                      <a:pt x="24" y="22"/>
                    </a:cubicBezTo>
                    <a:cubicBezTo>
                      <a:pt x="24" y="22"/>
                      <a:pt x="24" y="22"/>
                      <a:pt x="24" y="22"/>
                    </a:cubicBezTo>
                    <a:cubicBezTo>
                      <a:pt x="12" y="23"/>
                      <a:pt x="12" y="23"/>
                      <a:pt x="12" y="23"/>
                    </a:cubicBezTo>
                    <a:cubicBezTo>
                      <a:pt x="12" y="23"/>
                      <a:pt x="12" y="23"/>
                      <a:pt x="12" y="23"/>
                    </a:cubicBezTo>
                    <a:cubicBezTo>
                      <a:pt x="11" y="23"/>
                      <a:pt x="11" y="23"/>
                      <a:pt x="11"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0" y="22"/>
                      <a:pt x="10" y="22"/>
                      <a:pt x="10" y="22"/>
                    </a:cubicBezTo>
                    <a:cubicBezTo>
                      <a:pt x="11" y="22"/>
                      <a:pt x="11" y="22"/>
                      <a:pt x="11" y="22"/>
                    </a:cubicBezTo>
                    <a:cubicBezTo>
                      <a:pt x="11" y="22"/>
                      <a:pt x="11" y="22"/>
                      <a:pt x="11" y="22"/>
                    </a:cubicBezTo>
                    <a:cubicBezTo>
                      <a:pt x="10" y="22"/>
                      <a:pt x="10" y="22"/>
                      <a:pt x="10" y="22"/>
                    </a:cubicBezTo>
                    <a:cubicBezTo>
                      <a:pt x="11" y="22"/>
                      <a:pt x="11" y="22"/>
                      <a:pt x="11" y="22"/>
                    </a:cubicBezTo>
                    <a:cubicBezTo>
                      <a:pt x="11" y="22"/>
                      <a:pt x="11" y="22"/>
                      <a:pt x="11" y="22"/>
                    </a:cubicBezTo>
                    <a:cubicBezTo>
                      <a:pt x="11" y="21"/>
                      <a:pt x="11" y="21"/>
                      <a:pt x="11" y="21"/>
                    </a:cubicBezTo>
                    <a:cubicBezTo>
                      <a:pt x="11" y="20"/>
                      <a:pt x="10" y="18"/>
                      <a:pt x="9" y="17"/>
                    </a:cubicBezTo>
                    <a:cubicBezTo>
                      <a:pt x="9" y="16"/>
                      <a:pt x="7" y="16"/>
                      <a:pt x="6" y="16"/>
                    </a:cubicBezTo>
                    <a:cubicBezTo>
                      <a:pt x="6" y="15"/>
                      <a:pt x="5" y="15"/>
                      <a:pt x="5" y="15"/>
                    </a:cubicBezTo>
                    <a:cubicBezTo>
                      <a:pt x="5" y="15"/>
                      <a:pt x="5" y="15"/>
                      <a:pt x="5" y="15"/>
                    </a:cubicBezTo>
                    <a:cubicBezTo>
                      <a:pt x="4" y="16"/>
                      <a:pt x="4" y="16"/>
                      <a:pt x="4" y="16"/>
                    </a:cubicBezTo>
                    <a:cubicBezTo>
                      <a:pt x="5" y="16"/>
                      <a:pt x="5" y="16"/>
                      <a:pt x="5" y="16"/>
                    </a:cubicBezTo>
                    <a:cubicBezTo>
                      <a:pt x="5" y="15"/>
                      <a:pt x="5" y="15"/>
                      <a:pt x="5" y="15"/>
                    </a:cubicBezTo>
                    <a:cubicBezTo>
                      <a:pt x="4" y="16"/>
                      <a:pt x="4" y="16"/>
                      <a:pt x="4" y="16"/>
                    </a:cubicBezTo>
                    <a:cubicBezTo>
                      <a:pt x="5" y="16"/>
                      <a:pt x="5" y="16"/>
                      <a:pt x="5" y="16"/>
                    </a:cubicBezTo>
                    <a:cubicBezTo>
                      <a:pt x="4" y="16"/>
                      <a:pt x="4" y="16"/>
                      <a:pt x="4" y="16"/>
                    </a:cubicBezTo>
                    <a:cubicBezTo>
                      <a:pt x="5" y="16"/>
                      <a:pt x="5" y="16"/>
                      <a:pt x="5" y="16"/>
                    </a:cubicBezTo>
                    <a:cubicBezTo>
                      <a:pt x="5" y="16"/>
                      <a:pt x="5" y="16"/>
                      <a:pt x="5" y="16"/>
                    </a:cubicBezTo>
                    <a:cubicBezTo>
                      <a:pt x="4" y="16"/>
                      <a:pt x="4" y="16"/>
                      <a:pt x="4" y="16"/>
                    </a:cubicBezTo>
                    <a:cubicBezTo>
                      <a:pt x="5" y="16"/>
                      <a:pt x="5" y="16"/>
                      <a:pt x="5" y="16"/>
                    </a:cubicBezTo>
                    <a:cubicBezTo>
                      <a:pt x="6" y="15"/>
                      <a:pt x="6" y="14"/>
                      <a:pt x="6" y="13"/>
                    </a:cubicBezTo>
                    <a:cubicBezTo>
                      <a:pt x="6" y="11"/>
                      <a:pt x="6" y="10"/>
                      <a:pt x="5" y="9"/>
                    </a:cubicBezTo>
                    <a:cubicBezTo>
                      <a:pt x="3" y="10"/>
                      <a:pt x="3" y="10"/>
                      <a:pt x="3" y="10"/>
                    </a:cubicBezTo>
                    <a:cubicBezTo>
                      <a:pt x="2" y="12"/>
                      <a:pt x="2" y="12"/>
                      <a:pt x="2" y="12"/>
                    </a:cubicBezTo>
                    <a:cubicBezTo>
                      <a:pt x="2" y="13"/>
                      <a:pt x="2" y="13"/>
                      <a:pt x="2" y="13"/>
                    </a:cubicBezTo>
                    <a:cubicBezTo>
                      <a:pt x="2" y="13"/>
                      <a:pt x="2" y="13"/>
                      <a:pt x="2" y="13"/>
                    </a:cubicBezTo>
                    <a:cubicBezTo>
                      <a:pt x="1" y="14"/>
                      <a:pt x="1" y="15"/>
                      <a:pt x="1" y="16"/>
                    </a:cubicBezTo>
                    <a:cubicBezTo>
                      <a:pt x="1" y="17"/>
                      <a:pt x="2" y="18"/>
                      <a:pt x="2" y="18"/>
                    </a:cubicBezTo>
                    <a:cubicBezTo>
                      <a:pt x="3" y="19"/>
                      <a:pt x="4" y="19"/>
                      <a:pt x="5" y="20"/>
                    </a:cubicBezTo>
                    <a:cubicBezTo>
                      <a:pt x="6" y="20"/>
                      <a:pt x="6" y="20"/>
                      <a:pt x="6" y="20"/>
                    </a:cubicBezTo>
                    <a:cubicBezTo>
                      <a:pt x="7" y="21"/>
                      <a:pt x="7" y="21"/>
                      <a:pt x="7" y="21"/>
                    </a:cubicBezTo>
                    <a:cubicBezTo>
                      <a:pt x="7" y="21"/>
                      <a:pt x="7" y="21"/>
                      <a:pt x="7" y="21"/>
                    </a:cubicBezTo>
                    <a:cubicBezTo>
                      <a:pt x="6" y="22"/>
                      <a:pt x="6" y="22"/>
                      <a:pt x="6" y="22"/>
                    </a:cubicBezTo>
                    <a:cubicBezTo>
                      <a:pt x="6" y="24"/>
                      <a:pt x="7" y="25"/>
                      <a:pt x="8" y="26"/>
                    </a:cubicBezTo>
                    <a:cubicBezTo>
                      <a:pt x="10" y="27"/>
                      <a:pt x="11" y="27"/>
                      <a:pt x="12" y="27"/>
                    </a:cubicBezTo>
                    <a:cubicBezTo>
                      <a:pt x="13" y="27"/>
                      <a:pt x="13" y="27"/>
                      <a:pt x="13" y="27"/>
                    </a:cubicBezTo>
                    <a:cubicBezTo>
                      <a:pt x="24" y="27"/>
                      <a:pt x="24" y="27"/>
                      <a:pt x="24" y="27"/>
                    </a:cubicBezTo>
                    <a:cubicBezTo>
                      <a:pt x="24" y="27"/>
                      <a:pt x="24" y="27"/>
                      <a:pt x="24" y="27"/>
                    </a:cubicBezTo>
                    <a:cubicBezTo>
                      <a:pt x="24" y="27"/>
                      <a:pt x="24" y="27"/>
                      <a:pt x="24" y="27"/>
                    </a:cubicBezTo>
                    <a:cubicBezTo>
                      <a:pt x="25" y="27"/>
                      <a:pt x="27" y="27"/>
                      <a:pt x="28" y="28"/>
                    </a:cubicBezTo>
                    <a:cubicBezTo>
                      <a:pt x="30" y="28"/>
                      <a:pt x="31" y="29"/>
                      <a:pt x="32" y="29"/>
                    </a:cubicBezTo>
                    <a:cubicBezTo>
                      <a:pt x="43" y="37"/>
                      <a:pt x="43" y="37"/>
                      <a:pt x="43" y="37"/>
                    </a:cubicBezTo>
                    <a:cubicBezTo>
                      <a:pt x="45" y="39"/>
                      <a:pt x="49" y="42"/>
                      <a:pt x="52" y="44"/>
                    </a:cubicBezTo>
                    <a:cubicBezTo>
                      <a:pt x="54" y="45"/>
                      <a:pt x="54" y="45"/>
                      <a:pt x="54" y="45"/>
                    </a:cubicBezTo>
                    <a:cubicBezTo>
                      <a:pt x="55" y="46"/>
                      <a:pt x="56" y="47"/>
                      <a:pt x="57" y="49"/>
                    </a:cubicBezTo>
                    <a:cubicBezTo>
                      <a:pt x="58" y="51"/>
                      <a:pt x="58" y="52"/>
                      <a:pt x="59" y="54"/>
                    </a:cubicBezTo>
                    <a:cubicBezTo>
                      <a:pt x="59" y="55"/>
                      <a:pt x="59" y="55"/>
                      <a:pt x="59" y="55"/>
                    </a:cubicBezTo>
                    <a:cubicBezTo>
                      <a:pt x="59" y="58"/>
                      <a:pt x="60" y="60"/>
                      <a:pt x="61" y="62"/>
                    </a:cubicBezTo>
                    <a:cubicBezTo>
                      <a:pt x="62" y="64"/>
                      <a:pt x="64" y="66"/>
                      <a:pt x="65" y="67"/>
                    </a:cubicBezTo>
                    <a:cubicBezTo>
                      <a:pt x="93" y="90"/>
                      <a:pt x="93" y="90"/>
                      <a:pt x="93" y="90"/>
                    </a:cubicBezTo>
                    <a:cubicBezTo>
                      <a:pt x="94" y="90"/>
                      <a:pt x="95" y="91"/>
                      <a:pt x="97" y="91"/>
                    </a:cubicBezTo>
                    <a:cubicBezTo>
                      <a:pt x="98" y="91"/>
                      <a:pt x="99" y="90"/>
                      <a:pt x="99" y="89"/>
                    </a:cubicBezTo>
                    <a:cubicBezTo>
                      <a:pt x="100" y="89"/>
                      <a:pt x="100" y="88"/>
                      <a:pt x="100" y="87"/>
                    </a:cubicBezTo>
                    <a:cubicBezTo>
                      <a:pt x="100" y="86"/>
                      <a:pt x="100" y="85"/>
                      <a:pt x="100" y="84"/>
                    </a:cubicBezTo>
                    <a:cubicBezTo>
                      <a:pt x="97" y="75"/>
                      <a:pt x="97" y="75"/>
                      <a:pt x="97" y="75"/>
                    </a:cubicBezTo>
                    <a:cubicBezTo>
                      <a:pt x="97" y="74"/>
                      <a:pt x="97" y="73"/>
                      <a:pt x="97" y="72"/>
                    </a:cubicBezTo>
                    <a:cubicBezTo>
                      <a:pt x="97" y="71"/>
                      <a:pt x="97" y="70"/>
                      <a:pt x="97" y="70"/>
                    </a:cubicBezTo>
                    <a:cubicBezTo>
                      <a:pt x="98" y="69"/>
                      <a:pt x="98" y="69"/>
                      <a:pt x="98" y="69"/>
                    </a:cubicBezTo>
                    <a:cubicBezTo>
                      <a:pt x="98" y="69"/>
                      <a:pt x="98" y="69"/>
                      <a:pt x="98" y="69"/>
                    </a:cubicBezTo>
                    <a:cubicBezTo>
                      <a:pt x="99" y="68"/>
                      <a:pt x="100" y="66"/>
                      <a:pt x="101" y="65"/>
                    </a:cubicBezTo>
                    <a:cubicBezTo>
                      <a:pt x="101" y="63"/>
                      <a:pt x="102" y="61"/>
                      <a:pt x="102" y="59"/>
                    </a:cubicBezTo>
                    <a:cubicBezTo>
                      <a:pt x="102" y="58"/>
                      <a:pt x="102" y="58"/>
                      <a:pt x="102" y="58"/>
                    </a:cubicBezTo>
                    <a:cubicBezTo>
                      <a:pt x="101" y="40"/>
                      <a:pt x="101" y="40"/>
                      <a:pt x="101" y="40"/>
                    </a:cubicBezTo>
                    <a:cubicBezTo>
                      <a:pt x="101" y="38"/>
                      <a:pt x="100" y="35"/>
                      <a:pt x="99" y="34"/>
                    </a:cubicBezTo>
                    <a:cubicBezTo>
                      <a:pt x="98" y="32"/>
                      <a:pt x="97" y="30"/>
                      <a:pt x="95" y="29"/>
                    </a:cubicBezTo>
                    <a:cubicBezTo>
                      <a:pt x="70" y="16"/>
                      <a:pt x="70" y="16"/>
                      <a:pt x="70" y="16"/>
                    </a:cubicBezTo>
                    <a:cubicBezTo>
                      <a:pt x="69" y="16"/>
                      <a:pt x="68" y="15"/>
                      <a:pt x="67" y="14"/>
                    </a:cubicBezTo>
                    <a:cubicBezTo>
                      <a:pt x="66" y="13"/>
                      <a:pt x="65" y="12"/>
                      <a:pt x="65" y="12"/>
                    </a:cubicBezTo>
                    <a:cubicBezTo>
                      <a:pt x="65" y="10"/>
                      <a:pt x="63" y="10"/>
                      <a:pt x="62" y="9"/>
                    </a:cubicBezTo>
                    <a:cubicBezTo>
                      <a:pt x="61" y="8"/>
                      <a:pt x="59" y="8"/>
                      <a:pt x="58" y="8"/>
                    </a:cubicBezTo>
                    <a:cubicBezTo>
                      <a:pt x="56" y="8"/>
                      <a:pt x="55" y="8"/>
                      <a:pt x="53" y="9"/>
                    </a:cubicBezTo>
                    <a:cubicBezTo>
                      <a:pt x="52" y="9"/>
                      <a:pt x="51" y="10"/>
                      <a:pt x="50" y="10"/>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1"/>
                      <a:pt x="50" y="11"/>
                      <a:pt x="50" y="11"/>
                    </a:cubicBezTo>
                    <a:cubicBezTo>
                      <a:pt x="50" y="10"/>
                      <a:pt x="50" y="10"/>
                      <a:pt x="50" y="10"/>
                    </a:cubicBezTo>
                    <a:cubicBezTo>
                      <a:pt x="50" y="10"/>
                      <a:pt x="50" y="10"/>
                      <a:pt x="50" y="10"/>
                    </a:cubicBezTo>
                    <a:cubicBezTo>
                      <a:pt x="50" y="10"/>
                      <a:pt x="50" y="10"/>
                      <a:pt x="50" y="10"/>
                    </a:cubicBezTo>
                    <a:cubicBezTo>
                      <a:pt x="49" y="10"/>
                      <a:pt x="48" y="10"/>
                      <a:pt x="46" y="9"/>
                    </a:cubicBezTo>
                    <a:cubicBezTo>
                      <a:pt x="39" y="3"/>
                      <a:pt x="39" y="3"/>
                      <a:pt x="39" y="3"/>
                    </a:cubicBezTo>
                    <a:cubicBezTo>
                      <a:pt x="37" y="2"/>
                      <a:pt x="36" y="2"/>
                      <a:pt x="34" y="1"/>
                    </a:cubicBezTo>
                    <a:cubicBezTo>
                      <a:pt x="32" y="0"/>
                      <a:pt x="30" y="0"/>
                      <a:pt x="28" y="0"/>
                    </a:cubicBezTo>
                    <a:cubicBezTo>
                      <a:pt x="27" y="0"/>
                      <a:pt x="25" y="0"/>
                      <a:pt x="24" y="1"/>
                    </a:cubicBezTo>
                    <a:cubicBezTo>
                      <a:pt x="23" y="1"/>
                      <a:pt x="23" y="1"/>
                      <a:pt x="22" y="2"/>
                    </a:cubicBezTo>
                    <a:cubicBezTo>
                      <a:pt x="22" y="2"/>
                      <a:pt x="21" y="3"/>
                      <a:pt x="21" y="4"/>
                    </a:cubicBezTo>
                    <a:cubicBezTo>
                      <a:pt x="21" y="5"/>
                      <a:pt x="20" y="6"/>
                      <a:pt x="19" y="7"/>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20" y="8"/>
                      <a:pt x="20" y="8"/>
                      <a:pt x="20" y="8"/>
                    </a:cubicBezTo>
                    <a:cubicBezTo>
                      <a:pt x="19" y="7"/>
                      <a:pt x="19" y="7"/>
                      <a:pt x="19" y="7"/>
                    </a:cubicBezTo>
                    <a:cubicBezTo>
                      <a:pt x="19" y="7"/>
                      <a:pt x="19" y="7"/>
                      <a:pt x="19" y="7"/>
                    </a:cubicBezTo>
                    <a:cubicBezTo>
                      <a:pt x="19" y="7"/>
                      <a:pt x="19" y="7"/>
                      <a:pt x="19" y="7"/>
                    </a:cubicBezTo>
                    <a:cubicBezTo>
                      <a:pt x="19" y="7"/>
                      <a:pt x="17" y="6"/>
                      <a:pt x="16" y="6"/>
                    </a:cubicBezTo>
                    <a:cubicBezTo>
                      <a:pt x="15" y="5"/>
                      <a:pt x="15" y="5"/>
                      <a:pt x="15" y="5"/>
                    </a:cubicBezTo>
                    <a:cubicBezTo>
                      <a:pt x="13" y="4"/>
                      <a:pt x="10" y="3"/>
                      <a:pt x="8" y="3"/>
                    </a:cubicBezTo>
                    <a:cubicBezTo>
                      <a:pt x="7" y="3"/>
                      <a:pt x="5" y="3"/>
                      <a:pt x="4" y="4"/>
                    </a:cubicBezTo>
                    <a:cubicBezTo>
                      <a:pt x="4" y="4"/>
                      <a:pt x="4" y="4"/>
                      <a:pt x="4" y="4"/>
                    </a:cubicBezTo>
                    <a:cubicBezTo>
                      <a:pt x="4" y="4"/>
                      <a:pt x="4" y="4"/>
                      <a:pt x="4" y="4"/>
                    </a:cubicBezTo>
                    <a:cubicBezTo>
                      <a:pt x="2" y="5"/>
                      <a:pt x="1" y="7"/>
                      <a:pt x="0" y="9"/>
                    </a:cubicBezTo>
                    <a:cubicBezTo>
                      <a:pt x="0" y="10"/>
                      <a:pt x="1" y="11"/>
                      <a:pt x="2" y="12"/>
                    </a:cubicBezTo>
                    <a:lnTo>
                      <a:pt x="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18" name="Freeform 283"/>
              <p:cNvSpPr>
                <a:spLocks/>
              </p:cNvSpPr>
              <p:nvPr/>
            </p:nvSpPr>
            <p:spPr bwMode="auto">
              <a:xfrm>
                <a:off x="-3748087" y="2501897"/>
                <a:ext cx="2044700" cy="2208211"/>
              </a:xfrm>
              <a:custGeom>
                <a:avLst/>
                <a:gdLst/>
                <a:ahLst/>
                <a:cxnLst>
                  <a:cxn ang="0">
                    <a:pos x="149" y="233"/>
                  </a:cxn>
                  <a:cxn ang="0">
                    <a:pos x="200" y="200"/>
                  </a:cxn>
                  <a:cxn ang="0">
                    <a:pos x="136" y="153"/>
                  </a:cxn>
                  <a:cxn ang="0">
                    <a:pos x="118" y="159"/>
                  </a:cxn>
                  <a:cxn ang="0">
                    <a:pos x="91" y="153"/>
                  </a:cxn>
                  <a:cxn ang="0">
                    <a:pos x="125" y="110"/>
                  </a:cxn>
                  <a:cxn ang="0">
                    <a:pos x="135" y="95"/>
                  </a:cxn>
                  <a:cxn ang="0">
                    <a:pos x="144" y="108"/>
                  </a:cxn>
                  <a:cxn ang="0">
                    <a:pos x="176" y="71"/>
                  </a:cxn>
                  <a:cxn ang="0">
                    <a:pos x="146" y="91"/>
                  </a:cxn>
                  <a:cxn ang="0">
                    <a:pos x="186" y="35"/>
                  </a:cxn>
                  <a:cxn ang="0">
                    <a:pos x="206" y="57"/>
                  </a:cxn>
                  <a:cxn ang="0">
                    <a:pos x="376" y="30"/>
                  </a:cxn>
                  <a:cxn ang="0">
                    <a:pos x="540" y="125"/>
                  </a:cxn>
                  <a:cxn ang="0">
                    <a:pos x="499" y="130"/>
                  </a:cxn>
                  <a:cxn ang="0">
                    <a:pos x="471" y="177"/>
                  </a:cxn>
                  <a:cxn ang="0">
                    <a:pos x="513" y="269"/>
                  </a:cxn>
                  <a:cxn ang="0">
                    <a:pos x="475" y="332"/>
                  </a:cxn>
                  <a:cxn ang="0">
                    <a:pos x="488" y="385"/>
                  </a:cxn>
                  <a:cxn ang="0">
                    <a:pos x="462" y="329"/>
                  </a:cxn>
                  <a:cxn ang="0">
                    <a:pos x="380" y="349"/>
                  </a:cxn>
                  <a:cxn ang="0">
                    <a:pos x="380" y="350"/>
                  </a:cxn>
                  <a:cxn ang="0">
                    <a:pos x="260" y="232"/>
                  </a:cxn>
                  <a:cxn ang="0">
                    <a:pos x="295" y="281"/>
                  </a:cxn>
                  <a:cxn ang="0">
                    <a:pos x="236" y="336"/>
                  </a:cxn>
                  <a:cxn ang="0">
                    <a:pos x="223" y="451"/>
                  </a:cxn>
                  <a:cxn ang="0">
                    <a:pos x="142" y="582"/>
                  </a:cxn>
                  <a:cxn ang="0">
                    <a:pos x="71" y="361"/>
                  </a:cxn>
                  <a:cxn ang="0">
                    <a:pos x="73" y="364"/>
                  </a:cxn>
                  <a:cxn ang="0">
                    <a:pos x="142" y="587"/>
                  </a:cxn>
                  <a:cxn ang="0">
                    <a:pos x="226" y="449"/>
                  </a:cxn>
                  <a:cxn ang="0">
                    <a:pos x="239" y="332"/>
                  </a:cxn>
                  <a:cxn ang="0">
                    <a:pos x="206" y="251"/>
                  </a:cxn>
                  <a:cxn ang="0">
                    <a:pos x="301" y="278"/>
                  </a:cxn>
                  <a:cxn ang="0">
                    <a:pos x="298" y="266"/>
                  </a:cxn>
                  <a:cxn ang="0">
                    <a:pos x="376" y="350"/>
                  </a:cxn>
                  <a:cxn ang="0">
                    <a:pos x="459" y="336"/>
                  </a:cxn>
                  <a:cxn ang="0">
                    <a:pos x="473" y="335"/>
                  </a:cxn>
                  <a:cxn ang="0">
                    <a:pos x="473" y="336"/>
                  </a:cxn>
                  <a:cxn ang="0">
                    <a:pos x="516" y="242"/>
                  </a:cxn>
                  <a:cxn ang="0">
                    <a:pos x="475" y="179"/>
                  </a:cxn>
                  <a:cxn ang="0">
                    <a:pos x="501" y="123"/>
                  </a:cxn>
                  <a:cxn ang="0">
                    <a:pos x="542" y="118"/>
                  </a:cxn>
                  <a:cxn ang="0">
                    <a:pos x="299" y="0"/>
                  </a:cxn>
                  <a:cxn ang="0">
                    <a:pos x="199" y="48"/>
                  </a:cxn>
                  <a:cxn ang="0">
                    <a:pos x="197" y="48"/>
                  </a:cxn>
                  <a:cxn ang="0">
                    <a:pos x="206" y="38"/>
                  </a:cxn>
                  <a:cxn ang="0">
                    <a:pos x="138" y="85"/>
                  </a:cxn>
                  <a:cxn ang="0">
                    <a:pos x="171" y="57"/>
                  </a:cxn>
                  <a:cxn ang="0">
                    <a:pos x="175" y="75"/>
                  </a:cxn>
                  <a:cxn ang="0">
                    <a:pos x="182" y="74"/>
                  </a:cxn>
                  <a:cxn ang="0">
                    <a:pos x="145" y="106"/>
                  </a:cxn>
                  <a:cxn ang="0">
                    <a:pos x="125" y="106"/>
                  </a:cxn>
                  <a:cxn ang="0">
                    <a:pos x="68" y="160"/>
                  </a:cxn>
                  <a:cxn ang="0">
                    <a:pos x="134" y="185"/>
                  </a:cxn>
                  <a:cxn ang="0">
                    <a:pos x="139" y="157"/>
                  </a:cxn>
                  <a:cxn ang="0">
                    <a:pos x="171" y="181"/>
                  </a:cxn>
                  <a:cxn ang="0">
                    <a:pos x="173" y="187"/>
                  </a:cxn>
                  <a:cxn ang="0">
                    <a:pos x="195" y="229"/>
                  </a:cxn>
                  <a:cxn ang="0">
                    <a:pos x="122" y="196"/>
                  </a:cxn>
                </a:cxnLst>
                <a:rect l="0" t="0" r="r" b="b"/>
                <a:pathLst>
                  <a:path w="544" h="587">
                    <a:moveTo>
                      <a:pt x="3" y="312"/>
                    </a:moveTo>
                    <a:cubicBezTo>
                      <a:pt x="5" y="311"/>
                      <a:pt x="5" y="311"/>
                      <a:pt x="5" y="311"/>
                    </a:cubicBezTo>
                    <a:cubicBezTo>
                      <a:pt x="5" y="310"/>
                      <a:pt x="4" y="309"/>
                      <a:pt x="4" y="308"/>
                    </a:cubicBezTo>
                    <a:cubicBezTo>
                      <a:pt x="4" y="306"/>
                      <a:pt x="5" y="302"/>
                      <a:pt x="6" y="301"/>
                    </a:cubicBezTo>
                    <a:cubicBezTo>
                      <a:pt x="46" y="220"/>
                      <a:pt x="46" y="220"/>
                      <a:pt x="46" y="220"/>
                    </a:cubicBezTo>
                    <a:cubicBezTo>
                      <a:pt x="47" y="219"/>
                      <a:pt x="48" y="218"/>
                      <a:pt x="49" y="217"/>
                    </a:cubicBezTo>
                    <a:cubicBezTo>
                      <a:pt x="50" y="215"/>
                      <a:pt x="52" y="215"/>
                      <a:pt x="53" y="214"/>
                    </a:cubicBezTo>
                    <a:cubicBezTo>
                      <a:pt x="117" y="198"/>
                      <a:pt x="117" y="198"/>
                      <a:pt x="117" y="198"/>
                    </a:cubicBezTo>
                    <a:cubicBezTo>
                      <a:pt x="118" y="198"/>
                      <a:pt x="118" y="198"/>
                      <a:pt x="118" y="198"/>
                    </a:cubicBezTo>
                    <a:cubicBezTo>
                      <a:pt x="118" y="198"/>
                      <a:pt x="118" y="198"/>
                      <a:pt x="119" y="199"/>
                    </a:cubicBezTo>
                    <a:cubicBezTo>
                      <a:pt x="119" y="199"/>
                      <a:pt x="120" y="200"/>
                      <a:pt x="120" y="201"/>
                    </a:cubicBezTo>
                    <a:cubicBezTo>
                      <a:pt x="120" y="212"/>
                      <a:pt x="120" y="212"/>
                      <a:pt x="120" y="212"/>
                    </a:cubicBezTo>
                    <a:cubicBezTo>
                      <a:pt x="120" y="214"/>
                      <a:pt x="121" y="216"/>
                      <a:pt x="122" y="218"/>
                    </a:cubicBezTo>
                    <a:cubicBezTo>
                      <a:pt x="123" y="220"/>
                      <a:pt x="125" y="222"/>
                      <a:pt x="127" y="223"/>
                    </a:cubicBezTo>
                    <a:cubicBezTo>
                      <a:pt x="145" y="232"/>
                      <a:pt x="145" y="232"/>
                      <a:pt x="145" y="232"/>
                    </a:cubicBezTo>
                    <a:cubicBezTo>
                      <a:pt x="146" y="233"/>
                      <a:pt x="148" y="233"/>
                      <a:pt x="149" y="233"/>
                    </a:cubicBezTo>
                    <a:cubicBezTo>
                      <a:pt x="152" y="233"/>
                      <a:pt x="154" y="232"/>
                      <a:pt x="156" y="231"/>
                    </a:cubicBezTo>
                    <a:cubicBezTo>
                      <a:pt x="159" y="228"/>
                      <a:pt x="159" y="228"/>
                      <a:pt x="159" y="228"/>
                    </a:cubicBezTo>
                    <a:cubicBezTo>
                      <a:pt x="160" y="228"/>
                      <a:pt x="162" y="227"/>
                      <a:pt x="163" y="227"/>
                    </a:cubicBezTo>
                    <a:cubicBezTo>
                      <a:pt x="164" y="227"/>
                      <a:pt x="165" y="228"/>
                      <a:pt x="166" y="228"/>
                    </a:cubicBezTo>
                    <a:cubicBezTo>
                      <a:pt x="172" y="233"/>
                      <a:pt x="172" y="233"/>
                      <a:pt x="172" y="233"/>
                    </a:cubicBezTo>
                    <a:cubicBezTo>
                      <a:pt x="174" y="234"/>
                      <a:pt x="177" y="235"/>
                      <a:pt x="179" y="235"/>
                    </a:cubicBezTo>
                    <a:cubicBezTo>
                      <a:pt x="181" y="235"/>
                      <a:pt x="182" y="234"/>
                      <a:pt x="184" y="233"/>
                    </a:cubicBezTo>
                    <a:cubicBezTo>
                      <a:pt x="185" y="232"/>
                      <a:pt x="185" y="232"/>
                      <a:pt x="185" y="232"/>
                    </a:cubicBezTo>
                    <a:cubicBezTo>
                      <a:pt x="186" y="232"/>
                      <a:pt x="187" y="232"/>
                      <a:pt x="188" y="232"/>
                    </a:cubicBezTo>
                    <a:cubicBezTo>
                      <a:pt x="190" y="232"/>
                      <a:pt x="191" y="232"/>
                      <a:pt x="192" y="233"/>
                    </a:cubicBezTo>
                    <a:cubicBezTo>
                      <a:pt x="194" y="234"/>
                      <a:pt x="194" y="234"/>
                      <a:pt x="194" y="234"/>
                    </a:cubicBezTo>
                    <a:cubicBezTo>
                      <a:pt x="195" y="235"/>
                      <a:pt x="196" y="235"/>
                      <a:pt x="197" y="235"/>
                    </a:cubicBezTo>
                    <a:cubicBezTo>
                      <a:pt x="199" y="235"/>
                      <a:pt x="200" y="234"/>
                      <a:pt x="201" y="233"/>
                    </a:cubicBezTo>
                    <a:cubicBezTo>
                      <a:pt x="202" y="232"/>
                      <a:pt x="202" y="231"/>
                      <a:pt x="202" y="229"/>
                    </a:cubicBezTo>
                    <a:cubicBezTo>
                      <a:pt x="202" y="206"/>
                      <a:pt x="202" y="206"/>
                      <a:pt x="202" y="206"/>
                    </a:cubicBezTo>
                    <a:cubicBezTo>
                      <a:pt x="202" y="204"/>
                      <a:pt x="201" y="202"/>
                      <a:pt x="200" y="200"/>
                    </a:cubicBezTo>
                    <a:cubicBezTo>
                      <a:pt x="199" y="198"/>
                      <a:pt x="197" y="197"/>
                      <a:pt x="195" y="196"/>
                    </a:cubicBezTo>
                    <a:cubicBezTo>
                      <a:pt x="183" y="192"/>
                      <a:pt x="183" y="192"/>
                      <a:pt x="183" y="192"/>
                    </a:cubicBezTo>
                    <a:cubicBezTo>
                      <a:pt x="182" y="192"/>
                      <a:pt x="181" y="191"/>
                      <a:pt x="180" y="190"/>
                    </a:cubicBezTo>
                    <a:cubicBezTo>
                      <a:pt x="179" y="189"/>
                      <a:pt x="178" y="188"/>
                      <a:pt x="177" y="186"/>
                    </a:cubicBezTo>
                    <a:cubicBezTo>
                      <a:pt x="176" y="181"/>
                      <a:pt x="176" y="181"/>
                      <a:pt x="176" y="181"/>
                    </a:cubicBezTo>
                    <a:cubicBezTo>
                      <a:pt x="176" y="180"/>
                      <a:pt x="175" y="179"/>
                      <a:pt x="174" y="178"/>
                    </a:cubicBezTo>
                    <a:cubicBezTo>
                      <a:pt x="174" y="178"/>
                      <a:pt x="173" y="177"/>
                      <a:pt x="171" y="177"/>
                    </a:cubicBezTo>
                    <a:cubicBezTo>
                      <a:pt x="170" y="177"/>
                      <a:pt x="170" y="177"/>
                      <a:pt x="169" y="178"/>
                    </a:cubicBezTo>
                    <a:cubicBezTo>
                      <a:pt x="168" y="178"/>
                      <a:pt x="168" y="179"/>
                      <a:pt x="167" y="180"/>
                    </a:cubicBezTo>
                    <a:cubicBezTo>
                      <a:pt x="164" y="185"/>
                      <a:pt x="164" y="185"/>
                      <a:pt x="164" y="185"/>
                    </a:cubicBezTo>
                    <a:cubicBezTo>
                      <a:pt x="163" y="186"/>
                      <a:pt x="163" y="186"/>
                      <a:pt x="163" y="186"/>
                    </a:cubicBezTo>
                    <a:cubicBezTo>
                      <a:pt x="162" y="186"/>
                      <a:pt x="162" y="186"/>
                      <a:pt x="161" y="185"/>
                    </a:cubicBezTo>
                    <a:cubicBezTo>
                      <a:pt x="143" y="156"/>
                      <a:pt x="143" y="156"/>
                      <a:pt x="143" y="156"/>
                    </a:cubicBezTo>
                    <a:cubicBezTo>
                      <a:pt x="143" y="155"/>
                      <a:pt x="142" y="154"/>
                      <a:pt x="141" y="154"/>
                    </a:cubicBezTo>
                    <a:cubicBezTo>
                      <a:pt x="141" y="153"/>
                      <a:pt x="140" y="153"/>
                      <a:pt x="138" y="153"/>
                    </a:cubicBezTo>
                    <a:cubicBezTo>
                      <a:pt x="138" y="153"/>
                      <a:pt x="137" y="153"/>
                      <a:pt x="136" y="153"/>
                    </a:cubicBezTo>
                    <a:cubicBezTo>
                      <a:pt x="135" y="154"/>
                      <a:pt x="135" y="154"/>
                      <a:pt x="135" y="155"/>
                    </a:cubicBezTo>
                    <a:cubicBezTo>
                      <a:pt x="134" y="156"/>
                      <a:pt x="134" y="157"/>
                      <a:pt x="134" y="159"/>
                    </a:cubicBezTo>
                    <a:cubicBezTo>
                      <a:pt x="134" y="161"/>
                      <a:pt x="135" y="164"/>
                      <a:pt x="136" y="166"/>
                    </a:cubicBezTo>
                    <a:cubicBezTo>
                      <a:pt x="141" y="175"/>
                      <a:pt x="141" y="175"/>
                      <a:pt x="141" y="175"/>
                    </a:cubicBezTo>
                    <a:cubicBezTo>
                      <a:pt x="141" y="176"/>
                      <a:pt x="142" y="177"/>
                      <a:pt x="142" y="179"/>
                    </a:cubicBezTo>
                    <a:cubicBezTo>
                      <a:pt x="142" y="180"/>
                      <a:pt x="141" y="182"/>
                      <a:pt x="141" y="183"/>
                    </a:cubicBezTo>
                    <a:cubicBezTo>
                      <a:pt x="141" y="183"/>
                      <a:pt x="141" y="183"/>
                      <a:pt x="141" y="183"/>
                    </a:cubicBezTo>
                    <a:cubicBezTo>
                      <a:pt x="140" y="184"/>
                      <a:pt x="140" y="184"/>
                      <a:pt x="140" y="184"/>
                    </a:cubicBezTo>
                    <a:cubicBezTo>
                      <a:pt x="140" y="184"/>
                      <a:pt x="140" y="184"/>
                      <a:pt x="140" y="184"/>
                    </a:cubicBezTo>
                    <a:cubicBezTo>
                      <a:pt x="140" y="184"/>
                      <a:pt x="140" y="184"/>
                      <a:pt x="140" y="184"/>
                    </a:cubicBezTo>
                    <a:cubicBezTo>
                      <a:pt x="139" y="185"/>
                      <a:pt x="139" y="185"/>
                      <a:pt x="139" y="185"/>
                    </a:cubicBezTo>
                    <a:cubicBezTo>
                      <a:pt x="139" y="184"/>
                      <a:pt x="139" y="184"/>
                      <a:pt x="139" y="184"/>
                    </a:cubicBezTo>
                    <a:cubicBezTo>
                      <a:pt x="138" y="184"/>
                      <a:pt x="138" y="184"/>
                      <a:pt x="138" y="183"/>
                    </a:cubicBezTo>
                    <a:cubicBezTo>
                      <a:pt x="129" y="163"/>
                      <a:pt x="129" y="163"/>
                      <a:pt x="129" y="163"/>
                    </a:cubicBezTo>
                    <a:cubicBezTo>
                      <a:pt x="127" y="160"/>
                      <a:pt x="124" y="158"/>
                      <a:pt x="121" y="158"/>
                    </a:cubicBezTo>
                    <a:cubicBezTo>
                      <a:pt x="120" y="158"/>
                      <a:pt x="119" y="158"/>
                      <a:pt x="118" y="159"/>
                    </a:cubicBezTo>
                    <a:cubicBezTo>
                      <a:pt x="105" y="165"/>
                      <a:pt x="105" y="165"/>
                      <a:pt x="105" y="165"/>
                    </a:cubicBezTo>
                    <a:cubicBezTo>
                      <a:pt x="102" y="167"/>
                      <a:pt x="98" y="170"/>
                      <a:pt x="96" y="173"/>
                    </a:cubicBezTo>
                    <a:cubicBezTo>
                      <a:pt x="86" y="187"/>
                      <a:pt x="86" y="187"/>
                      <a:pt x="86" y="187"/>
                    </a:cubicBezTo>
                    <a:cubicBezTo>
                      <a:pt x="85" y="188"/>
                      <a:pt x="84" y="189"/>
                      <a:pt x="83" y="190"/>
                    </a:cubicBezTo>
                    <a:cubicBezTo>
                      <a:pt x="81" y="191"/>
                      <a:pt x="80" y="191"/>
                      <a:pt x="79" y="191"/>
                    </a:cubicBezTo>
                    <a:cubicBezTo>
                      <a:pt x="62" y="192"/>
                      <a:pt x="62" y="192"/>
                      <a:pt x="62" y="192"/>
                    </a:cubicBezTo>
                    <a:cubicBezTo>
                      <a:pt x="61" y="192"/>
                      <a:pt x="61" y="192"/>
                      <a:pt x="61" y="192"/>
                    </a:cubicBezTo>
                    <a:cubicBezTo>
                      <a:pt x="61" y="192"/>
                      <a:pt x="61" y="192"/>
                      <a:pt x="61" y="192"/>
                    </a:cubicBezTo>
                    <a:cubicBezTo>
                      <a:pt x="60" y="192"/>
                      <a:pt x="60" y="191"/>
                      <a:pt x="60" y="190"/>
                    </a:cubicBezTo>
                    <a:cubicBezTo>
                      <a:pt x="60" y="189"/>
                      <a:pt x="60" y="189"/>
                      <a:pt x="60" y="189"/>
                    </a:cubicBezTo>
                    <a:cubicBezTo>
                      <a:pt x="64" y="170"/>
                      <a:pt x="64" y="170"/>
                      <a:pt x="64" y="170"/>
                    </a:cubicBezTo>
                    <a:cubicBezTo>
                      <a:pt x="65" y="169"/>
                      <a:pt x="66" y="167"/>
                      <a:pt x="67" y="166"/>
                    </a:cubicBezTo>
                    <a:cubicBezTo>
                      <a:pt x="67" y="165"/>
                      <a:pt x="69" y="164"/>
                      <a:pt x="69" y="164"/>
                    </a:cubicBezTo>
                    <a:cubicBezTo>
                      <a:pt x="82" y="162"/>
                      <a:pt x="82" y="162"/>
                      <a:pt x="82" y="162"/>
                    </a:cubicBezTo>
                    <a:cubicBezTo>
                      <a:pt x="84" y="161"/>
                      <a:pt x="86" y="160"/>
                      <a:pt x="87" y="158"/>
                    </a:cubicBezTo>
                    <a:cubicBezTo>
                      <a:pt x="89" y="157"/>
                      <a:pt x="90" y="155"/>
                      <a:pt x="91" y="153"/>
                    </a:cubicBezTo>
                    <a:cubicBezTo>
                      <a:pt x="91" y="151"/>
                      <a:pt x="91" y="151"/>
                      <a:pt x="91" y="151"/>
                    </a:cubicBezTo>
                    <a:cubicBezTo>
                      <a:pt x="92" y="150"/>
                      <a:pt x="92" y="148"/>
                      <a:pt x="92" y="147"/>
                    </a:cubicBezTo>
                    <a:cubicBezTo>
                      <a:pt x="92" y="144"/>
                      <a:pt x="91" y="141"/>
                      <a:pt x="90" y="139"/>
                    </a:cubicBezTo>
                    <a:cubicBezTo>
                      <a:pt x="89" y="138"/>
                      <a:pt x="89" y="138"/>
                      <a:pt x="89" y="138"/>
                    </a:cubicBezTo>
                    <a:cubicBezTo>
                      <a:pt x="89" y="138"/>
                      <a:pt x="90" y="137"/>
                      <a:pt x="91" y="136"/>
                    </a:cubicBezTo>
                    <a:cubicBezTo>
                      <a:pt x="109" y="126"/>
                      <a:pt x="109" y="126"/>
                      <a:pt x="109" y="126"/>
                    </a:cubicBezTo>
                    <a:cubicBezTo>
                      <a:pt x="112" y="124"/>
                      <a:pt x="116" y="121"/>
                      <a:pt x="118" y="118"/>
                    </a:cubicBezTo>
                    <a:cubicBezTo>
                      <a:pt x="120" y="114"/>
                      <a:pt x="120" y="114"/>
                      <a:pt x="120" y="114"/>
                    </a:cubicBezTo>
                    <a:cubicBezTo>
                      <a:pt x="121" y="113"/>
                      <a:pt x="122" y="112"/>
                      <a:pt x="123" y="111"/>
                    </a:cubicBezTo>
                    <a:cubicBezTo>
                      <a:pt x="124" y="111"/>
                      <a:pt x="124"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5" y="110"/>
                      <a:pt x="125" y="110"/>
                      <a:pt x="125" y="110"/>
                    </a:cubicBezTo>
                    <a:cubicBezTo>
                      <a:pt x="126" y="110"/>
                      <a:pt x="127" y="110"/>
                      <a:pt x="128" y="109"/>
                    </a:cubicBezTo>
                    <a:cubicBezTo>
                      <a:pt x="130" y="108"/>
                      <a:pt x="131" y="106"/>
                      <a:pt x="133" y="103"/>
                    </a:cubicBezTo>
                    <a:cubicBezTo>
                      <a:pt x="135" y="97"/>
                      <a:pt x="135" y="97"/>
                      <a:pt x="135" y="97"/>
                    </a:cubicBezTo>
                    <a:cubicBezTo>
                      <a:pt x="135" y="97"/>
                      <a:pt x="135" y="96"/>
                      <a:pt x="136" y="96"/>
                    </a:cubicBezTo>
                    <a:cubicBezTo>
                      <a:pt x="136" y="96"/>
                      <a:pt x="136" y="96"/>
                      <a:pt x="136" y="96"/>
                    </a:cubicBezTo>
                    <a:cubicBezTo>
                      <a:pt x="135" y="95"/>
                      <a:pt x="135" y="95"/>
                      <a:pt x="135" y="95"/>
                    </a:cubicBezTo>
                    <a:cubicBezTo>
                      <a:pt x="135" y="96"/>
                      <a:pt x="135" y="96"/>
                      <a:pt x="135" y="96"/>
                    </a:cubicBezTo>
                    <a:cubicBezTo>
                      <a:pt x="136" y="96"/>
                      <a:pt x="136" y="96"/>
                      <a:pt x="136" y="96"/>
                    </a:cubicBezTo>
                    <a:cubicBezTo>
                      <a:pt x="135" y="95"/>
                      <a:pt x="135" y="95"/>
                      <a:pt x="135" y="95"/>
                    </a:cubicBezTo>
                    <a:cubicBezTo>
                      <a:pt x="135" y="96"/>
                      <a:pt x="135" y="96"/>
                      <a:pt x="135" y="96"/>
                    </a:cubicBezTo>
                    <a:cubicBezTo>
                      <a:pt x="135" y="95"/>
                      <a:pt x="135" y="95"/>
                      <a:pt x="135" y="95"/>
                    </a:cubicBezTo>
                    <a:cubicBezTo>
                      <a:pt x="134" y="96"/>
                      <a:pt x="134" y="96"/>
                      <a:pt x="134" y="96"/>
                    </a:cubicBezTo>
                    <a:cubicBezTo>
                      <a:pt x="135" y="96"/>
                      <a:pt x="135" y="96"/>
                      <a:pt x="135" y="96"/>
                    </a:cubicBezTo>
                    <a:cubicBezTo>
                      <a:pt x="135" y="95"/>
                      <a:pt x="135" y="95"/>
                      <a:pt x="135" y="95"/>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5" y="95"/>
                      <a:pt x="135" y="95"/>
                      <a:pt x="135" y="95"/>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4" y="96"/>
                      <a:pt x="134" y="96"/>
                      <a:pt x="134" y="96"/>
                    </a:cubicBezTo>
                    <a:cubicBezTo>
                      <a:pt x="135" y="97"/>
                      <a:pt x="135" y="97"/>
                      <a:pt x="135" y="97"/>
                    </a:cubicBezTo>
                    <a:cubicBezTo>
                      <a:pt x="136" y="101"/>
                      <a:pt x="136" y="101"/>
                      <a:pt x="136" y="101"/>
                    </a:cubicBezTo>
                    <a:cubicBezTo>
                      <a:pt x="136" y="103"/>
                      <a:pt x="137" y="105"/>
                      <a:pt x="138" y="107"/>
                    </a:cubicBezTo>
                    <a:cubicBezTo>
                      <a:pt x="140" y="109"/>
                      <a:pt x="142" y="110"/>
                      <a:pt x="144" y="110"/>
                    </a:cubicBezTo>
                    <a:cubicBezTo>
                      <a:pt x="144" y="108"/>
                      <a:pt x="144" y="108"/>
                      <a:pt x="144" y="108"/>
                    </a:cubicBezTo>
                    <a:cubicBezTo>
                      <a:pt x="144" y="110"/>
                      <a:pt x="144" y="110"/>
                      <a:pt x="144" y="110"/>
                    </a:cubicBezTo>
                    <a:cubicBezTo>
                      <a:pt x="144" y="110"/>
                      <a:pt x="144" y="110"/>
                      <a:pt x="144" y="110"/>
                    </a:cubicBezTo>
                    <a:cubicBezTo>
                      <a:pt x="144" y="110"/>
                      <a:pt x="144" y="110"/>
                      <a:pt x="144" y="110"/>
                    </a:cubicBezTo>
                    <a:cubicBezTo>
                      <a:pt x="144" y="110"/>
                      <a:pt x="144" y="110"/>
                      <a:pt x="144" y="110"/>
                    </a:cubicBezTo>
                    <a:cubicBezTo>
                      <a:pt x="144" y="111"/>
                      <a:pt x="145" y="111"/>
                      <a:pt x="146" y="111"/>
                    </a:cubicBezTo>
                    <a:cubicBezTo>
                      <a:pt x="149" y="111"/>
                      <a:pt x="152" y="109"/>
                      <a:pt x="155" y="107"/>
                    </a:cubicBezTo>
                    <a:cubicBezTo>
                      <a:pt x="170" y="91"/>
                      <a:pt x="170" y="91"/>
                      <a:pt x="170" y="91"/>
                    </a:cubicBezTo>
                    <a:cubicBezTo>
                      <a:pt x="172" y="88"/>
                      <a:pt x="176" y="85"/>
                      <a:pt x="178" y="83"/>
                    </a:cubicBezTo>
                    <a:cubicBezTo>
                      <a:pt x="182" y="81"/>
                      <a:pt x="182" y="81"/>
                      <a:pt x="182" y="81"/>
                    </a:cubicBezTo>
                    <a:cubicBezTo>
                      <a:pt x="183" y="80"/>
                      <a:pt x="184" y="79"/>
                      <a:pt x="185" y="78"/>
                    </a:cubicBezTo>
                    <a:cubicBezTo>
                      <a:pt x="186" y="77"/>
                      <a:pt x="186" y="76"/>
                      <a:pt x="186" y="74"/>
                    </a:cubicBezTo>
                    <a:cubicBezTo>
                      <a:pt x="186" y="73"/>
                      <a:pt x="186" y="73"/>
                      <a:pt x="186" y="73"/>
                    </a:cubicBezTo>
                    <a:cubicBezTo>
                      <a:pt x="186" y="72"/>
                      <a:pt x="185" y="71"/>
                      <a:pt x="184" y="70"/>
                    </a:cubicBezTo>
                    <a:cubicBezTo>
                      <a:pt x="183" y="70"/>
                      <a:pt x="182" y="70"/>
                      <a:pt x="181" y="70"/>
                    </a:cubicBezTo>
                    <a:cubicBezTo>
                      <a:pt x="180" y="70"/>
                      <a:pt x="179" y="70"/>
                      <a:pt x="177" y="71"/>
                    </a:cubicBezTo>
                    <a:cubicBezTo>
                      <a:pt x="176" y="71"/>
                      <a:pt x="176" y="71"/>
                      <a:pt x="176" y="71"/>
                    </a:cubicBezTo>
                    <a:cubicBezTo>
                      <a:pt x="175" y="71"/>
                      <a:pt x="175" y="71"/>
                      <a:pt x="175" y="71"/>
                    </a:cubicBezTo>
                    <a:cubicBezTo>
                      <a:pt x="174" y="71"/>
                      <a:pt x="172" y="70"/>
                      <a:pt x="172" y="69"/>
                    </a:cubicBezTo>
                    <a:cubicBezTo>
                      <a:pt x="172" y="69"/>
                      <a:pt x="172" y="68"/>
                      <a:pt x="172" y="67"/>
                    </a:cubicBezTo>
                    <a:cubicBezTo>
                      <a:pt x="172" y="66"/>
                      <a:pt x="172" y="64"/>
                      <a:pt x="173" y="63"/>
                    </a:cubicBezTo>
                    <a:cubicBezTo>
                      <a:pt x="174" y="61"/>
                      <a:pt x="175" y="59"/>
                      <a:pt x="175" y="57"/>
                    </a:cubicBezTo>
                    <a:cubicBezTo>
                      <a:pt x="175" y="57"/>
                      <a:pt x="175" y="56"/>
                      <a:pt x="174" y="55"/>
                    </a:cubicBezTo>
                    <a:cubicBezTo>
                      <a:pt x="174" y="54"/>
                      <a:pt x="173" y="54"/>
                      <a:pt x="172" y="53"/>
                    </a:cubicBezTo>
                    <a:cubicBezTo>
                      <a:pt x="171" y="53"/>
                      <a:pt x="171" y="53"/>
                      <a:pt x="171" y="53"/>
                    </a:cubicBezTo>
                    <a:cubicBezTo>
                      <a:pt x="169" y="53"/>
                      <a:pt x="168" y="54"/>
                      <a:pt x="167" y="54"/>
                    </a:cubicBezTo>
                    <a:cubicBezTo>
                      <a:pt x="165" y="55"/>
                      <a:pt x="164" y="56"/>
                      <a:pt x="163" y="58"/>
                    </a:cubicBezTo>
                    <a:cubicBezTo>
                      <a:pt x="161" y="61"/>
                      <a:pt x="161" y="61"/>
                      <a:pt x="161" y="61"/>
                    </a:cubicBezTo>
                    <a:cubicBezTo>
                      <a:pt x="158" y="65"/>
                      <a:pt x="157" y="70"/>
                      <a:pt x="156" y="74"/>
                    </a:cubicBezTo>
                    <a:cubicBezTo>
                      <a:pt x="156" y="77"/>
                      <a:pt x="154" y="82"/>
                      <a:pt x="152" y="84"/>
                    </a:cubicBezTo>
                    <a:cubicBezTo>
                      <a:pt x="148" y="90"/>
                      <a:pt x="148" y="90"/>
                      <a:pt x="148" y="90"/>
                    </a:cubicBezTo>
                    <a:cubicBezTo>
                      <a:pt x="147" y="91"/>
                      <a:pt x="147" y="91"/>
                      <a:pt x="147" y="91"/>
                    </a:cubicBezTo>
                    <a:cubicBezTo>
                      <a:pt x="146" y="91"/>
                      <a:pt x="146" y="91"/>
                      <a:pt x="146" y="91"/>
                    </a:cubicBezTo>
                    <a:cubicBezTo>
                      <a:pt x="146" y="90"/>
                      <a:pt x="146" y="90"/>
                      <a:pt x="146" y="89"/>
                    </a:cubicBezTo>
                    <a:cubicBezTo>
                      <a:pt x="144" y="86"/>
                      <a:pt x="144" y="86"/>
                      <a:pt x="144" y="86"/>
                    </a:cubicBezTo>
                    <a:cubicBezTo>
                      <a:pt x="144" y="84"/>
                      <a:pt x="143" y="83"/>
                      <a:pt x="141" y="82"/>
                    </a:cubicBezTo>
                    <a:cubicBezTo>
                      <a:pt x="140" y="80"/>
                      <a:pt x="138" y="80"/>
                      <a:pt x="136" y="80"/>
                    </a:cubicBezTo>
                    <a:cubicBezTo>
                      <a:pt x="135" y="80"/>
                      <a:pt x="135" y="80"/>
                      <a:pt x="135" y="80"/>
                    </a:cubicBezTo>
                    <a:cubicBezTo>
                      <a:pt x="135" y="80"/>
                      <a:pt x="135" y="80"/>
                      <a:pt x="135" y="80"/>
                    </a:cubicBezTo>
                    <a:cubicBezTo>
                      <a:pt x="135" y="80"/>
                      <a:pt x="135" y="80"/>
                      <a:pt x="135" y="80"/>
                    </a:cubicBezTo>
                    <a:cubicBezTo>
                      <a:pt x="134" y="79"/>
                      <a:pt x="134" y="79"/>
                      <a:pt x="134" y="79"/>
                    </a:cubicBezTo>
                    <a:cubicBezTo>
                      <a:pt x="134" y="78"/>
                      <a:pt x="134" y="78"/>
                      <a:pt x="134" y="78"/>
                    </a:cubicBezTo>
                    <a:cubicBezTo>
                      <a:pt x="134" y="77"/>
                      <a:pt x="134" y="77"/>
                      <a:pt x="134" y="76"/>
                    </a:cubicBezTo>
                    <a:cubicBezTo>
                      <a:pt x="134" y="76"/>
                      <a:pt x="134" y="76"/>
                      <a:pt x="134" y="76"/>
                    </a:cubicBezTo>
                    <a:cubicBezTo>
                      <a:pt x="134" y="73"/>
                      <a:pt x="137" y="68"/>
                      <a:pt x="139" y="67"/>
                    </a:cubicBezTo>
                    <a:cubicBezTo>
                      <a:pt x="174" y="32"/>
                      <a:pt x="174" y="32"/>
                      <a:pt x="174" y="32"/>
                    </a:cubicBezTo>
                    <a:cubicBezTo>
                      <a:pt x="175" y="31"/>
                      <a:pt x="177" y="31"/>
                      <a:pt x="178" y="31"/>
                    </a:cubicBezTo>
                    <a:cubicBezTo>
                      <a:pt x="179" y="31"/>
                      <a:pt x="180" y="31"/>
                      <a:pt x="180" y="31"/>
                    </a:cubicBezTo>
                    <a:cubicBezTo>
                      <a:pt x="186" y="35"/>
                      <a:pt x="186" y="35"/>
                      <a:pt x="186" y="35"/>
                    </a:cubicBezTo>
                    <a:cubicBezTo>
                      <a:pt x="188" y="37"/>
                      <a:pt x="193" y="39"/>
                      <a:pt x="196" y="40"/>
                    </a:cubicBezTo>
                    <a:cubicBezTo>
                      <a:pt x="204" y="42"/>
                      <a:pt x="204" y="42"/>
                      <a:pt x="204" y="42"/>
                    </a:cubicBezTo>
                    <a:cubicBezTo>
                      <a:pt x="205" y="42"/>
                      <a:pt x="206" y="43"/>
                      <a:pt x="206" y="43"/>
                    </a:cubicBezTo>
                    <a:cubicBezTo>
                      <a:pt x="206" y="43"/>
                      <a:pt x="206" y="43"/>
                      <a:pt x="206" y="43"/>
                    </a:cubicBezTo>
                    <a:cubicBezTo>
                      <a:pt x="206" y="44"/>
                      <a:pt x="206" y="44"/>
                      <a:pt x="206" y="44"/>
                    </a:cubicBezTo>
                    <a:cubicBezTo>
                      <a:pt x="206" y="44"/>
                      <a:pt x="205" y="44"/>
                      <a:pt x="204" y="45"/>
                    </a:cubicBezTo>
                    <a:cubicBezTo>
                      <a:pt x="203" y="45"/>
                      <a:pt x="202" y="45"/>
                      <a:pt x="201" y="45"/>
                    </a:cubicBezTo>
                    <a:cubicBezTo>
                      <a:pt x="201" y="45"/>
                      <a:pt x="201" y="45"/>
                      <a:pt x="201" y="45"/>
                    </a:cubicBezTo>
                    <a:cubicBezTo>
                      <a:pt x="198" y="45"/>
                      <a:pt x="198" y="45"/>
                      <a:pt x="198" y="45"/>
                    </a:cubicBezTo>
                    <a:cubicBezTo>
                      <a:pt x="198" y="45"/>
                      <a:pt x="198" y="45"/>
                      <a:pt x="198" y="45"/>
                    </a:cubicBezTo>
                    <a:cubicBezTo>
                      <a:pt x="197" y="45"/>
                      <a:pt x="196" y="45"/>
                      <a:pt x="196" y="46"/>
                    </a:cubicBezTo>
                    <a:cubicBezTo>
                      <a:pt x="195" y="46"/>
                      <a:pt x="195" y="46"/>
                      <a:pt x="195" y="46"/>
                    </a:cubicBezTo>
                    <a:cubicBezTo>
                      <a:pt x="194" y="47"/>
                      <a:pt x="194" y="47"/>
                      <a:pt x="194" y="48"/>
                    </a:cubicBezTo>
                    <a:cubicBezTo>
                      <a:pt x="194" y="49"/>
                      <a:pt x="195" y="50"/>
                      <a:pt x="195" y="50"/>
                    </a:cubicBezTo>
                    <a:cubicBezTo>
                      <a:pt x="196" y="51"/>
                      <a:pt x="196" y="51"/>
                      <a:pt x="197" y="52"/>
                    </a:cubicBezTo>
                    <a:cubicBezTo>
                      <a:pt x="206" y="57"/>
                      <a:pt x="206" y="57"/>
                      <a:pt x="206" y="57"/>
                    </a:cubicBezTo>
                    <a:cubicBezTo>
                      <a:pt x="207" y="58"/>
                      <a:pt x="208" y="58"/>
                      <a:pt x="209" y="58"/>
                    </a:cubicBezTo>
                    <a:cubicBezTo>
                      <a:pt x="212" y="58"/>
                      <a:pt x="215" y="56"/>
                      <a:pt x="216" y="53"/>
                    </a:cubicBezTo>
                    <a:cubicBezTo>
                      <a:pt x="216" y="52"/>
                      <a:pt x="217" y="51"/>
                      <a:pt x="218" y="50"/>
                    </a:cubicBezTo>
                    <a:cubicBezTo>
                      <a:pt x="219" y="50"/>
                      <a:pt x="220" y="49"/>
                      <a:pt x="221" y="49"/>
                    </a:cubicBezTo>
                    <a:cubicBezTo>
                      <a:pt x="256" y="49"/>
                      <a:pt x="256" y="49"/>
                      <a:pt x="256" y="49"/>
                    </a:cubicBezTo>
                    <a:cubicBezTo>
                      <a:pt x="258" y="49"/>
                      <a:pt x="260" y="49"/>
                      <a:pt x="262" y="48"/>
                    </a:cubicBezTo>
                    <a:cubicBezTo>
                      <a:pt x="264" y="48"/>
                      <a:pt x="265" y="47"/>
                      <a:pt x="267" y="46"/>
                    </a:cubicBezTo>
                    <a:cubicBezTo>
                      <a:pt x="278" y="39"/>
                      <a:pt x="278" y="39"/>
                      <a:pt x="278" y="39"/>
                    </a:cubicBezTo>
                    <a:cubicBezTo>
                      <a:pt x="281" y="37"/>
                      <a:pt x="284" y="33"/>
                      <a:pt x="286" y="30"/>
                    </a:cubicBezTo>
                    <a:cubicBezTo>
                      <a:pt x="292" y="17"/>
                      <a:pt x="292" y="17"/>
                      <a:pt x="292" y="17"/>
                    </a:cubicBezTo>
                    <a:cubicBezTo>
                      <a:pt x="293" y="15"/>
                      <a:pt x="294" y="13"/>
                      <a:pt x="294" y="11"/>
                    </a:cubicBezTo>
                    <a:cubicBezTo>
                      <a:pt x="295" y="9"/>
                      <a:pt x="295" y="7"/>
                      <a:pt x="295" y="5"/>
                    </a:cubicBezTo>
                    <a:cubicBezTo>
                      <a:pt x="295" y="5"/>
                      <a:pt x="295" y="4"/>
                      <a:pt x="296" y="4"/>
                    </a:cubicBezTo>
                    <a:cubicBezTo>
                      <a:pt x="296" y="4"/>
                      <a:pt x="296" y="4"/>
                      <a:pt x="296" y="4"/>
                    </a:cubicBezTo>
                    <a:cubicBezTo>
                      <a:pt x="297" y="4"/>
                      <a:pt x="297" y="4"/>
                      <a:pt x="297" y="4"/>
                    </a:cubicBezTo>
                    <a:cubicBezTo>
                      <a:pt x="376" y="30"/>
                      <a:pt x="376" y="30"/>
                      <a:pt x="376" y="30"/>
                    </a:cubicBezTo>
                    <a:cubicBezTo>
                      <a:pt x="377" y="30"/>
                      <a:pt x="378" y="31"/>
                      <a:pt x="379" y="31"/>
                    </a:cubicBezTo>
                    <a:cubicBezTo>
                      <a:pt x="382" y="31"/>
                      <a:pt x="384" y="30"/>
                      <a:pt x="386" y="27"/>
                    </a:cubicBezTo>
                    <a:cubicBezTo>
                      <a:pt x="386" y="27"/>
                      <a:pt x="387" y="27"/>
                      <a:pt x="388" y="26"/>
                    </a:cubicBezTo>
                    <a:cubicBezTo>
                      <a:pt x="388" y="26"/>
                      <a:pt x="389" y="26"/>
                      <a:pt x="390" y="26"/>
                    </a:cubicBezTo>
                    <a:cubicBezTo>
                      <a:pt x="391" y="26"/>
                      <a:pt x="391" y="26"/>
                      <a:pt x="392" y="26"/>
                    </a:cubicBezTo>
                    <a:cubicBezTo>
                      <a:pt x="503" y="53"/>
                      <a:pt x="503" y="53"/>
                      <a:pt x="503" y="53"/>
                    </a:cubicBezTo>
                    <a:cubicBezTo>
                      <a:pt x="504" y="54"/>
                      <a:pt x="506" y="54"/>
                      <a:pt x="507" y="55"/>
                    </a:cubicBezTo>
                    <a:cubicBezTo>
                      <a:pt x="509" y="56"/>
                      <a:pt x="510" y="57"/>
                      <a:pt x="511" y="58"/>
                    </a:cubicBezTo>
                    <a:cubicBezTo>
                      <a:pt x="524" y="72"/>
                      <a:pt x="524" y="72"/>
                      <a:pt x="524" y="72"/>
                    </a:cubicBezTo>
                    <a:cubicBezTo>
                      <a:pt x="525" y="72"/>
                      <a:pt x="525" y="73"/>
                      <a:pt x="525" y="73"/>
                    </a:cubicBezTo>
                    <a:cubicBezTo>
                      <a:pt x="525" y="74"/>
                      <a:pt x="525" y="74"/>
                      <a:pt x="524" y="75"/>
                    </a:cubicBezTo>
                    <a:cubicBezTo>
                      <a:pt x="521" y="76"/>
                      <a:pt x="521" y="76"/>
                      <a:pt x="521" y="76"/>
                    </a:cubicBezTo>
                    <a:cubicBezTo>
                      <a:pt x="519" y="77"/>
                      <a:pt x="517" y="80"/>
                      <a:pt x="517" y="82"/>
                    </a:cubicBezTo>
                    <a:cubicBezTo>
                      <a:pt x="517" y="84"/>
                      <a:pt x="518" y="85"/>
                      <a:pt x="519" y="87"/>
                    </a:cubicBezTo>
                    <a:cubicBezTo>
                      <a:pt x="538" y="120"/>
                      <a:pt x="538" y="120"/>
                      <a:pt x="538" y="120"/>
                    </a:cubicBezTo>
                    <a:cubicBezTo>
                      <a:pt x="539" y="121"/>
                      <a:pt x="540" y="123"/>
                      <a:pt x="540" y="125"/>
                    </a:cubicBezTo>
                    <a:cubicBezTo>
                      <a:pt x="540" y="126"/>
                      <a:pt x="539" y="127"/>
                      <a:pt x="539" y="128"/>
                    </a:cubicBezTo>
                    <a:cubicBezTo>
                      <a:pt x="539" y="129"/>
                      <a:pt x="538" y="129"/>
                      <a:pt x="538" y="129"/>
                    </a:cubicBezTo>
                    <a:cubicBezTo>
                      <a:pt x="538" y="129"/>
                      <a:pt x="538" y="129"/>
                      <a:pt x="538" y="129"/>
                    </a:cubicBezTo>
                    <a:cubicBezTo>
                      <a:pt x="538" y="129"/>
                      <a:pt x="537" y="129"/>
                      <a:pt x="536" y="128"/>
                    </a:cubicBezTo>
                    <a:cubicBezTo>
                      <a:pt x="503" y="78"/>
                      <a:pt x="503" y="78"/>
                      <a:pt x="503" y="78"/>
                    </a:cubicBezTo>
                    <a:cubicBezTo>
                      <a:pt x="502" y="76"/>
                      <a:pt x="499" y="74"/>
                      <a:pt x="496" y="74"/>
                    </a:cubicBezTo>
                    <a:cubicBezTo>
                      <a:pt x="495" y="74"/>
                      <a:pt x="494" y="75"/>
                      <a:pt x="493" y="75"/>
                    </a:cubicBezTo>
                    <a:cubicBezTo>
                      <a:pt x="474" y="86"/>
                      <a:pt x="474" y="86"/>
                      <a:pt x="474" y="86"/>
                    </a:cubicBezTo>
                    <a:cubicBezTo>
                      <a:pt x="471" y="88"/>
                      <a:pt x="470" y="91"/>
                      <a:pt x="470" y="94"/>
                    </a:cubicBezTo>
                    <a:cubicBezTo>
                      <a:pt x="470" y="96"/>
                      <a:pt x="470" y="97"/>
                      <a:pt x="470" y="98"/>
                    </a:cubicBezTo>
                    <a:cubicBezTo>
                      <a:pt x="475" y="114"/>
                      <a:pt x="475" y="114"/>
                      <a:pt x="475" y="114"/>
                    </a:cubicBezTo>
                    <a:cubicBezTo>
                      <a:pt x="476" y="116"/>
                      <a:pt x="477" y="118"/>
                      <a:pt x="479" y="119"/>
                    </a:cubicBezTo>
                    <a:cubicBezTo>
                      <a:pt x="480" y="121"/>
                      <a:pt x="482" y="122"/>
                      <a:pt x="484" y="122"/>
                    </a:cubicBezTo>
                    <a:cubicBezTo>
                      <a:pt x="495" y="124"/>
                      <a:pt x="495" y="124"/>
                      <a:pt x="495" y="124"/>
                    </a:cubicBezTo>
                    <a:cubicBezTo>
                      <a:pt x="495" y="124"/>
                      <a:pt x="497" y="125"/>
                      <a:pt x="497" y="126"/>
                    </a:cubicBezTo>
                    <a:cubicBezTo>
                      <a:pt x="498" y="127"/>
                      <a:pt x="499" y="128"/>
                      <a:pt x="499" y="130"/>
                    </a:cubicBezTo>
                    <a:cubicBezTo>
                      <a:pt x="505" y="155"/>
                      <a:pt x="505" y="155"/>
                      <a:pt x="505" y="155"/>
                    </a:cubicBezTo>
                    <a:cubicBezTo>
                      <a:pt x="505" y="156"/>
                      <a:pt x="505" y="157"/>
                      <a:pt x="505" y="158"/>
                    </a:cubicBezTo>
                    <a:cubicBezTo>
                      <a:pt x="505" y="161"/>
                      <a:pt x="505" y="164"/>
                      <a:pt x="504" y="166"/>
                    </a:cubicBezTo>
                    <a:cubicBezTo>
                      <a:pt x="500" y="175"/>
                      <a:pt x="500" y="175"/>
                      <a:pt x="500" y="175"/>
                    </a:cubicBezTo>
                    <a:cubicBezTo>
                      <a:pt x="499" y="177"/>
                      <a:pt x="499" y="178"/>
                      <a:pt x="499" y="180"/>
                    </a:cubicBezTo>
                    <a:cubicBezTo>
                      <a:pt x="499" y="183"/>
                      <a:pt x="500" y="186"/>
                      <a:pt x="501" y="188"/>
                    </a:cubicBezTo>
                    <a:cubicBezTo>
                      <a:pt x="516" y="205"/>
                      <a:pt x="516" y="205"/>
                      <a:pt x="516" y="205"/>
                    </a:cubicBezTo>
                    <a:cubicBezTo>
                      <a:pt x="517" y="206"/>
                      <a:pt x="518" y="208"/>
                      <a:pt x="518" y="210"/>
                    </a:cubicBezTo>
                    <a:cubicBezTo>
                      <a:pt x="518" y="211"/>
                      <a:pt x="518" y="211"/>
                      <a:pt x="518" y="211"/>
                    </a:cubicBezTo>
                    <a:cubicBezTo>
                      <a:pt x="517" y="212"/>
                      <a:pt x="517" y="212"/>
                      <a:pt x="517" y="212"/>
                    </a:cubicBezTo>
                    <a:cubicBezTo>
                      <a:pt x="517" y="212"/>
                      <a:pt x="516" y="212"/>
                      <a:pt x="515" y="211"/>
                    </a:cubicBezTo>
                    <a:cubicBezTo>
                      <a:pt x="494" y="187"/>
                      <a:pt x="494" y="187"/>
                      <a:pt x="494" y="187"/>
                    </a:cubicBezTo>
                    <a:cubicBezTo>
                      <a:pt x="492" y="185"/>
                      <a:pt x="488" y="182"/>
                      <a:pt x="485" y="180"/>
                    </a:cubicBezTo>
                    <a:cubicBezTo>
                      <a:pt x="478" y="176"/>
                      <a:pt x="478" y="176"/>
                      <a:pt x="478" y="176"/>
                    </a:cubicBezTo>
                    <a:cubicBezTo>
                      <a:pt x="477" y="175"/>
                      <a:pt x="476" y="175"/>
                      <a:pt x="475" y="175"/>
                    </a:cubicBezTo>
                    <a:cubicBezTo>
                      <a:pt x="473" y="175"/>
                      <a:pt x="472" y="176"/>
                      <a:pt x="471" y="177"/>
                    </a:cubicBezTo>
                    <a:cubicBezTo>
                      <a:pt x="470" y="178"/>
                      <a:pt x="469" y="179"/>
                      <a:pt x="469" y="180"/>
                    </a:cubicBezTo>
                    <a:cubicBezTo>
                      <a:pt x="468" y="181"/>
                      <a:pt x="468" y="182"/>
                      <a:pt x="468" y="184"/>
                    </a:cubicBezTo>
                    <a:cubicBezTo>
                      <a:pt x="468" y="187"/>
                      <a:pt x="469" y="190"/>
                      <a:pt x="471" y="193"/>
                    </a:cubicBezTo>
                    <a:cubicBezTo>
                      <a:pt x="472" y="195"/>
                      <a:pt x="472" y="195"/>
                      <a:pt x="472" y="195"/>
                    </a:cubicBezTo>
                    <a:cubicBezTo>
                      <a:pt x="473" y="196"/>
                      <a:pt x="474" y="197"/>
                      <a:pt x="475" y="198"/>
                    </a:cubicBezTo>
                    <a:cubicBezTo>
                      <a:pt x="477" y="199"/>
                      <a:pt x="478" y="200"/>
                      <a:pt x="480" y="200"/>
                    </a:cubicBezTo>
                    <a:cubicBezTo>
                      <a:pt x="481" y="200"/>
                      <a:pt x="481" y="200"/>
                      <a:pt x="482" y="200"/>
                    </a:cubicBezTo>
                    <a:cubicBezTo>
                      <a:pt x="482" y="199"/>
                      <a:pt x="482" y="199"/>
                      <a:pt x="482" y="199"/>
                    </a:cubicBezTo>
                    <a:cubicBezTo>
                      <a:pt x="482" y="199"/>
                      <a:pt x="483" y="200"/>
                      <a:pt x="484" y="200"/>
                    </a:cubicBezTo>
                    <a:cubicBezTo>
                      <a:pt x="484" y="201"/>
                      <a:pt x="485" y="202"/>
                      <a:pt x="485" y="203"/>
                    </a:cubicBezTo>
                    <a:cubicBezTo>
                      <a:pt x="486" y="206"/>
                      <a:pt x="486" y="206"/>
                      <a:pt x="486" y="206"/>
                    </a:cubicBezTo>
                    <a:cubicBezTo>
                      <a:pt x="487" y="210"/>
                      <a:pt x="490" y="215"/>
                      <a:pt x="493" y="217"/>
                    </a:cubicBezTo>
                    <a:cubicBezTo>
                      <a:pt x="508" y="233"/>
                      <a:pt x="508" y="233"/>
                      <a:pt x="508" y="233"/>
                    </a:cubicBezTo>
                    <a:cubicBezTo>
                      <a:pt x="509" y="234"/>
                      <a:pt x="510" y="235"/>
                      <a:pt x="511" y="237"/>
                    </a:cubicBezTo>
                    <a:cubicBezTo>
                      <a:pt x="511" y="239"/>
                      <a:pt x="512" y="241"/>
                      <a:pt x="512" y="242"/>
                    </a:cubicBezTo>
                    <a:cubicBezTo>
                      <a:pt x="513" y="269"/>
                      <a:pt x="513" y="269"/>
                      <a:pt x="513" y="269"/>
                    </a:cubicBezTo>
                    <a:cubicBezTo>
                      <a:pt x="513" y="269"/>
                      <a:pt x="513" y="269"/>
                      <a:pt x="513" y="269"/>
                    </a:cubicBezTo>
                    <a:cubicBezTo>
                      <a:pt x="513" y="271"/>
                      <a:pt x="513" y="272"/>
                      <a:pt x="512" y="272"/>
                    </a:cubicBezTo>
                    <a:cubicBezTo>
                      <a:pt x="512" y="273"/>
                      <a:pt x="511" y="273"/>
                      <a:pt x="510" y="273"/>
                    </a:cubicBezTo>
                    <a:cubicBezTo>
                      <a:pt x="493" y="273"/>
                      <a:pt x="493" y="273"/>
                      <a:pt x="493" y="273"/>
                    </a:cubicBezTo>
                    <a:cubicBezTo>
                      <a:pt x="490" y="273"/>
                      <a:pt x="489" y="275"/>
                      <a:pt x="487" y="276"/>
                    </a:cubicBezTo>
                    <a:cubicBezTo>
                      <a:pt x="486" y="278"/>
                      <a:pt x="485" y="280"/>
                      <a:pt x="485" y="282"/>
                    </a:cubicBezTo>
                    <a:cubicBezTo>
                      <a:pt x="485" y="289"/>
                      <a:pt x="485" y="289"/>
                      <a:pt x="485" y="289"/>
                    </a:cubicBezTo>
                    <a:cubicBezTo>
                      <a:pt x="485" y="293"/>
                      <a:pt x="487" y="299"/>
                      <a:pt x="489" y="302"/>
                    </a:cubicBezTo>
                    <a:cubicBezTo>
                      <a:pt x="502" y="324"/>
                      <a:pt x="502" y="324"/>
                      <a:pt x="502" y="324"/>
                    </a:cubicBezTo>
                    <a:cubicBezTo>
                      <a:pt x="503" y="325"/>
                      <a:pt x="503" y="326"/>
                      <a:pt x="503" y="328"/>
                    </a:cubicBezTo>
                    <a:cubicBezTo>
                      <a:pt x="503" y="329"/>
                      <a:pt x="503" y="331"/>
                      <a:pt x="502" y="332"/>
                    </a:cubicBezTo>
                    <a:cubicBezTo>
                      <a:pt x="492" y="349"/>
                      <a:pt x="492" y="349"/>
                      <a:pt x="492" y="349"/>
                    </a:cubicBezTo>
                    <a:cubicBezTo>
                      <a:pt x="492" y="350"/>
                      <a:pt x="491" y="350"/>
                      <a:pt x="491" y="350"/>
                    </a:cubicBezTo>
                    <a:cubicBezTo>
                      <a:pt x="490" y="350"/>
                      <a:pt x="490" y="350"/>
                      <a:pt x="489" y="349"/>
                    </a:cubicBezTo>
                    <a:cubicBezTo>
                      <a:pt x="477" y="333"/>
                      <a:pt x="477" y="333"/>
                      <a:pt x="477" y="333"/>
                    </a:cubicBezTo>
                    <a:cubicBezTo>
                      <a:pt x="476" y="333"/>
                      <a:pt x="476" y="332"/>
                      <a:pt x="475" y="332"/>
                    </a:cubicBezTo>
                    <a:cubicBezTo>
                      <a:pt x="474" y="331"/>
                      <a:pt x="474" y="331"/>
                      <a:pt x="473" y="331"/>
                    </a:cubicBezTo>
                    <a:cubicBezTo>
                      <a:pt x="472" y="331"/>
                      <a:pt x="471" y="331"/>
                      <a:pt x="471" y="332"/>
                    </a:cubicBezTo>
                    <a:cubicBezTo>
                      <a:pt x="470" y="332"/>
                      <a:pt x="470" y="333"/>
                      <a:pt x="469" y="334"/>
                    </a:cubicBezTo>
                    <a:cubicBezTo>
                      <a:pt x="469" y="335"/>
                      <a:pt x="469" y="336"/>
                      <a:pt x="469" y="337"/>
                    </a:cubicBezTo>
                    <a:cubicBezTo>
                      <a:pt x="469" y="341"/>
                      <a:pt x="469" y="341"/>
                      <a:pt x="469" y="341"/>
                    </a:cubicBezTo>
                    <a:cubicBezTo>
                      <a:pt x="469" y="345"/>
                      <a:pt x="470" y="351"/>
                      <a:pt x="472" y="354"/>
                    </a:cubicBezTo>
                    <a:cubicBezTo>
                      <a:pt x="487" y="384"/>
                      <a:pt x="487" y="384"/>
                      <a:pt x="487" y="384"/>
                    </a:cubicBezTo>
                    <a:cubicBezTo>
                      <a:pt x="488" y="384"/>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8" y="385"/>
                      <a:pt x="488" y="385"/>
                      <a:pt x="488" y="385"/>
                    </a:cubicBezTo>
                    <a:cubicBezTo>
                      <a:pt x="489" y="385"/>
                      <a:pt x="489" y="385"/>
                      <a:pt x="489" y="385"/>
                    </a:cubicBezTo>
                    <a:cubicBezTo>
                      <a:pt x="488" y="384"/>
                      <a:pt x="488" y="384"/>
                      <a:pt x="488" y="384"/>
                    </a:cubicBezTo>
                    <a:cubicBezTo>
                      <a:pt x="488" y="385"/>
                      <a:pt x="488" y="385"/>
                      <a:pt x="488" y="385"/>
                    </a:cubicBezTo>
                    <a:cubicBezTo>
                      <a:pt x="489" y="385"/>
                      <a:pt x="489" y="385"/>
                      <a:pt x="489" y="385"/>
                    </a:cubicBezTo>
                    <a:cubicBezTo>
                      <a:pt x="488" y="384"/>
                      <a:pt x="488" y="384"/>
                      <a:pt x="488" y="384"/>
                    </a:cubicBezTo>
                    <a:cubicBezTo>
                      <a:pt x="489" y="385"/>
                      <a:pt x="489" y="385"/>
                      <a:pt x="489" y="385"/>
                    </a:cubicBezTo>
                    <a:cubicBezTo>
                      <a:pt x="489" y="384"/>
                      <a:pt x="489" y="384"/>
                      <a:pt x="489" y="384"/>
                    </a:cubicBezTo>
                    <a:cubicBezTo>
                      <a:pt x="488" y="384"/>
                      <a:pt x="488" y="384"/>
                      <a:pt x="488" y="384"/>
                    </a:cubicBezTo>
                    <a:cubicBezTo>
                      <a:pt x="489" y="385"/>
                      <a:pt x="489" y="385"/>
                      <a:pt x="489" y="385"/>
                    </a:cubicBezTo>
                    <a:cubicBezTo>
                      <a:pt x="489" y="384"/>
                      <a:pt x="489" y="384"/>
                      <a:pt x="489" y="384"/>
                    </a:cubicBezTo>
                    <a:cubicBezTo>
                      <a:pt x="489" y="384"/>
                      <a:pt x="489" y="384"/>
                      <a:pt x="489" y="384"/>
                    </a:cubicBezTo>
                    <a:cubicBezTo>
                      <a:pt x="488" y="384"/>
                      <a:pt x="488" y="384"/>
                      <a:pt x="488" y="384"/>
                    </a:cubicBezTo>
                    <a:cubicBezTo>
                      <a:pt x="483" y="381"/>
                      <a:pt x="483" y="381"/>
                      <a:pt x="483" y="381"/>
                    </a:cubicBezTo>
                    <a:cubicBezTo>
                      <a:pt x="482" y="381"/>
                      <a:pt x="481" y="380"/>
                      <a:pt x="480" y="379"/>
                    </a:cubicBezTo>
                    <a:cubicBezTo>
                      <a:pt x="479" y="377"/>
                      <a:pt x="477" y="376"/>
                      <a:pt x="477" y="374"/>
                    </a:cubicBezTo>
                    <a:cubicBezTo>
                      <a:pt x="466" y="351"/>
                      <a:pt x="466" y="351"/>
                      <a:pt x="466" y="351"/>
                    </a:cubicBezTo>
                    <a:cubicBezTo>
                      <a:pt x="465" y="349"/>
                      <a:pt x="463" y="343"/>
                      <a:pt x="463" y="340"/>
                    </a:cubicBezTo>
                    <a:cubicBezTo>
                      <a:pt x="463" y="336"/>
                      <a:pt x="463" y="336"/>
                      <a:pt x="463" y="336"/>
                    </a:cubicBezTo>
                    <a:cubicBezTo>
                      <a:pt x="463" y="333"/>
                      <a:pt x="463" y="331"/>
                      <a:pt x="462" y="329"/>
                    </a:cubicBezTo>
                    <a:cubicBezTo>
                      <a:pt x="462" y="327"/>
                      <a:pt x="461" y="324"/>
                      <a:pt x="459" y="323"/>
                    </a:cubicBezTo>
                    <a:cubicBezTo>
                      <a:pt x="425" y="277"/>
                      <a:pt x="425" y="277"/>
                      <a:pt x="425" y="277"/>
                    </a:cubicBezTo>
                    <a:cubicBezTo>
                      <a:pt x="424" y="275"/>
                      <a:pt x="422" y="274"/>
                      <a:pt x="420" y="274"/>
                    </a:cubicBezTo>
                    <a:cubicBezTo>
                      <a:pt x="418" y="274"/>
                      <a:pt x="416" y="275"/>
                      <a:pt x="414" y="277"/>
                    </a:cubicBezTo>
                    <a:cubicBezTo>
                      <a:pt x="391" y="309"/>
                      <a:pt x="391" y="309"/>
                      <a:pt x="391" y="309"/>
                    </a:cubicBezTo>
                    <a:cubicBezTo>
                      <a:pt x="389" y="312"/>
                      <a:pt x="387" y="316"/>
                      <a:pt x="387" y="321"/>
                    </a:cubicBezTo>
                    <a:cubicBezTo>
                      <a:pt x="387" y="322"/>
                      <a:pt x="387" y="322"/>
                      <a:pt x="387" y="322"/>
                    </a:cubicBezTo>
                    <a:cubicBezTo>
                      <a:pt x="387" y="322"/>
                      <a:pt x="387" y="322"/>
                      <a:pt x="387" y="322"/>
                    </a:cubicBezTo>
                    <a:cubicBezTo>
                      <a:pt x="387" y="323"/>
                      <a:pt x="387" y="323"/>
                      <a:pt x="387" y="324"/>
                    </a:cubicBezTo>
                    <a:cubicBezTo>
                      <a:pt x="387" y="327"/>
                      <a:pt x="387" y="332"/>
                      <a:pt x="386" y="334"/>
                    </a:cubicBezTo>
                    <a:cubicBezTo>
                      <a:pt x="380" y="348"/>
                      <a:pt x="380" y="348"/>
                      <a:pt x="380" y="348"/>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50"/>
                      <a:pt x="380" y="350"/>
                      <a:pt x="380" y="350"/>
                    </a:cubicBezTo>
                    <a:cubicBezTo>
                      <a:pt x="380" y="349"/>
                      <a:pt x="380" y="349"/>
                      <a:pt x="380" y="349"/>
                    </a:cubicBezTo>
                    <a:cubicBezTo>
                      <a:pt x="380" y="349"/>
                      <a:pt x="380" y="349"/>
                      <a:pt x="380" y="349"/>
                    </a:cubicBezTo>
                    <a:cubicBezTo>
                      <a:pt x="380" y="349"/>
                      <a:pt x="380" y="349"/>
                      <a:pt x="380" y="348"/>
                    </a:cubicBezTo>
                    <a:cubicBezTo>
                      <a:pt x="356" y="286"/>
                      <a:pt x="356" y="286"/>
                      <a:pt x="356" y="286"/>
                    </a:cubicBezTo>
                    <a:cubicBezTo>
                      <a:pt x="355" y="284"/>
                      <a:pt x="354" y="283"/>
                      <a:pt x="353" y="282"/>
                    </a:cubicBezTo>
                    <a:cubicBezTo>
                      <a:pt x="352" y="281"/>
                      <a:pt x="351" y="280"/>
                      <a:pt x="349" y="280"/>
                    </a:cubicBezTo>
                    <a:cubicBezTo>
                      <a:pt x="348" y="280"/>
                      <a:pt x="347" y="280"/>
                      <a:pt x="347" y="281"/>
                    </a:cubicBezTo>
                    <a:cubicBezTo>
                      <a:pt x="346" y="281"/>
                      <a:pt x="346" y="281"/>
                      <a:pt x="346" y="281"/>
                    </a:cubicBezTo>
                    <a:cubicBezTo>
                      <a:pt x="345" y="281"/>
                      <a:pt x="344" y="281"/>
                      <a:pt x="342" y="279"/>
                    </a:cubicBezTo>
                    <a:cubicBezTo>
                      <a:pt x="331" y="268"/>
                      <a:pt x="331" y="268"/>
                      <a:pt x="331" y="268"/>
                    </a:cubicBezTo>
                    <a:cubicBezTo>
                      <a:pt x="330" y="266"/>
                      <a:pt x="328" y="265"/>
                      <a:pt x="326" y="264"/>
                    </a:cubicBezTo>
                    <a:cubicBezTo>
                      <a:pt x="325" y="263"/>
                      <a:pt x="323" y="263"/>
                      <a:pt x="321" y="263"/>
                    </a:cubicBezTo>
                    <a:cubicBezTo>
                      <a:pt x="304" y="263"/>
                      <a:pt x="304" y="263"/>
                      <a:pt x="304" y="263"/>
                    </a:cubicBezTo>
                    <a:cubicBezTo>
                      <a:pt x="303" y="263"/>
                      <a:pt x="301" y="262"/>
                      <a:pt x="300" y="262"/>
                    </a:cubicBezTo>
                    <a:cubicBezTo>
                      <a:pt x="298" y="261"/>
                      <a:pt x="297" y="261"/>
                      <a:pt x="296" y="260"/>
                    </a:cubicBezTo>
                    <a:cubicBezTo>
                      <a:pt x="260" y="232"/>
                      <a:pt x="260" y="232"/>
                      <a:pt x="260" y="232"/>
                    </a:cubicBezTo>
                    <a:cubicBezTo>
                      <a:pt x="259" y="231"/>
                      <a:pt x="257" y="231"/>
                      <a:pt x="256" y="231"/>
                    </a:cubicBezTo>
                    <a:cubicBezTo>
                      <a:pt x="253" y="231"/>
                      <a:pt x="251" y="232"/>
                      <a:pt x="249" y="234"/>
                    </a:cubicBezTo>
                    <a:cubicBezTo>
                      <a:pt x="249" y="235"/>
                      <a:pt x="249" y="235"/>
                      <a:pt x="249" y="235"/>
                    </a:cubicBezTo>
                    <a:cubicBezTo>
                      <a:pt x="249" y="235"/>
                      <a:pt x="249" y="235"/>
                      <a:pt x="249" y="235"/>
                    </a:cubicBezTo>
                    <a:cubicBezTo>
                      <a:pt x="249" y="235"/>
                      <a:pt x="249" y="235"/>
                      <a:pt x="249" y="235"/>
                    </a:cubicBezTo>
                    <a:cubicBezTo>
                      <a:pt x="248" y="236"/>
                      <a:pt x="247" y="238"/>
                      <a:pt x="247" y="240"/>
                    </a:cubicBezTo>
                    <a:cubicBezTo>
                      <a:pt x="247" y="242"/>
                      <a:pt x="248" y="245"/>
                      <a:pt x="249" y="246"/>
                    </a:cubicBezTo>
                    <a:cubicBezTo>
                      <a:pt x="268" y="265"/>
                      <a:pt x="268" y="265"/>
                      <a:pt x="268" y="265"/>
                    </a:cubicBezTo>
                    <a:cubicBezTo>
                      <a:pt x="269" y="266"/>
                      <a:pt x="271" y="267"/>
                      <a:pt x="273" y="268"/>
                    </a:cubicBezTo>
                    <a:cubicBezTo>
                      <a:pt x="275" y="269"/>
                      <a:pt x="277" y="269"/>
                      <a:pt x="279" y="269"/>
                    </a:cubicBezTo>
                    <a:cubicBezTo>
                      <a:pt x="282" y="269"/>
                      <a:pt x="282" y="269"/>
                      <a:pt x="282" y="269"/>
                    </a:cubicBezTo>
                    <a:cubicBezTo>
                      <a:pt x="283" y="269"/>
                      <a:pt x="285" y="270"/>
                      <a:pt x="286" y="270"/>
                    </a:cubicBezTo>
                    <a:cubicBezTo>
                      <a:pt x="288" y="271"/>
                      <a:pt x="289" y="272"/>
                      <a:pt x="290" y="272"/>
                    </a:cubicBezTo>
                    <a:cubicBezTo>
                      <a:pt x="295" y="275"/>
                      <a:pt x="295" y="275"/>
                      <a:pt x="295" y="275"/>
                    </a:cubicBezTo>
                    <a:cubicBezTo>
                      <a:pt x="296" y="276"/>
                      <a:pt x="296" y="277"/>
                      <a:pt x="296" y="278"/>
                    </a:cubicBezTo>
                    <a:cubicBezTo>
                      <a:pt x="296" y="279"/>
                      <a:pt x="296" y="280"/>
                      <a:pt x="295" y="281"/>
                    </a:cubicBezTo>
                    <a:cubicBezTo>
                      <a:pt x="271" y="317"/>
                      <a:pt x="271" y="317"/>
                      <a:pt x="271" y="317"/>
                    </a:cubicBezTo>
                    <a:cubicBezTo>
                      <a:pt x="270" y="318"/>
                      <a:pt x="269" y="319"/>
                      <a:pt x="267" y="320"/>
                    </a:cubicBezTo>
                    <a:cubicBezTo>
                      <a:pt x="266" y="320"/>
                      <a:pt x="265" y="321"/>
                      <a:pt x="264" y="321"/>
                    </a:cubicBezTo>
                    <a:cubicBezTo>
                      <a:pt x="257" y="321"/>
                      <a:pt x="257" y="321"/>
                      <a:pt x="257" y="321"/>
                    </a:cubicBezTo>
                    <a:cubicBezTo>
                      <a:pt x="256" y="321"/>
                      <a:pt x="255" y="320"/>
                      <a:pt x="253" y="320"/>
                    </a:cubicBezTo>
                    <a:cubicBezTo>
                      <a:pt x="252" y="319"/>
                      <a:pt x="250" y="318"/>
                      <a:pt x="249" y="317"/>
                    </a:cubicBezTo>
                    <a:cubicBezTo>
                      <a:pt x="240" y="309"/>
                      <a:pt x="240" y="309"/>
                      <a:pt x="240" y="309"/>
                    </a:cubicBezTo>
                    <a:cubicBezTo>
                      <a:pt x="238" y="307"/>
                      <a:pt x="235" y="303"/>
                      <a:pt x="234" y="300"/>
                    </a:cubicBezTo>
                    <a:cubicBezTo>
                      <a:pt x="214" y="254"/>
                      <a:pt x="214" y="254"/>
                      <a:pt x="214" y="254"/>
                    </a:cubicBezTo>
                    <a:cubicBezTo>
                      <a:pt x="213" y="253"/>
                      <a:pt x="212" y="251"/>
                      <a:pt x="211" y="250"/>
                    </a:cubicBezTo>
                    <a:cubicBezTo>
                      <a:pt x="209" y="248"/>
                      <a:pt x="208" y="247"/>
                      <a:pt x="206" y="247"/>
                    </a:cubicBezTo>
                    <a:cubicBezTo>
                      <a:pt x="205" y="247"/>
                      <a:pt x="203" y="248"/>
                      <a:pt x="203" y="249"/>
                    </a:cubicBezTo>
                    <a:cubicBezTo>
                      <a:pt x="202" y="250"/>
                      <a:pt x="202" y="251"/>
                      <a:pt x="202" y="252"/>
                    </a:cubicBezTo>
                    <a:cubicBezTo>
                      <a:pt x="202" y="254"/>
                      <a:pt x="202" y="255"/>
                      <a:pt x="203" y="256"/>
                    </a:cubicBezTo>
                    <a:cubicBezTo>
                      <a:pt x="232" y="331"/>
                      <a:pt x="232" y="331"/>
                      <a:pt x="232" y="331"/>
                    </a:cubicBezTo>
                    <a:cubicBezTo>
                      <a:pt x="233" y="333"/>
                      <a:pt x="234" y="334"/>
                      <a:pt x="236" y="336"/>
                    </a:cubicBezTo>
                    <a:cubicBezTo>
                      <a:pt x="237" y="337"/>
                      <a:pt x="239" y="338"/>
                      <a:pt x="241" y="338"/>
                    </a:cubicBezTo>
                    <a:cubicBezTo>
                      <a:pt x="242" y="338"/>
                      <a:pt x="242" y="338"/>
                      <a:pt x="242" y="338"/>
                    </a:cubicBezTo>
                    <a:cubicBezTo>
                      <a:pt x="266" y="336"/>
                      <a:pt x="266" y="336"/>
                      <a:pt x="266" y="336"/>
                    </a:cubicBezTo>
                    <a:cubicBezTo>
                      <a:pt x="266" y="336"/>
                      <a:pt x="266" y="336"/>
                      <a:pt x="266" y="336"/>
                    </a:cubicBezTo>
                    <a:cubicBezTo>
                      <a:pt x="267" y="336"/>
                      <a:pt x="267" y="336"/>
                      <a:pt x="267" y="336"/>
                    </a:cubicBezTo>
                    <a:cubicBezTo>
                      <a:pt x="267" y="337"/>
                      <a:pt x="267" y="337"/>
                      <a:pt x="267" y="337"/>
                    </a:cubicBezTo>
                    <a:cubicBezTo>
                      <a:pt x="267" y="338"/>
                      <a:pt x="267" y="338"/>
                      <a:pt x="266" y="339"/>
                    </a:cubicBezTo>
                    <a:cubicBezTo>
                      <a:pt x="250" y="380"/>
                      <a:pt x="250" y="380"/>
                      <a:pt x="250" y="380"/>
                    </a:cubicBezTo>
                    <a:cubicBezTo>
                      <a:pt x="248" y="383"/>
                      <a:pt x="246" y="388"/>
                      <a:pt x="244" y="390"/>
                    </a:cubicBezTo>
                    <a:cubicBezTo>
                      <a:pt x="223" y="415"/>
                      <a:pt x="223" y="415"/>
                      <a:pt x="223" y="415"/>
                    </a:cubicBezTo>
                    <a:cubicBezTo>
                      <a:pt x="222" y="417"/>
                      <a:pt x="221" y="419"/>
                      <a:pt x="220" y="421"/>
                    </a:cubicBezTo>
                    <a:cubicBezTo>
                      <a:pt x="220" y="423"/>
                      <a:pt x="219" y="426"/>
                      <a:pt x="219" y="428"/>
                    </a:cubicBezTo>
                    <a:cubicBezTo>
                      <a:pt x="219" y="437"/>
                      <a:pt x="219" y="437"/>
                      <a:pt x="219" y="437"/>
                    </a:cubicBezTo>
                    <a:cubicBezTo>
                      <a:pt x="219" y="441"/>
                      <a:pt x="220" y="447"/>
                      <a:pt x="222" y="450"/>
                    </a:cubicBezTo>
                    <a:cubicBezTo>
                      <a:pt x="222" y="450"/>
                      <a:pt x="222" y="450"/>
                      <a:pt x="222" y="450"/>
                    </a:cubicBezTo>
                    <a:cubicBezTo>
                      <a:pt x="223" y="451"/>
                      <a:pt x="223" y="451"/>
                      <a:pt x="223" y="451"/>
                    </a:cubicBezTo>
                    <a:cubicBezTo>
                      <a:pt x="223" y="451"/>
                      <a:pt x="223" y="451"/>
                      <a:pt x="223" y="451"/>
                    </a:cubicBezTo>
                    <a:cubicBezTo>
                      <a:pt x="224" y="454"/>
                      <a:pt x="225" y="459"/>
                      <a:pt x="225" y="462"/>
                    </a:cubicBezTo>
                    <a:cubicBezTo>
                      <a:pt x="225" y="481"/>
                      <a:pt x="225" y="481"/>
                      <a:pt x="225" y="481"/>
                    </a:cubicBezTo>
                    <a:cubicBezTo>
                      <a:pt x="225" y="482"/>
                      <a:pt x="225" y="484"/>
                      <a:pt x="224" y="486"/>
                    </a:cubicBezTo>
                    <a:cubicBezTo>
                      <a:pt x="224" y="488"/>
                      <a:pt x="223" y="489"/>
                      <a:pt x="222" y="490"/>
                    </a:cubicBezTo>
                    <a:cubicBezTo>
                      <a:pt x="206" y="506"/>
                      <a:pt x="206" y="506"/>
                      <a:pt x="206" y="506"/>
                    </a:cubicBezTo>
                    <a:cubicBezTo>
                      <a:pt x="204" y="507"/>
                      <a:pt x="203" y="509"/>
                      <a:pt x="202" y="511"/>
                    </a:cubicBezTo>
                    <a:cubicBezTo>
                      <a:pt x="202" y="513"/>
                      <a:pt x="201" y="516"/>
                      <a:pt x="201" y="518"/>
                    </a:cubicBezTo>
                    <a:cubicBezTo>
                      <a:pt x="201" y="526"/>
                      <a:pt x="201" y="526"/>
                      <a:pt x="201" y="526"/>
                    </a:cubicBezTo>
                    <a:cubicBezTo>
                      <a:pt x="201" y="527"/>
                      <a:pt x="201" y="529"/>
                      <a:pt x="200" y="531"/>
                    </a:cubicBezTo>
                    <a:cubicBezTo>
                      <a:pt x="199" y="533"/>
                      <a:pt x="199" y="535"/>
                      <a:pt x="198" y="536"/>
                    </a:cubicBezTo>
                    <a:cubicBezTo>
                      <a:pt x="170" y="570"/>
                      <a:pt x="170" y="570"/>
                      <a:pt x="170" y="570"/>
                    </a:cubicBezTo>
                    <a:cubicBezTo>
                      <a:pt x="169" y="571"/>
                      <a:pt x="168" y="573"/>
                      <a:pt x="166" y="574"/>
                    </a:cubicBezTo>
                    <a:cubicBezTo>
                      <a:pt x="165" y="575"/>
                      <a:pt x="163" y="576"/>
                      <a:pt x="162" y="576"/>
                    </a:cubicBezTo>
                    <a:cubicBezTo>
                      <a:pt x="142" y="582"/>
                      <a:pt x="142" y="582"/>
                      <a:pt x="142" y="582"/>
                    </a:cubicBezTo>
                    <a:cubicBezTo>
                      <a:pt x="142" y="582"/>
                      <a:pt x="142" y="582"/>
                      <a:pt x="142" y="582"/>
                    </a:cubicBezTo>
                    <a:cubicBezTo>
                      <a:pt x="141" y="582"/>
                      <a:pt x="141" y="582"/>
                      <a:pt x="140" y="582"/>
                    </a:cubicBezTo>
                    <a:cubicBezTo>
                      <a:pt x="139" y="581"/>
                      <a:pt x="139" y="580"/>
                      <a:pt x="138" y="579"/>
                    </a:cubicBezTo>
                    <a:cubicBezTo>
                      <a:pt x="111" y="492"/>
                      <a:pt x="111" y="492"/>
                      <a:pt x="111" y="492"/>
                    </a:cubicBezTo>
                    <a:cubicBezTo>
                      <a:pt x="111" y="491"/>
                      <a:pt x="111" y="489"/>
                      <a:pt x="111" y="487"/>
                    </a:cubicBezTo>
                    <a:cubicBezTo>
                      <a:pt x="111" y="485"/>
                      <a:pt x="111" y="483"/>
                      <a:pt x="112" y="481"/>
                    </a:cubicBezTo>
                    <a:cubicBezTo>
                      <a:pt x="117" y="467"/>
                      <a:pt x="117" y="467"/>
                      <a:pt x="117" y="467"/>
                    </a:cubicBezTo>
                    <a:cubicBezTo>
                      <a:pt x="118" y="465"/>
                      <a:pt x="118" y="462"/>
                      <a:pt x="118" y="459"/>
                    </a:cubicBezTo>
                    <a:cubicBezTo>
                      <a:pt x="118" y="457"/>
                      <a:pt x="118" y="455"/>
                      <a:pt x="118" y="453"/>
                    </a:cubicBezTo>
                    <a:cubicBezTo>
                      <a:pt x="108" y="415"/>
                      <a:pt x="108" y="415"/>
                      <a:pt x="108" y="415"/>
                    </a:cubicBezTo>
                    <a:cubicBezTo>
                      <a:pt x="108" y="412"/>
                      <a:pt x="107" y="406"/>
                      <a:pt x="107" y="403"/>
                    </a:cubicBezTo>
                    <a:cubicBezTo>
                      <a:pt x="107" y="388"/>
                      <a:pt x="107" y="388"/>
                      <a:pt x="107" y="388"/>
                    </a:cubicBezTo>
                    <a:cubicBezTo>
                      <a:pt x="107" y="385"/>
                      <a:pt x="106" y="383"/>
                      <a:pt x="105" y="381"/>
                    </a:cubicBezTo>
                    <a:cubicBezTo>
                      <a:pt x="104" y="379"/>
                      <a:pt x="103" y="377"/>
                      <a:pt x="102" y="376"/>
                    </a:cubicBezTo>
                    <a:cubicBezTo>
                      <a:pt x="82" y="361"/>
                      <a:pt x="82" y="361"/>
                      <a:pt x="82" y="361"/>
                    </a:cubicBezTo>
                    <a:cubicBezTo>
                      <a:pt x="81" y="360"/>
                      <a:pt x="78" y="359"/>
                      <a:pt x="76" y="359"/>
                    </a:cubicBezTo>
                    <a:cubicBezTo>
                      <a:pt x="74" y="359"/>
                      <a:pt x="73" y="360"/>
                      <a:pt x="71" y="361"/>
                    </a:cubicBezTo>
                    <a:cubicBezTo>
                      <a:pt x="58" y="368"/>
                      <a:pt x="58" y="368"/>
                      <a:pt x="58" y="368"/>
                    </a:cubicBezTo>
                    <a:cubicBezTo>
                      <a:pt x="56" y="369"/>
                      <a:pt x="53" y="370"/>
                      <a:pt x="51" y="370"/>
                    </a:cubicBezTo>
                    <a:cubicBezTo>
                      <a:pt x="50" y="370"/>
                      <a:pt x="50" y="370"/>
                      <a:pt x="50" y="370"/>
                    </a:cubicBezTo>
                    <a:cubicBezTo>
                      <a:pt x="19" y="363"/>
                      <a:pt x="19" y="363"/>
                      <a:pt x="19" y="363"/>
                    </a:cubicBezTo>
                    <a:cubicBezTo>
                      <a:pt x="18" y="363"/>
                      <a:pt x="17" y="363"/>
                      <a:pt x="16" y="361"/>
                    </a:cubicBezTo>
                    <a:cubicBezTo>
                      <a:pt x="15" y="360"/>
                      <a:pt x="15" y="359"/>
                      <a:pt x="14" y="358"/>
                    </a:cubicBezTo>
                    <a:cubicBezTo>
                      <a:pt x="5" y="311"/>
                      <a:pt x="5" y="311"/>
                      <a:pt x="5" y="311"/>
                    </a:cubicBezTo>
                    <a:cubicBezTo>
                      <a:pt x="3" y="312"/>
                      <a:pt x="3" y="312"/>
                      <a:pt x="3" y="312"/>
                    </a:cubicBezTo>
                    <a:cubicBezTo>
                      <a:pt x="0" y="312"/>
                      <a:pt x="0" y="312"/>
                      <a:pt x="0" y="312"/>
                    </a:cubicBezTo>
                    <a:cubicBezTo>
                      <a:pt x="10" y="358"/>
                      <a:pt x="10" y="358"/>
                      <a:pt x="10" y="358"/>
                    </a:cubicBezTo>
                    <a:cubicBezTo>
                      <a:pt x="11" y="361"/>
                      <a:pt x="12" y="363"/>
                      <a:pt x="13" y="364"/>
                    </a:cubicBezTo>
                    <a:cubicBezTo>
                      <a:pt x="14" y="366"/>
                      <a:pt x="16" y="367"/>
                      <a:pt x="18" y="368"/>
                    </a:cubicBezTo>
                    <a:cubicBezTo>
                      <a:pt x="49" y="374"/>
                      <a:pt x="49" y="374"/>
                      <a:pt x="49" y="374"/>
                    </a:cubicBezTo>
                    <a:cubicBezTo>
                      <a:pt x="50" y="374"/>
                      <a:pt x="50" y="374"/>
                      <a:pt x="51" y="374"/>
                    </a:cubicBezTo>
                    <a:cubicBezTo>
                      <a:pt x="54" y="374"/>
                      <a:pt x="57" y="373"/>
                      <a:pt x="60" y="372"/>
                    </a:cubicBezTo>
                    <a:cubicBezTo>
                      <a:pt x="73" y="364"/>
                      <a:pt x="73" y="364"/>
                      <a:pt x="73" y="364"/>
                    </a:cubicBezTo>
                    <a:cubicBezTo>
                      <a:pt x="74" y="364"/>
                      <a:pt x="75" y="364"/>
                      <a:pt x="76" y="364"/>
                    </a:cubicBezTo>
                    <a:cubicBezTo>
                      <a:pt x="77" y="364"/>
                      <a:pt x="79" y="364"/>
                      <a:pt x="80" y="365"/>
                    </a:cubicBezTo>
                    <a:cubicBezTo>
                      <a:pt x="99" y="379"/>
                      <a:pt x="99" y="379"/>
                      <a:pt x="99" y="379"/>
                    </a:cubicBezTo>
                    <a:cubicBezTo>
                      <a:pt x="100" y="380"/>
                      <a:pt x="101" y="381"/>
                      <a:pt x="101" y="383"/>
                    </a:cubicBezTo>
                    <a:cubicBezTo>
                      <a:pt x="102" y="384"/>
                      <a:pt x="103" y="386"/>
                      <a:pt x="103" y="388"/>
                    </a:cubicBezTo>
                    <a:cubicBezTo>
                      <a:pt x="103" y="403"/>
                      <a:pt x="103" y="403"/>
                      <a:pt x="103" y="403"/>
                    </a:cubicBezTo>
                    <a:cubicBezTo>
                      <a:pt x="103" y="407"/>
                      <a:pt x="103" y="413"/>
                      <a:pt x="104" y="416"/>
                    </a:cubicBezTo>
                    <a:cubicBezTo>
                      <a:pt x="114" y="454"/>
                      <a:pt x="114" y="454"/>
                      <a:pt x="114" y="454"/>
                    </a:cubicBezTo>
                    <a:cubicBezTo>
                      <a:pt x="114" y="456"/>
                      <a:pt x="114" y="457"/>
                      <a:pt x="114" y="459"/>
                    </a:cubicBezTo>
                    <a:cubicBezTo>
                      <a:pt x="114" y="461"/>
                      <a:pt x="114" y="464"/>
                      <a:pt x="113" y="466"/>
                    </a:cubicBezTo>
                    <a:cubicBezTo>
                      <a:pt x="108" y="480"/>
                      <a:pt x="108" y="480"/>
                      <a:pt x="108" y="480"/>
                    </a:cubicBezTo>
                    <a:cubicBezTo>
                      <a:pt x="107" y="482"/>
                      <a:pt x="107" y="485"/>
                      <a:pt x="107" y="487"/>
                    </a:cubicBezTo>
                    <a:cubicBezTo>
                      <a:pt x="107" y="489"/>
                      <a:pt x="107" y="491"/>
                      <a:pt x="107" y="493"/>
                    </a:cubicBezTo>
                    <a:cubicBezTo>
                      <a:pt x="134" y="580"/>
                      <a:pt x="134" y="580"/>
                      <a:pt x="134" y="580"/>
                    </a:cubicBezTo>
                    <a:cubicBezTo>
                      <a:pt x="135" y="582"/>
                      <a:pt x="136" y="584"/>
                      <a:pt x="137" y="585"/>
                    </a:cubicBezTo>
                    <a:cubicBezTo>
                      <a:pt x="138" y="586"/>
                      <a:pt x="140" y="587"/>
                      <a:pt x="142" y="587"/>
                    </a:cubicBezTo>
                    <a:cubicBezTo>
                      <a:pt x="142" y="587"/>
                      <a:pt x="143" y="587"/>
                      <a:pt x="144" y="586"/>
                    </a:cubicBezTo>
                    <a:cubicBezTo>
                      <a:pt x="164" y="580"/>
                      <a:pt x="164" y="580"/>
                      <a:pt x="164" y="580"/>
                    </a:cubicBezTo>
                    <a:cubicBezTo>
                      <a:pt x="165" y="579"/>
                      <a:pt x="167" y="578"/>
                      <a:pt x="169" y="577"/>
                    </a:cubicBezTo>
                    <a:cubicBezTo>
                      <a:pt x="171" y="576"/>
                      <a:pt x="172" y="575"/>
                      <a:pt x="173" y="573"/>
                    </a:cubicBezTo>
                    <a:cubicBezTo>
                      <a:pt x="201" y="539"/>
                      <a:pt x="201" y="539"/>
                      <a:pt x="201" y="539"/>
                    </a:cubicBezTo>
                    <a:cubicBezTo>
                      <a:pt x="202" y="537"/>
                      <a:pt x="203" y="535"/>
                      <a:pt x="204" y="533"/>
                    </a:cubicBezTo>
                    <a:cubicBezTo>
                      <a:pt x="205" y="530"/>
                      <a:pt x="205" y="528"/>
                      <a:pt x="205" y="526"/>
                    </a:cubicBezTo>
                    <a:cubicBezTo>
                      <a:pt x="205" y="518"/>
                      <a:pt x="205" y="518"/>
                      <a:pt x="205" y="518"/>
                    </a:cubicBezTo>
                    <a:cubicBezTo>
                      <a:pt x="205" y="516"/>
                      <a:pt x="206" y="515"/>
                      <a:pt x="206" y="513"/>
                    </a:cubicBezTo>
                    <a:cubicBezTo>
                      <a:pt x="207" y="511"/>
                      <a:pt x="208" y="510"/>
                      <a:pt x="209" y="509"/>
                    </a:cubicBezTo>
                    <a:cubicBezTo>
                      <a:pt x="225" y="493"/>
                      <a:pt x="225" y="493"/>
                      <a:pt x="225" y="493"/>
                    </a:cubicBezTo>
                    <a:cubicBezTo>
                      <a:pt x="226" y="492"/>
                      <a:pt x="227" y="490"/>
                      <a:pt x="228" y="488"/>
                    </a:cubicBezTo>
                    <a:cubicBezTo>
                      <a:pt x="229" y="485"/>
                      <a:pt x="230" y="483"/>
                      <a:pt x="230" y="481"/>
                    </a:cubicBezTo>
                    <a:cubicBezTo>
                      <a:pt x="230" y="462"/>
                      <a:pt x="230" y="462"/>
                      <a:pt x="230" y="462"/>
                    </a:cubicBezTo>
                    <a:cubicBezTo>
                      <a:pt x="230" y="458"/>
                      <a:pt x="228" y="453"/>
                      <a:pt x="226" y="449"/>
                    </a:cubicBezTo>
                    <a:cubicBezTo>
                      <a:pt x="226" y="449"/>
                      <a:pt x="226" y="449"/>
                      <a:pt x="226" y="449"/>
                    </a:cubicBezTo>
                    <a:cubicBezTo>
                      <a:pt x="226" y="448"/>
                      <a:pt x="226" y="448"/>
                      <a:pt x="226" y="448"/>
                    </a:cubicBezTo>
                    <a:cubicBezTo>
                      <a:pt x="226" y="448"/>
                      <a:pt x="226" y="448"/>
                      <a:pt x="226" y="448"/>
                    </a:cubicBezTo>
                    <a:cubicBezTo>
                      <a:pt x="225" y="446"/>
                      <a:pt x="223" y="440"/>
                      <a:pt x="223" y="437"/>
                    </a:cubicBezTo>
                    <a:cubicBezTo>
                      <a:pt x="223" y="428"/>
                      <a:pt x="223" y="428"/>
                      <a:pt x="223" y="428"/>
                    </a:cubicBezTo>
                    <a:cubicBezTo>
                      <a:pt x="223" y="426"/>
                      <a:pt x="224" y="424"/>
                      <a:pt x="224" y="423"/>
                    </a:cubicBezTo>
                    <a:cubicBezTo>
                      <a:pt x="225" y="421"/>
                      <a:pt x="226" y="419"/>
                      <a:pt x="227" y="418"/>
                    </a:cubicBezTo>
                    <a:cubicBezTo>
                      <a:pt x="247" y="393"/>
                      <a:pt x="247" y="393"/>
                      <a:pt x="247" y="393"/>
                    </a:cubicBezTo>
                    <a:cubicBezTo>
                      <a:pt x="249" y="390"/>
                      <a:pt x="252" y="385"/>
                      <a:pt x="254" y="382"/>
                    </a:cubicBezTo>
                    <a:cubicBezTo>
                      <a:pt x="270" y="340"/>
                      <a:pt x="270" y="340"/>
                      <a:pt x="270" y="340"/>
                    </a:cubicBezTo>
                    <a:cubicBezTo>
                      <a:pt x="271" y="339"/>
                      <a:pt x="271" y="338"/>
                      <a:pt x="271" y="337"/>
                    </a:cubicBezTo>
                    <a:cubicBezTo>
                      <a:pt x="271" y="336"/>
                      <a:pt x="271" y="334"/>
                      <a:pt x="270" y="333"/>
                    </a:cubicBezTo>
                    <a:cubicBezTo>
                      <a:pt x="269" y="332"/>
                      <a:pt x="267" y="332"/>
                      <a:pt x="266" y="332"/>
                    </a:cubicBezTo>
                    <a:cubicBezTo>
                      <a:pt x="266" y="332"/>
                      <a:pt x="266" y="332"/>
                      <a:pt x="266" y="332"/>
                    </a:cubicBezTo>
                    <a:cubicBezTo>
                      <a:pt x="242" y="334"/>
                      <a:pt x="242" y="334"/>
                      <a:pt x="242" y="334"/>
                    </a:cubicBezTo>
                    <a:cubicBezTo>
                      <a:pt x="241" y="334"/>
                      <a:pt x="241" y="334"/>
                      <a:pt x="241" y="334"/>
                    </a:cubicBezTo>
                    <a:cubicBezTo>
                      <a:pt x="241" y="334"/>
                      <a:pt x="240" y="333"/>
                      <a:pt x="239" y="332"/>
                    </a:cubicBezTo>
                    <a:cubicBezTo>
                      <a:pt x="238" y="332"/>
                      <a:pt x="237" y="330"/>
                      <a:pt x="236" y="329"/>
                    </a:cubicBezTo>
                    <a:cubicBezTo>
                      <a:pt x="207" y="255"/>
                      <a:pt x="207" y="255"/>
                      <a:pt x="207" y="255"/>
                    </a:cubicBezTo>
                    <a:cubicBezTo>
                      <a:pt x="206" y="254"/>
                      <a:pt x="206" y="253"/>
                      <a:pt x="206" y="252"/>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1"/>
                      <a:pt x="206" y="251"/>
                      <a:pt x="206" y="251"/>
                    </a:cubicBezTo>
                    <a:cubicBezTo>
                      <a:pt x="206" y="252"/>
                      <a:pt x="206" y="252"/>
                      <a:pt x="206" y="252"/>
                    </a:cubicBezTo>
                    <a:cubicBezTo>
                      <a:pt x="206" y="252"/>
                      <a:pt x="206" y="252"/>
                      <a:pt x="206" y="252"/>
                    </a:cubicBezTo>
                    <a:cubicBezTo>
                      <a:pt x="206" y="251"/>
                      <a:pt x="206" y="251"/>
                      <a:pt x="206" y="251"/>
                    </a:cubicBezTo>
                    <a:cubicBezTo>
                      <a:pt x="206" y="252"/>
                      <a:pt x="206" y="252"/>
                      <a:pt x="206" y="252"/>
                    </a:cubicBezTo>
                    <a:cubicBezTo>
                      <a:pt x="206" y="252"/>
                      <a:pt x="207" y="252"/>
                      <a:pt x="208" y="253"/>
                    </a:cubicBezTo>
                    <a:cubicBezTo>
                      <a:pt x="209" y="254"/>
                      <a:pt x="210" y="255"/>
                      <a:pt x="210" y="256"/>
                    </a:cubicBezTo>
                    <a:cubicBezTo>
                      <a:pt x="230" y="301"/>
                      <a:pt x="230" y="301"/>
                      <a:pt x="230" y="301"/>
                    </a:cubicBezTo>
                    <a:cubicBezTo>
                      <a:pt x="232" y="305"/>
                      <a:pt x="235" y="309"/>
                      <a:pt x="237" y="312"/>
                    </a:cubicBezTo>
                    <a:cubicBezTo>
                      <a:pt x="246" y="321"/>
                      <a:pt x="246" y="321"/>
                      <a:pt x="246" y="321"/>
                    </a:cubicBezTo>
                    <a:cubicBezTo>
                      <a:pt x="248" y="322"/>
                      <a:pt x="249" y="323"/>
                      <a:pt x="251" y="324"/>
                    </a:cubicBezTo>
                    <a:cubicBezTo>
                      <a:pt x="253" y="325"/>
                      <a:pt x="255" y="325"/>
                      <a:pt x="257" y="325"/>
                    </a:cubicBezTo>
                    <a:cubicBezTo>
                      <a:pt x="264" y="325"/>
                      <a:pt x="264" y="325"/>
                      <a:pt x="264" y="325"/>
                    </a:cubicBezTo>
                    <a:cubicBezTo>
                      <a:pt x="266" y="325"/>
                      <a:pt x="268" y="324"/>
                      <a:pt x="270" y="323"/>
                    </a:cubicBezTo>
                    <a:cubicBezTo>
                      <a:pt x="271" y="322"/>
                      <a:pt x="273" y="321"/>
                      <a:pt x="274" y="319"/>
                    </a:cubicBezTo>
                    <a:cubicBezTo>
                      <a:pt x="299" y="283"/>
                      <a:pt x="299" y="283"/>
                      <a:pt x="299" y="283"/>
                    </a:cubicBezTo>
                    <a:cubicBezTo>
                      <a:pt x="300" y="282"/>
                      <a:pt x="301" y="280"/>
                      <a:pt x="301" y="278"/>
                    </a:cubicBezTo>
                    <a:cubicBezTo>
                      <a:pt x="301" y="276"/>
                      <a:pt x="299" y="273"/>
                      <a:pt x="297" y="272"/>
                    </a:cubicBezTo>
                    <a:cubicBezTo>
                      <a:pt x="293" y="269"/>
                      <a:pt x="293" y="269"/>
                      <a:pt x="293" y="269"/>
                    </a:cubicBezTo>
                    <a:cubicBezTo>
                      <a:pt x="291" y="268"/>
                      <a:pt x="289" y="267"/>
                      <a:pt x="288" y="266"/>
                    </a:cubicBezTo>
                    <a:cubicBezTo>
                      <a:pt x="286" y="266"/>
                      <a:pt x="284" y="265"/>
                      <a:pt x="282" y="265"/>
                    </a:cubicBezTo>
                    <a:cubicBezTo>
                      <a:pt x="279" y="265"/>
                      <a:pt x="279" y="265"/>
                      <a:pt x="279" y="265"/>
                    </a:cubicBezTo>
                    <a:cubicBezTo>
                      <a:pt x="278" y="265"/>
                      <a:pt x="276" y="265"/>
                      <a:pt x="275" y="264"/>
                    </a:cubicBezTo>
                    <a:cubicBezTo>
                      <a:pt x="273" y="264"/>
                      <a:pt x="272" y="263"/>
                      <a:pt x="271" y="262"/>
                    </a:cubicBezTo>
                    <a:cubicBezTo>
                      <a:pt x="253" y="243"/>
                      <a:pt x="253" y="243"/>
                      <a:pt x="253" y="243"/>
                    </a:cubicBezTo>
                    <a:cubicBezTo>
                      <a:pt x="252" y="242"/>
                      <a:pt x="251" y="241"/>
                      <a:pt x="251" y="240"/>
                    </a:cubicBezTo>
                    <a:cubicBezTo>
                      <a:pt x="251" y="239"/>
                      <a:pt x="252" y="238"/>
                      <a:pt x="252" y="237"/>
                    </a:cubicBezTo>
                    <a:cubicBezTo>
                      <a:pt x="252" y="237"/>
                      <a:pt x="252" y="237"/>
                      <a:pt x="252" y="237"/>
                    </a:cubicBezTo>
                    <a:cubicBezTo>
                      <a:pt x="253" y="237"/>
                      <a:pt x="253" y="237"/>
                      <a:pt x="253" y="237"/>
                    </a:cubicBezTo>
                    <a:cubicBezTo>
                      <a:pt x="253" y="236"/>
                      <a:pt x="255" y="235"/>
                      <a:pt x="256" y="235"/>
                    </a:cubicBezTo>
                    <a:cubicBezTo>
                      <a:pt x="256" y="235"/>
                      <a:pt x="257" y="235"/>
                      <a:pt x="258" y="236"/>
                    </a:cubicBezTo>
                    <a:cubicBezTo>
                      <a:pt x="293" y="263"/>
                      <a:pt x="293" y="263"/>
                      <a:pt x="293" y="263"/>
                    </a:cubicBezTo>
                    <a:cubicBezTo>
                      <a:pt x="295" y="264"/>
                      <a:pt x="296" y="265"/>
                      <a:pt x="298" y="266"/>
                    </a:cubicBezTo>
                    <a:cubicBezTo>
                      <a:pt x="300" y="267"/>
                      <a:pt x="302" y="267"/>
                      <a:pt x="304" y="267"/>
                    </a:cubicBezTo>
                    <a:cubicBezTo>
                      <a:pt x="321" y="267"/>
                      <a:pt x="321" y="267"/>
                      <a:pt x="321" y="267"/>
                    </a:cubicBezTo>
                    <a:cubicBezTo>
                      <a:pt x="322" y="267"/>
                      <a:pt x="323" y="267"/>
                      <a:pt x="325" y="268"/>
                    </a:cubicBezTo>
                    <a:cubicBezTo>
                      <a:pt x="326" y="269"/>
                      <a:pt x="327" y="270"/>
                      <a:pt x="328" y="271"/>
                    </a:cubicBezTo>
                    <a:cubicBezTo>
                      <a:pt x="339" y="282"/>
                      <a:pt x="339" y="282"/>
                      <a:pt x="339" y="282"/>
                    </a:cubicBezTo>
                    <a:cubicBezTo>
                      <a:pt x="341" y="284"/>
                      <a:pt x="344" y="285"/>
                      <a:pt x="346" y="285"/>
                    </a:cubicBezTo>
                    <a:cubicBezTo>
                      <a:pt x="347" y="285"/>
                      <a:pt x="348" y="285"/>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49" y="284"/>
                      <a:pt x="349" y="284"/>
                    </a:cubicBezTo>
                    <a:cubicBezTo>
                      <a:pt x="349" y="284"/>
                      <a:pt x="350" y="284"/>
                      <a:pt x="350" y="285"/>
                    </a:cubicBezTo>
                    <a:cubicBezTo>
                      <a:pt x="351" y="285"/>
                      <a:pt x="351" y="286"/>
                      <a:pt x="352" y="287"/>
                    </a:cubicBezTo>
                    <a:cubicBezTo>
                      <a:pt x="376" y="350"/>
                      <a:pt x="376" y="350"/>
                      <a:pt x="376" y="350"/>
                    </a:cubicBezTo>
                    <a:cubicBezTo>
                      <a:pt x="376" y="351"/>
                      <a:pt x="377" y="352"/>
                      <a:pt x="377" y="352"/>
                    </a:cubicBezTo>
                    <a:cubicBezTo>
                      <a:pt x="378" y="353"/>
                      <a:pt x="379" y="354"/>
                      <a:pt x="380" y="354"/>
                    </a:cubicBezTo>
                    <a:cubicBezTo>
                      <a:pt x="381" y="354"/>
                      <a:pt x="382" y="353"/>
                      <a:pt x="383" y="352"/>
                    </a:cubicBezTo>
                    <a:cubicBezTo>
                      <a:pt x="384" y="352"/>
                      <a:pt x="384" y="351"/>
                      <a:pt x="384" y="350"/>
                    </a:cubicBezTo>
                    <a:cubicBezTo>
                      <a:pt x="390" y="336"/>
                      <a:pt x="390" y="336"/>
                      <a:pt x="390" y="336"/>
                    </a:cubicBezTo>
                    <a:cubicBezTo>
                      <a:pt x="391" y="332"/>
                      <a:pt x="392" y="327"/>
                      <a:pt x="392" y="324"/>
                    </a:cubicBezTo>
                    <a:cubicBezTo>
                      <a:pt x="392" y="323"/>
                      <a:pt x="392" y="323"/>
                      <a:pt x="392" y="322"/>
                    </a:cubicBezTo>
                    <a:cubicBezTo>
                      <a:pt x="392" y="321"/>
                      <a:pt x="392" y="321"/>
                      <a:pt x="392" y="321"/>
                    </a:cubicBezTo>
                    <a:cubicBezTo>
                      <a:pt x="392" y="321"/>
                      <a:pt x="392" y="321"/>
                      <a:pt x="392" y="321"/>
                    </a:cubicBezTo>
                    <a:cubicBezTo>
                      <a:pt x="392" y="317"/>
                      <a:pt x="393" y="313"/>
                      <a:pt x="394" y="311"/>
                    </a:cubicBezTo>
                    <a:cubicBezTo>
                      <a:pt x="418" y="279"/>
                      <a:pt x="418" y="279"/>
                      <a:pt x="418" y="279"/>
                    </a:cubicBezTo>
                    <a:cubicBezTo>
                      <a:pt x="419" y="278"/>
                      <a:pt x="419" y="278"/>
                      <a:pt x="420" y="278"/>
                    </a:cubicBezTo>
                    <a:cubicBezTo>
                      <a:pt x="420" y="278"/>
                      <a:pt x="421" y="278"/>
                      <a:pt x="422" y="279"/>
                    </a:cubicBezTo>
                    <a:cubicBezTo>
                      <a:pt x="456" y="325"/>
                      <a:pt x="456" y="325"/>
                      <a:pt x="456" y="325"/>
                    </a:cubicBezTo>
                    <a:cubicBezTo>
                      <a:pt x="457" y="326"/>
                      <a:pt x="458" y="328"/>
                      <a:pt x="458" y="330"/>
                    </a:cubicBezTo>
                    <a:cubicBezTo>
                      <a:pt x="459" y="332"/>
                      <a:pt x="459" y="334"/>
                      <a:pt x="459" y="336"/>
                    </a:cubicBezTo>
                    <a:cubicBezTo>
                      <a:pt x="459" y="340"/>
                      <a:pt x="459" y="340"/>
                      <a:pt x="459" y="340"/>
                    </a:cubicBezTo>
                    <a:cubicBezTo>
                      <a:pt x="459" y="344"/>
                      <a:pt x="460" y="350"/>
                      <a:pt x="462" y="353"/>
                    </a:cubicBezTo>
                    <a:cubicBezTo>
                      <a:pt x="473" y="376"/>
                      <a:pt x="473" y="376"/>
                      <a:pt x="473" y="376"/>
                    </a:cubicBezTo>
                    <a:cubicBezTo>
                      <a:pt x="474" y="378"/>
                      <a:pt x="475" y="380"/>
                      <a:pt x="477" y="381"/>
                    </a:cubicBezTo>
                    <a:cubicBezTo>
                      <a:pt x="478" y="383"/>
                      <a:pt x="480" y="384"/>
                      <a:pt x="481" y="385"/>
                    </a:cubicBezTo>
                    <a:cubicBezTo>
                      <a:pt x="486" y="388"/>
                      <a:pt x="486" y="388"/>
                      <a:pt x="486" y="388"/>
                    </a:cubicBezTo>
                    <a:cubicBezTo>
                      <a:pt x="487" y="388"/>
                      <a:pt x="488" y="388"/>
                      <a:pt x="489" y="388"/>
                    </a:cubicBezTo>
                    <a:cubicBezTo>
                      <a:pt x="490" y="388"/>
                      <a:pt x="491" y="388"/>
                      <a:pt x="491" y="387"/>
                    </a:cubicBezTo>
                    <a:cubicBezTo>
                      <a:pt x="492" y="387"/>
                      <a:pt x="492" y="386"/>
                      <a:pt x="492" y="385"/>
                    </a:cubicBezTo>
                    <a:cubicBezTo>
                      <a:pt x="492" y="384"/>
                      <a:pt x="492" y="383"/>
                      <a:pt x="491" y="382"/>
                    </a:cubicBezTo>
                    <a:cubicBezTo>
                      <a:pt x="476" y="352"/>
                      <a:pt x="476" y="352"/>
                      <a:pt x="476" y="352"/>
                    </a:cubicBezTo>
                    <a:cubicBezTo>
                      <a:pt x="475" y="350"/>
                      <a:pt x="473" y="344"/>
                      <a:pt x="473" y="341"/>
                    </a:cubicBezTo>
                    <a:cubicBezTo>
                      <a:pt x="473" y="337"/>
                      <a:pt x="473" y="337"/>
                      <a:pt x="473" y="337"/>
                    </a:cubicBezTo>
                    <a:cubicBezTo>
                      <a:pt x="473" y="336"/>
                      <a:pt x="474" y="335"/>
                      <a:pt x="474" y="335"/>
                    </a:cubicBezTo>
                    <a:cubicBezTo>
                      <a:pt x="474" y="335"/>
                      <a:pt x="474" y="335"/>
                      <a:pt x="474" y="335"/>
                    </a:cubicBezTo>
                    <a:cubicBezTo>
                      <a:pt x="473" y="335"/>
                      <a:pt x="473" y="335"/>
                      <a:pt x="473" y="335"/>
                    </a:cubicBezTo>
                    <a:cubicBezTo>
                      <a:pt x="473" y="335"/>
                      <a:pt x="473" y="335"/>
                      <a:pt x="473" y="335"/>
                    </a:cubicBezTo>
                    <a:cubicBezTo>
                      <a:pt x="474" y="335"/>
                      <a:pt x="474" y="335"/>
                      <a:pt x="474" y="335"/>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4"/>
                      <a:pt x="473" y="334"/>
                      <a:pt x="473" y="334"/>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5"/>
                      <a:pt x="473" y="335"/>
                      <a:pt x="473" y="335"/>
                    </a:cubicBezTo>
                    <a:cubicBezTo>
                      <a:pt x="473" y="336"/>
                      <a:pt x="473" y="336"/>
                      <a:pt x="473" y="336"/>
                    </a:cubicBezTo>
                    <a:cubicBezTo>
                      <a:pt x="486" y="352"/>
                      <a:pt x="486" y="352"/>
                      <a:pt x="486" y="352"/>
                    </a:cubicBezTo>
                    <a:cubicBezTo>
                      <a:pt x="487" y="353"/>
                      <a:pt x="489" y="354"/>
                      <a:pt x="491" y="354"/>
                    </a:cubicBezTo>
                    <a:cubicBezTo>
                      <a:pt x="493" y="354"/>
                      <a:pt x="495" y="353"/>
                      <a:pt x="496" y="351"/>
                    </a:cubicBezTo>
                    <a:cubicBezTo>
                      <a:pt x="506" y="334"/>
                      <a:pt x="506" y="334"/>
                      <a:pt x="506" y="334"/>
                    </a:cubicBezTo>
                    <a:cubicBezTo>
                      <a:pt x="507" y="332"/>
                      <a:pt x="508" y="330"/>
                      <a:pt x="508" y="328"/>
                    </a:cubicBezTo>
                    <a:cubicBezTo>
                      <a:pt x="508" y="326"/>
                      <a:pt x="507" y="323"/>
                      <a:pt x="506" y="321"/>
                    </a:cubicBezTo>
                    <a:cubicBezTo>
                      <a:pt x="493" y="300"/>
                      <a:pt x="493" y="300"/>
                      <a:pt x="493" y="300"/>
                    </a:cubicBezTo>
                    <a:cubicBezTo>
                      <a:pt x="491" y="298"/>
                      <a:pt x="490" y="292"/>
                      <a:pt x="490" y="289"/>
                    </a:cubicBezTo>
                    <a:cubicBezTo>
                      <a:pt x="490" y="282"/>
                      <a:pt x="490" y="282"/>
                      <a:pt x="490" y="282"/>
                    </a:cubicBezTo>
                    <a:cubicBezTo>
                      <a:pt x="490" y="281"/>
                      <a:pt x="490" y="280"/>
                      <a:pt x="491" y="279"/>
                    </a:cubicBezTo>
                    <a:cubicBezTo>
                      <a:pt x="491" y="278"/>
                      <a:pt x="492" y="278"/>
                      <a:pt x="493" y="278"/>
                    </a:cubicBezTo>
                    <a:cubicBezTo>
                      <a:pt x="510" y="278"/>
                      <a:pt x="510" y="278"/>
                      <a:pt x="510" y="278"/>
                    </a:cubicBezTo>
                    <a:cubicBezTo>
                      <a:pt x="512" y="278"/>
                      <a:pt x="514" y="277"/>
                      <a:pt x="515" y="275"/>
                    </a:cubicBezTo>
                    <a:cubicBezTo>
                      <a:pt x="517" y="274"/>
                      <a:pt x="517" y="271"/>
                      <a:pt x="517" y="269"/>
                    </a:cubicBezTo>
                    <a:cubicBezTo>
                      <a:pt x="517" y="269"/>
                      <a:pt x="517" y="269"/>
                      <a:pt x="517" y="269"/>
                    </a:cubicBezTo>
                    <a:cubicBezTo>
                      <a:pt x="516" y="242"/>
                      <a:pt x="516" y="242"/>
                      <a:pt x="516" y="242"/>
                    </a:cubicBezTo>
                    <a:cubicBezTo>
                      <a:pt x="516" y="240"/>
                      <a:pt x="515" y="237"/>
                      <a:pt x="515" y="235"/>
                    </a:cubicBezTo>
                    <a:cubicBezTo>
                      <a:pt x="514" y="233"/>
                      <a:pt x="513" y="231"/>
                      <a:pt x="511" y="230"/>
                    </a:cubicBezTo>
                    <a:cubicBezTo>
                      <a:pt x="496" y="214"/>
                      <a:pt x="496" y="214"/>
                      <a:pt x="496" y="214"/>
                    </a:cubicBezTo>
                    <a:cubicBezTo>
                      <a:pt x="494" y="212"/>
                      <a:pt x="491" y="208"/>
                      <a:pt x="490" y="205"/>
                    </a:cubicBezTo>
                    <a:cubicBezTo>
                      <a:pt x="490" y="202"/>
                      <a:pt x="490" y="202"/>
                      <a:pt x="490" y="202"/>
                    </a:cubicBezTo>
                    <a:cubicBezTo>
                      <a:pt x="489" y="200"/>
                      <a:pt x="488" y="198"/>
                      <a:pt x="487" y="197"/>
                    </a:cubicBezTo>
                    <a:cubicBezTo>
                      <a:pt x="485" y="196"/>
                      <a:pt x="484" y="195"/>
                      <a:pt x="482" y="195"/>
                    </a:cubicBezTo>
                    <a:cubicBezTo>
                      <a:pt x="481" y="195"/>
                      <a:pt x="481" y="195"/>
                      <a:pt x="481" y="195"/>
                    </a:cubicBezTo>
                    <a:cubicBezTo>
                      <a:pt x="480" y="195"/>
                      <a:pt x="480" y="195"/>
                      <a:pt x="480" y="195"/>
                    </a:cubicBezTo>
                    <a:cubicBezTo>
                      <a:pt x="479" y="195"/>
                      <a:pt x="479" y="195"/>
                      <a:pt x="478" y="195"/>
                    </a:cubicBezTo>
                    <a:cubicBezTo>
                      <a:pt x="477" y="194"/>
                      <a:pt x="476" y="193"/>
                      <a:pt x="475" y="192"/>
                    </a:cubicBezTo>
                    <a:cubicBezTo>
                      <a:pt x="474" y="191"/>
                      <a:pt x="474" y="191"/>
                      <a:pt x="474" y="191"/>
                    </a:cubicBezTo>
                    <a:cubicBezTo>
                      <a:pt x="473" y="189"/>
                      <a:pt x="473" y="186"/>
                      <a:pt x="473" y="184"/>
                    </a:cubicBezTo>
                    <a:cubicBezTo>
                      <a:pt x="473" y="183"/>
                      <a:pt x="473" y="182"/>
                      <a:pt x="473" y="181"/>
                    </a:cubicBezTo>
                    <a:cubicBezTo>
                      <a:pt x="473" y="181"/>
                      <a:pt x="473" y="180"/>
                      <a:pt x="474" y="180"/>
                    </a:cubicBezTo>
                    <a:cubicBezTo>
                      <a:pt x="475" y="179"/>
                      <a:pt x="475" y="179"/>
                      <a:pt x="475" y="179"/>
                    </a:cubicBezTo>
                    <a:cubicBezTo>
                      <a:pt x="475" y="179"/>
                      <a:pt x="475" y="179"/>
                      <a:pt x="476" y="180"/>
                    </a:cubicBezTo>
                    <a:cubicBezTo>
                      <a:pt x="483" y="184"/>
                      <a:pt x="483" y="184"/>
                      <a:pt x="483" y="184"/>
                    </a:cubicBezTo>
                    <a:cubicBezTo>
                      <a:pt x="485" y="185"/>
                      <a:pt x="489" y="188"/>
                      <a:pt x="491" y="190"/>
                    </a:cubicBezTo>
                    <a:cubicBezTo>
                      <a:pt x="512" y="214"/>
                      <a:pt x="512" y="214"/>
                      <a:pt x="512" y="214"/>
                    </a:cubicBezTo>
                    <a:cubicBezTo>
                      <a:pt x="513" y="215"/>
                      <a:pt x="515" y="216"/>
                      <a:pt x="517" y="216"/>
                    </a:cubicBezTo>
                    <a:cubicBezTo>
                      <a:pt x="519" y="216"/>
                      <a:pt x="521" y="215"/>
                      <a:pt x="521" y="213"/>
                    </a:cubicBezTo>
                    <a:cubicBezTo>
                      <a:pt x="522" y="212"/>
                      <a:pt x="522" y="211"/>
                      <a:pt x="522" y="210"/>
                    </a:cubicBezTo>
                    <a:cubicBezTo>
                      <a:pt x="522" y="207"/>
                      <a:pt x="521" y="204"/>
                      <a:pt x="520" y="202"/>
                    </a:cubicBezTo>
                    <a:cubicBezTo>
                      <a:pt x="505" y="185"/>
                      <a:pt x="505" y="185"/>
                      <a:pt x="505" y="185"/>
                    </a:cubicBezTo>
                    <a:cubicBezTo>
                      <a:pt x="504" y="184"/>
                      <a:pt x="503" y="182"/>
                      <a:pt x="503" y="180"/>
                    </a:cubicBezTo>
                    <a:cubicBezTo>
                      <a:pt x="503" y="179"/>
                      <a:pt x="503" y="178"/>
                      <a:pt x="504" y="177"/>
                    </a:cubicBezTo>
                    <a:cubicBezTo>
                      <a:pt x="508" y="167"/>
                      <a:pt x="508" y="167"/>
                      <a:pt x="508" y="167"/>
                    </a:cubicBezTo>
                    <a:cubicBezTo>
                      <a:pt x="509" y="165"/>
                      <a:pt x="509" y="161"/>
                      <a:pt x="509" y="158"/>
                    </a:cubicBezTo>
                    <a:cubicBezTo>
                      <a:pt x="509" y="157"/>
                      <a:pt x="509" y="155"/>
                      <a:pt x="509" y="154"/>
                    </a:cubicBezTo>
                    <a:cubicBezTo>
                      <a:pt x="504" y="129"/>
                      <a:pt x="504" y="129"/>
                      <a:pt x="504" y="129"/>
                    </a:cubicBezTo>
                    <a:cubicBezTo>
                      <a:pt x="503" y="127"/>
                      <a:pt x="502" y="125"/>
                      <a:pt x="501" y="123"/>
                    </a:cubicBezTo>
                    <a:cubicBezTo>
                      <a:pt x="499" y="121"/>
                      <a:pt x="497" y="120"/>
                      <a:pt x="495" y="120"/>
                    </a:cubicBezTo>
                    <a:cubicBezTo>
                      <a:pt x="485" y="118"/>
                      <a:pt x="485" y="118"/>
                      <a:pt x="485" y="118"/>
                    </a:cubicBezTo>
                    <a:cubicBezTo>
                      <a:pt x="484" y="118"/>
                      <a:pt x="483" y="117"/>
                      <a:pt x="482" y="116"/>
                    </a:cubicBezTo>
                    <a:cubicBezTo>
                      <a:pt x="481" y="115"/>
                      <a:pt x="480" y="114"/>
                      <a:pt x="479" y="112"/>
                    </a:cubicBezTo>
                    <a:cubicBezTo>
                      <a:pt x="474" y="96"/>
                      <a:pt x="474" y="96"/>
                      <a:pt x="474" y="96"/>
                    </a:cubicBezTo>
                    <a:cubicBezTo>
                      <a:pt x="474" y="96"/>
                      <a:pt x="474" y="95"/>
                      <a:pt x="474" y="94"/>
                    </a:cubicBezTo>
                    <a:cubicBezTo>
                      <a:pt x="474" y="92"/>
                      <a:pt x="475" y="91"/>
                      <a:pt x="476" y="90"/>
                    </a:cubicBezTo>
                    <a:cubicBezTo>
                      <a:pt x="495" y="79"/>
                      <a:pt x="495" y="79"/>
                      <a:pt x="495" y="79"/>
                    </a:cubicBezTo>
                    <a:cubicBezTo>
                      <a:pt x="496" y="79"/>
                      <a:pt x="496" y="79"/>
                      <a:pt x="496" y="79"/>
                    </a:cubicBezTo>
                    <a:cubicBezTo>
                      <a:pt x="498" y="78"/>
                      <a:pt x="499" y="79"/>
                      <a:pt x="500" y="81"/>
                    </a:cubicBezTo>
                    <a:cubicBezTo>
                      <a:pt x="533" y="131"/>
                      <a:pt x="533" y="131"/>
                      <a:pt x="533" y="131"/>
                    </a:cubicBezTo>
                    <a:cubicBezTo>
                      <a:pt x="534" y="133"/>
                      <a:pt x="536" y="134"/>
                      <a:pt x="538" y="134"/>
                    </a:cubicBezTo>
                    <a:cubicBezTo>
                      <a:pt x="539" y="134"/>
                      <a:pt x="540" y="133"/>
                      <a:pt x="541" y="133"/>
                    </a:cubicBezTo>
                    <a:cubicBezTo>
                      <a:pt x="541" y="132"/>
                      <a:pt x="542" y="131"/>
                      <a:pt x="543" y="130"/>
                    </a:cubicBezTo>
                    <a:cubicBezTo>
                      <a:pt x="544" y="129"/>
                      <a:pt x="544" y="127"/>
                      <a:pt x="544" y="125"/>
                    </a:cubicBezTo>
                    <a:cubicBezTo>
                      <a:pt x="544" y="122"/>
                      <a:pt x="543" y="120"/>
                      <a:pt x="542" y="118"/>
                    </a:cubicBezTo>
                    <a:cubicBezTo>
                      <a:pt x="522" y="84"/>
                      <a:pt x="522" y="84"/>
                      <a:pt x="522" y="84"/>
                    </a:cubicBezTo>
                    <a:cubicBezTo>
                      <a:pt x="522" y="84"/>
                      <a:pt x="522" y="83"/>
                      <a:pt x="522" y="82"/>
                    </a:cubicBezTo>
                    <a:cubicBezTo>
                      <a:pt x="522" y="81"/>
                      <a:pt x="522" y="80"/>
                      <a:pt x="523" y="80"/>
                    </a:cubicBezTo>
                    <a:cubicBezTo>
                      <a:pt x="526" y="78"/>
                      <a:pt x="526" y="78"/>
                      <a:pt x="526" y="78"/>
                    </a:cubicBezTo>
                    <a:cubicBezTo>
                      <a:pt x="528" y="78"/>
                      <a:pt x="530" y="76"/>
                      <a:pt x="529" y="73"/>
                    </a:cubicBezTo>
                    <a:cubicBezTo>
                      <a:pt x="529" y="72"/>
                      <a:pt x="529" y="70"/>
                      <a:pt x="527" y="69"/>
                    </a:cubicBezTo>
                    <a:cubicBezTo>
                      <a:pt x="514" y="55"/>
                      <a:pt x="514" y="55"/>
                      <a:pt x="514" y="55"/>
                    </a:cubicBezTo>
                    <a:cubicBezTo>
                      <a:pt x="513" y="54"/>
                      <a:pt x="511" y="53"/>
                      <a:pt x="509" y="52"/>
                    </a:cubicBezTo>
                    <a:cubicBezTo>
                      <a:pt x="508" y="51"/>
                      <a:pt x="506" y="50"/>
                      <a:pt x="504" y="49"/>
                    </a:cubicBezTo>
                    <a:cubicBezTo>
                      <a:pt x="393" y="22"/>
                      <a:pt x="393" y="22"/>
                      <a:pt x="393" y="22"/>
                    </a:cubicBezTo>
                    <a:cubicBezTo>
                      <a:pt x="392" y="22"/>
                      <a:pt x="391" y="21"/>
                      <a:pt x="390" y="21"/>
                    </a:cubicBezTo>
                    <a:cubicBezTo>
                      <a:pt x="389" y="21"/>
                      <a:pt x="387" y="22"/>
                      <a:pt x="386" y="22"/>
                    </a:cubicBezTo>
                    <a:cubicBezTo>
                      <a:pt x="385" y="23"/>
                      <a:pt x="383" y="24"/>
                      <a:pt x="383" y="25"/>
                    </a:cubicBezTo>
                    <a:cubicBezTo>
                      <a:pt x="382" y="26"/>
                      <a:pt x="381" y="26"/>
                      <a:pt x="379" y="26"/>
                    </a:cubicBezTo>
                    <a:cubicBezTo>
                      <a:pt x="378" y="26"/>
                      <a:pt x="378" y="26"/>
                      <a:pt x="377" y="26"/>
                    </a:cubicBezTo>
                    <a:cubicBezTo>
                      <a:pt x="299" y="0"/>
                      <a:pt x="299" y="0"/>
                      <a:pt x="299" y="0"/>
                    </a:cubicBezTo>
                    <a:cubicBezTo>
                      <a:pt x="298" y="0"/>
                      <a:pt x="297" y="0"/>
                      <a:pt x="296" y="0"/>
                    </a:cubicBezTo>
                    <a:cubicBezTo>
                      <a:pt x="295" y="0"/>
                      <a:pt x="294" y="0"/>
                      <a:pt x="293" y="1"/>
                    </a:cubicBezTo>
                    <a:cubicBezTo>
                      <a:pt x="292" y="2"/>
                      <a:pt x="291" y="4"/>
                      <a:pt x="291" y="5"/>
                    </a:cubicBezTo>
                    <a:cubicBezTo>
                      <a:pt x="291" y="6"/>
                      <a:pt x="291" y="8"/>
                      <a:pt x="290" y="10"/>
                    </a:cubicBezTo>
                    <a:cubicBezTo>
                      <a:pt x="290" y="11"/>
                      <a:pt x="289" y="13"/>
                      <a:pt x="288" y="15"/>
                    </a:cubicBezTo>
                    <a:cubicBezTo>
                      <a:pt x="282" y="28"/>
                      <a:pt x="282" y="28"/>
                      <a:pt x="282" y="28"/>
                    </a:cubicBezTo>
                    <a:cubicBezTo>
                      <a:pt x="281" y="31"/>
                      <a:pt x="277" y="34"/>
                      <a:pt x="275" y="36"/>
                    </a:cubicBezTo>
                    <a:cubicBezTo>
                      <a:pt x="265" y="42"/>
                      <a:pt x="265" y="42"/>
                      <a:pt x="265" y="42"/>
                    </a:cubicBezTo>
                    <a:cubicBezTo>
                      <a:pt x="264" y="43"/>
                      <a:pt x="262" y="44"/>
                      <a:pt x="260" y="44"/>
                    </a:cubicBezTo>
                    <a:cubicBezTo>
                      <a:pt x="259" y="45"/>
                      <a:pt x="257" y="45"/>
                      <a:pt x="256" y="45"/>
                    </a:cubicBezTo>
                    <a:cubicBezTo>
                      <a:pt x="221" y="45"/>
                      <a:pt x="221" y="45"/>
                      <a:pt x="221" y="45"/>
                    </a:cubicBezTo>
                    <a:cubicBezTo>
                      <a:pt x="219" y="45"/>
                      <a:pt x="217" y="46"/>
                      <a:pt x="215" y="47"/>
                    </a:cubicBezTo>
                    <a:cubicBezTo>
                      <a:pt x="214" y="48"/>
                      <a:pt x="212" y="50"/>
                      <a:pt x="212" y="52"/>
                    </a:cubicBezTo>
                    <a:cubicBezTo>
                      <a:pt x="211" y="53"/>
                      <a:pt x="210" y="54"/>
                      <a:pt x="209" y="54"/>
                    </a:cubicBezTo>
                    <a:cubicBezTo>
                      <a:pt x="209" y="54"/>
                      <a:pt x="209" y="54"/>
                      <a:pt x="208" y="54"/>
                    </a:cubicBezTo>
                    <a:cubicBezTo>
                      <a:pt x="199" y="48"/>
                      <a:pt x="199" y="48"/>
                      <a:pt x="199" y="48"/>
                    </a:cubicBezTo>
                    <a:cubicBezTo>
                      <a:pt x="198" y="48"/>
                      <a:pt x="198" y="47"/>
                      <a:pt x="198" y="47"/>
                    </a:cubicBezTo>
                    <a:cubicBezTo>
                      <a:pt x="198" y="47"/>
                      <a:pt x="198" y="47"/>
                      <a:pt x="198" y="47"/>
                    </a:cubicBezTo>
                    <a:cubicBezTo>
                      <a:pt x="197" y="48"/>
                      <a:pt x="197" y="48"/>
                      <a:pt x="197" y="48"/>
                    </a:cubicBezTo>
                    <a:cubicBezTo>
                      <a:pt x="198" y="48"/>
                      <a:pt x="198" y="48"/>
                      <a:pt x="198" y="48"/>
                    </a:cubicBezTo>
                    <a:cubicBezTo>
                      <a:pt x="198" y="47"/>
                      <a:pt x="198" y="47"/>
                      <a:pt x="198" y="47"/>
                    </a:cubicBezTo>
                    <a:cubicBezTo>
                      <a:pt x="197" y="48"/>
                      <a:pt x="197" y="48"/>
                      <a:pt x="197" y="48"/>
                    </a:cubicBezTo>
                    <a:cubicBezTo>
                      <a:pt x="198" y="48"/>
                      <a:pt x="198" y="48"/>
                      <a:pt x="198" y="48"/>
                    </a:cubicBezTo>
                    <a:cubicBezTo>
                      <a:pt x="197" y="48"/>
                      <a:pt x="197" y="48"/>
                      <a:pt x="197" y="48"/>
                    </a:cubicBezTo>
                    <a:cubicBezTo>
                      <a:pt x="198" y="49"/>
                      <a:pt x="198" y="49"/>
                      <a:pt x="198" y="49"/>
                    </a:cubicBezTo>
                    <a:cubicBezTo>
                      <a:pt x="198" y="48"/>
                      <a:pt x="198" y="48"/>
                      <a:pt x="198" y="48"/>
                    </a:cubicBezTo>
                    <a:cubicBezTo>
                      <a:pt x="197" y="48"/>
                      <a:pt x="197" y="48"/>
                      <a:pt x="197" y="48"/>
                    </a:cubicBezTo>
                    <a:cubicBezTo>
                      <a:pt x="198" y="49"/>
                      <a:pt x="198" y="49"/>
                      <a:pt x="198" y="49"/>
                    </a:cubicBezTo>
                    <a:cubicBezTo>
                      <a:pt x="197" y="48"/>
                      <a:pt x="197" y="48"/>
                      <a:pt x="197" y="48"/>
                    </a:cubicBezTo>
                    <a:cubicBezTo>
                      <a:pt x="197" y="49"/>
                      <a:pt x="197" y="49"/>
                      <a:pt x="197" y="49"/>
                    </a:cubicBezTo>
                    <a:cubicBezTo>
                      <a:pt x="198" y="49"/>
                      <a:pt x="198" y="49"/>
                      <a:pt x="198" y="49"/>
                    </a:cubicBezTo>
                    <a:cubicBezTo>
                      <a:pt x="197" y="48"/>
                      <a:pt x="197" y="48"/>
                      <a:pt x="197" y="48"/>
                    </a:cubicBezTo>
                    <a:cubicBezTo>
                      <a:pt x="197" y="49"/>
                      <a:pt x="197" y="49"/>
                      <a:pt x="197" y="49"/>
                    </a:cubicBezTo>
                    <a:cubicBezTo>
                      <a:pt x="197" y="49"/>
                      <a:pt x="197" y="49"/>
                      <a:pt x="197" y="49"/>
                    </a:cubicBezTo>
                    <a:cubicBezTo>
                      <a:pt x="197" y="50"/>
                      <a:pt x="197" y="50"/>
                      <a:pt x="197" y="50"/>
                    </a:cubicBezTo>
                    <a:cubicBezTo>
                      <a:pt x="197" y="49"/>
                      <a:pt x="197" y="49"/>
                      <a:pt x="197" y="49"/>
                    </a:cubicBezTo>
                    <a:cubicBezTo>
                      <a:pt x="197" y="49"/>
                      <a:pt x="197" y="49"/>
                      <a:pt x="197" y="49"/>
                    </a:cubicBezTo>
                    <a:cubicBezTo>
                      <a:pt x="197" y="50"/>
                      <a:pt x="197" y="50"/>
                      <a:pt x="197" y="50"/>
                    </a:cubicBezTo>
                    <a:cubicBezTo>
                      <a:pt x="197" y="50"/>
                      <a:pt x="197" y="50"/>
                      <a:pt x="197" y="50"/>
                    </a:cubicBezTo>
                    <a:cubicBezTo>
                      <a:pt x="198" y="50"/>
                      <a:pt x="198" y="50"/>
                      <a:pt x="198" y="50"/>
                    </a:cubicBezTo>
                    <a:cubicBezTo>
                      <a:pt x="198" y="50"/>
                      <a:pt x="198" y="50"/>
                      <a:pt x="198" y="50"/>
                    </a:cubicBezTo>
                    <a:cubicBezTo>
                      <a:pt x="201" y="50"/>
                      <a:pt x="201" y="50"/>
                      <a:pt x="201" y="50"/>
                    </a:cubicBezTo>
                    <a:cubicBezTo>
                      <a:pt x="201" y="50"/>
                      <a:pt x="201" y="50"/>
                      <a:pt x="201" y="50"/>
                    </a:cubicBezTo>
                    <a:cubicBezTo>
                      <a:pt x="203" y="50"/>
                      <a:pt x="205" y="49"/>
                      <a:pt x="206" y="49"/>
                    </a:cubicBezTo>
                    <a:cubicBezTo>
                      <a:pt x="208" y="48"/>
                      <a:pt x="209" y="47"/>
                      <a:pt x="210" y="46"/>
                    </a:cubicBezTo>
                    <a:cubicBezTo>
                      <a:pt x="210" y="45"/>
                      <a:pt x="211" y="44"/>
                      <a:pt x="211" y="43"/>
                    </a:cubicBezTo>
                    <a:cubicBezTo>
                      <a:pt x="211" y="42"/>
                      <a:pt x="210" y="41"/>
                      <a:pt x="209" y="40"/>
                    </a:cubicBezTo>
                    <a:cubicBezTo>
                      <a:pt x="208" y="39"/>
                      <a:pt x="207" y="38"/>
                      <a:pt x="206" y="38"/>
                    </a:cubicBezTo>
                    <a:cubicBezTo>
                      <a:pt x="197" y="35"/>
                      <a:pt x="197" y="35"/>
                      <a:pt x="197" y="35"/>
                    </a:cubicBezTo>
                    <a:cubicBezTo>
                      <a:pt x="195" y="35"/>
                      <a:pt x="190" y="33"/>
                      <a:pt x="188" y="31"/>
                    </a:cubicBezTo>
                    <a:cubicBezTo>
                      <a:pt x="183" y="28"/>
                      <a:pt x="183" y="28"/>
                      <a:pt x="183" y="28"/>
                    </a:cubicBezTo>
                    <a:cubicBezTo>
                      <a:pt x="181" y="27"/>
                      <a:pt x="180" y="26"/>
                      <a:pt x="178" y="26"/>
                    </a:cubicBezTo>
                    <a:cubicBezTo>
                      <a:pt x="176" y="26"/>
                      <a:pt x="173" y="27"/>
                      <a:pt x="171" y="29"/>
                    </a:cubicBezTo>
                    <a:cubicBezTo>
                      <a:pt x="136" y="64"/>
                      <a:pt x="136" y="64"/>
                      <a:pt x="136" y="64"/>
                    </a:cubicBezTo>
                    <a:cubicBezTo>
                      <a:pt x="133" y="66"/>
                      <a:pt x="131" y="71"/>
                      <a:pt x="130" y="75"/>
                    </a:cubicBezTo>
                    <a:cubicBezTo>
                      <a:pt x="130" y="76"/>
                      <a:pt x="130" y="76"/>
                      <a:pt x="130" y="76"/>
                    </a:cubicBezTo>
                    <a:cubicBezTo>
                      <a:pt x="130" y="76"/>
                      <a:pt x="130" y="77"/>
                      <a:pt x="130" y="78"/>
                    </a:cubicBezTo>
                    <a:cubicBezTo>
                      <a:pt x="130" y="79"/>
                      <a:pt x="130" y="81"/>
                      <a:pt x="131" y="82"/>
                    </a:cubicBezTo>
                    <a:cubicBezTo>
                      <a:pt x="132" y="83"/>
                      <a:pt x="133" y="84"/>
                      <a:pt x="135" y="84"/>
                    </a:cubicBezTo>
                    <a:cubicBezTo>
                      <a:pt x="136" y="84"/>
                      <a:pt x="136" y="84"/>
                      <a:pt x="136" y="84"/>
                    </a:cubicBezTo>
                    <a:cubicBezTo>
                      <a:pt x="136" y="84"/>
                      <a:pt x="136" y="84"/>
                      <a:pt x="136" y="84"/>
                    </a:cubicBezTo>
                    <a:cubicBezTo>
                      <a:pt x="136" y="84"/>
                      <a:pt x="136" y="84"/>
                      <a:pt x="136" y="84"/>
                    </a:cubicBezTo>
                    <a:cubicBezTo>
                      <a:pt x="136" y="84"/>
                      <a:pt x="136" y="84"/>
                      <a:pt x="136" y="84"/>
                    </a:cubicBezTo>
                    <a:cubicBezTo>
                      <a:pt x="137" y="84"/>
                      <a:pt x="138" y="84"/>
                      <a:pt x="138" y="85"/>
                    </a:cubicBezTo>
                    <a:cubicBezTo>
                      <a:pt x="139" y="86"/>
                      <a:pt x="140" y="87"/>
                      <a:pt x="140" y="88"/>
                    </a:cubicBezTo>
                    <a:cubicBezTo>
                      <a:pt x="141" y="91"/>
                      <a:pt x="141" y="91"/>
                      <a:pt x="141" y="91"/>
                    </a:cubicBezTo>
                    <a:cubicBezTo>
                      <a:pt x="142" y="92"/>
                      <a:pt x="143" y="93"/>
                      <a:pt x="143" y="94"/>
                    </a:cubicBezTo>
                    <a:cubicBezTo>
                      <a:pt x="144" y="95"/>
                      <a:pt x="145" y="95"/>
                      <a:pt x="147" y="95"/>
                    </a:cubicBezTo>
                    <a:cubicBezTo>
                      <a:pt x="148" y="95"/>
                      <a:pt x="150" y="94"/>
                      <a:pt x="151" y="93"/>
                    </a:cubicBezTo>
                    <a:cubicBezTo>
                      <a:pt x="156" y="86"/>
                      <a:pt x="156" y="86"/>
                      <a:pt x="156" y="86"/>
                    </a:cubicBezTo>
                    <a:cubicBezTo>
                      <a:pt x="158" y="83"/>
                      <a:pt x="160" y="78"/>
                      <a:pt x="160" y="74"/>
                    </a:cubicBezTo>
                    <a:cubicBezTo>
                      <a:pt x="161" y="71"/>
                      <a:pt x="163" y="66"/>
                      <a:pt x="164" y="64"/>
                    </a:cubicBezTo>
                    <a:cubicBezTo>
                      <a:pt x="167" y="60"/>
                      <a:pt x="167" y="60"/>
                      <a:pt x="167" y="60"/>
                    </a:cubicBezTo>
                    <a:cubicBezTo>
                      <a:pt x="167" y="59"/>
                      <a:pt x="168" y="59"/>
                      <a:pt x="169" y="58"/>
                    </a:cubicBezTo>
                    <a:cubicBezTo>
                      <a:pt x="170" y="58"/>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7"/>
                      <a:pt x="171" y="57"/>
                      <a:pt x="171" y="57"/>
                    </a:cubicBezTo>
                    <a:cubicBezTo>
                      <a:pt x="171" y="58"/>
                      <a:pt x="170" y="59"/>
                      <a:pt x="169" y="60"/>
                    </a:cubicBezTo>
                    <a:cubicBezTo>
                      <a:pt x="168" y="62"/>
                      <a:pt x="167" y="65"/>
                      <a:pt x="167" y="67"/>
                    </a:cubicBezTo>
                    <a:cubicBezTo>
                      <a:pt x="167" y="69"/>
                      <a:pt x="168" y="70"/>
                      <a:pt x="168" y="71"/>
                    </a:cubicBezTo>
                    <a:cubicBezTo>
                      <a:pt x="169" y="74"/>
                      <a:pt x="172" y="75"/>
                      <a:pt x="175" y="75"/>
                    </a:cubicBezTo>
                    <a:cubicBezTo>
                      <a:pt x="176" y="75"/>
                      <a:pt x="177" y="75"/>
                      <a:pt x="178" y="75"/>
                    </a:cubicBezTo>
                    <a:cubicBezTo>
                      <a:pt x="179" y="75"/>
                      <a:pt x="179" y="75"/>
                      <a:pt x="179" y="75"/>
                    </a:cubicBezTo>
                    <a:cubicBezTo>
                      <a:pt x="180" y="74"/>
                      <a:pt x="180" y="74"/>
                      <a:pt x="181"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4"/>
                      <a:pt x="182" y="74"/>
                    </a:cubicBezTo>
                    <a:cubicBezTo>
                      <a:pt x="182" y="74"/>
                      <a:pt x="182" y="75"/>
                      <a:pt x="181" y="76"/>
                    </a:cubicBezTo>
                    <a:cubicBezTo>
                      <a:pt x="181" y="76"/>
                      <a:pt x="180" y="77"/>
                      <a:pt x="179" y="78"/>
                    </a:cubicBezTo>
                    <a:cubicBezTo>
                      <a:pt x="176" y="80"/>
                      <a:pt x="176" y="80"/>
                      <a:pt x="176" y="80"/>
                    </a:cubicBezTo>
                    <a:cubicBezTo>
                      <a:pt x="173" y="82"/>
                      <a:pt x="170" y="85"/>
                      <a:pt x="167" y="88"/>
                    </a:cubicBezTo>
                    <a:cubicBezTo>
                      <a:pt x="152" y="104"/>
                      <a:pt x="152" y="104"/>
                      <a:pt x="152" y="104"/>
                    </a:cubicBezTo>
                    <a:cubicBezTo>
                      <a:pt x="150" y="105"/>
                      <a:pt x="148" y="106"/>
                      <a:pt x="146" y="106"/>
                    </a:cubicBezTo>
                    <a:cubicBezTo>
                      <a:pt x="145" y="106"/>
                      <a:pt x="145" y="106"/>
                      <a:pt x="145" y="106"/>
                    </a:cubicBezTo>
                    <a:cubicBezTo>
                      <a:pt x="144" y="108"/>
                      <a:pt x="144" y="108"/>
                      <a:pt x="144" y="108"/>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4" y="106"/>
                      <a:pt x="143" y="105"/>
                      <a:pt x="142" y="104"/>
                    </a:cubicBezTo>
                    <a:cubicBezTo>
                      <a:pt x="141" y="103"/>
                      <a:pt x="140" y="102"/>
                      <a:pt x="140" y="100"/>
                    </a:cubicBezTo>
                    <a:cubicBezTo>
                      <a:pt x="139" y="96"/>
                      <a:pt x="139" y="96"/>
                      <a:pt x="139" y="96"/>
                    </a:cubicBezTo>
                    <a:cubicBezTo>
                      <a:pt x="139" y="95"/>
                      <a:pt x="138" y="94"/>
                      <a:pt x="138" y="94"/>
                    </a:cubicBezTo>
                    <a:cubicBezTo>
                      <a:pt x="138" y="93"/>
                      <a:pt x="137" y="93"/>
                      <a:pt x="137" y="93"/>
                    </a:cubicBezTo>
                    <a:cubicBezTo>
                      <a:pt x="136" y="92"/>
                      <a:pt x="136" y="92"/>
                      <a:pt x="135" y="92"/>
                    </a:cubicBezTo>
                    <a:cubicBezTo>
                      <a:pt x="134" y="92"/>
                      <a:pt x="133" y="93"/>
                      <a:pt x="132" y="93"/>
                    </a:cubicBezTo>
                    <a:cubicBezTo>
                      <a:pt x="132" y="94"/>
                      <a:pt x="131" y="95"/>
                      <a:pt x="131" y="96"/>
                    </a:cubicBezTo>
                    <a:cubicBezTo>
                      <a:pt x="129" y="101"/>
                      <a:pt x="129" y="101"/>
                      <a:pt x="129" y="101"/>
                    </a:cubicBezTo>
                    <a:cubicBezTo>
                      <a:pt x="128" y="103"/>
                      <a:pt x="127" y="104"/>
                      <a:pt x="126" y="105"/>
                    </a:cubicBezTo>
                    <a:cubicBezTo>
                      <a:pt x="126" y="105"/>
                      <a:pt x="126" y="105"/>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5" y="106"/>
                      <a:pt x="125" y="106"/>
                      <a:pt x="125" y="106"/>
                    </a:cubicBezTo>
                    <a:cubicBezTo>
                      <a:pt x="124" y="106"/>
                      <a:pt x="124" y="106"/>
                      <a:pt x="123" y="106"/>
                    </a:cubicBezTo>
                    <a:cubicBezTo>
                      <a:pt x="121" y="107"/>
                      <a:pt x="119" y="109"/>
                      <a:pt x="117" y="111"/>
                    </a:cubicBezTo>
                    <a:cubicBezTo>
                      <a:pt x="114" y="115"/>
                      <a:pt x="114" y="115"/>
                      <a:pt x="114" y="115"/>
                    </a:cubicBezTo>
                    <a:cubicBezTo>
                      <a:pt x="113" y="117"/>
                      <a:pt x="109" y="121"/>
                      <a:pt x="107" y="122"/>
                    </a:cubicBezTo>
                    <a:cubicBezTo>
                      <a:pt x="89" y="133"/>
                      <a:pt x="89" y="133"/>
                      <a:pt x="89" y="133"/>
                    </a:cubicBezTo>
                    <a:cubicBezTo>
                      <a:pt x="86" y="134"/>
                      <a:pt x="85" y="136"/>
                      <a:pt x="85" y="138"/>
                    </a:cubicBezTo>
                    <a:cubicBezTo>
                      <a:pt x="85" y="140"/>
                      <a:pt x="85" y="141"/>
                      <a:pt x="86" y="142"/>
                    </a:cubicBezTo>
                    <a:cubicBezTo>
                      <a:pt x="87" y="143"/>
                      <a:pt x="87" y="145"/>
                      <a:pt x="87" y="147"/>
                    </a:cubicBezTo>
                    <a:cubicBezTo>
                      <a:pt x="87" y="148"/>
                      <a:pt x="87" y="149"/>
                      <a:pt x="87" y="150"/>
                    </a:cubicBezTo>
                    <a:cubicBezTo>
                      <a:pt x="86" y="152"/>
                      <a:pt x="86" y="152"/>
                      <a:pt x="86" y="152"/>
                    </a:cubicBezTo>
                    <a:cubicBezTo>
                      <a:pt x="86" y="153"/>
                      <a:pt x="85" y="154"/>
                      <a:pt x="84" y="155"/>
                    </a:cubicBezTo>
                    <a:cubicBezTo>
                      <a:pt x="83" y="156"/>
                      <a:pt x="82" y="157"/>
                      <a:pt x="81" y="157"/>
                    </a:cubicBezTo>
                    <a:cubicBezTo>
                      <a:pt x="68" y="160"/>
                      <a:pt x="68" y="160"/>
                      <a:pt x="68" y="160"/>
                    </a:cubicBezTo>
                    <a:cubicBezTo>
                      <a:pt x="66" y="160"/>
                      <a:pt x="65" y="162"/>
                      <a:pt x="63" y="163"/>
                    </a:cubicBezTo>
                    <a:cubicBezTo>
                      <a:pt x="62" y="165"/>
                      <a:pt x="61" y="167"/>
                      <a:pt x="60" y="169"/>
                    </a:cubicBezTo>
                    <a:cubicBezTo>
                      <a:pt x="56" y="188"/>
                      <a:pt x="56" y="188"/>
                      <a:pt x="56" y="188"/>
                    </a:cubicBezTo>
                    <a:cubicBezTo>
                      <a:pt x="56" y="189"/>
                      <a:pt x="56" y="189"/>
                      <a:pt x="56" y="190"/>
                    </a:cubicBezTo>
                    <a:cubicBezTo>
                      <a:pt x="56" y="192"/>
                      <a:pt x="56" y="193"/>
                      <a:pt x="57" y="195"/>
                    </a:cubicBezTo>
                    <a:cubicBezTo>
                      <a:pt x="58" y="196"/>
                      <a:pt x="60" y="197"/>
                      <a:pt x="61" y="197"/>
                    </a:cubicBezTo>
                    <a:cubicBezTo>
                      <a:pt x="62" y="197"/>
                      <a:pt x="62" y="197"/>
                      <a:pt x="62" y="197"/>
                    </a:cubicBezTo>
                    <a:cubicBezTo>
                      <a:pt x="79" y="196"/>
                      <a:pt x="79" y="196"/>
                      <a:pt x="79" y="196"/>
                    </a:cubicBezTo>
                    <a:cubicBezTo>
                      <a:pt x="81" y="195"/>
                      <a:pt x="83" y="195"/>
                      <a:pt x="85" y="194"/>
                    </a:cubicBezTo>
                    <a:cubicBezTo>
                      <a:pt x="87" y="193"/>
                      <a:pt x="88" y="191"/>
                      <a:pt x="90" y="189"/>
                    </a:cubicBezTo>
                    <a:cubicBezTo>
                      <a:pt x="99" y="176"/>
                      <a:pt x="99" y="176"/>
                      <a:pt x="99" y="176"/>
                    </a:cubicBezTo>
                    <a:cubicBezTo>
                      <a:pt x="101" y="173"/>
                      <a:pt x="105" y="170"/>
                      <a:pt x="107" y="169"/>
                    </a:cubicBezTo>
                    <a:cubicBezTo>
                      <a:pt x="120" y="163"/>
                      <a:pt x="120" y="163"/>
                      <a:pt x="120" y="163"/>
                    </a:cubicBezTo>
                    <a:cubicBezTo>
                      <a:pt x="120" y="162"/>
                      <a:pt x="121" y="162"/>
                      <a:pt x="121" y="162"/>
                    </a:cubicBezTo>
                    <a:cubicBezTo>
                      <a:pt x="122" y="162"/>
                      <a:pt x="124" y="163"/>
                      <a:pt x="125" y="165"/>
                    </a:cubicBezTo>
                    <a:cubicBezTo>
                      <a:pt x="134" y="185"/>
                      <a:pt x="134" y="185"/>
                      <a:pt x="134" y="185"/>
                    </a:cubicBezTo>
                    <a:cubicBezTo>
                      <a:pt x="134" y="186"/>
                      <a:pt x="135" y="187"/>
                      <a:pt x="136" y="188"/>
                    </a:cubicBezTo>
                    <a:cubicBezTo>
                      <a:pt x="137" y="188"/>
                      <a:pt x="138" y="189"/>
                      <a:pt x="139" y="189"/>
                    </a:cubicBezTo>
                    <a:cubicBezTo>
                      <a:pt x="141" y="189"/>
                      <a:pt x="143" y="188"/>
                      <a:pt x="144" y="186"/>
                    </a:cubicBezTo>
                    <a:cubicBezTo>
                      <a:pt x="144" y="185"/>
                      <a:pt x="144" y="185"/>
                      <a:pt x="144" y="185"/>
                    </a:cubicBezTo>
                    <a:cubicBezTo>
                      <a:pt x="144" y="185"/>
                      <a:pt x="144" y="185"/>
                      <a:pt x="144" y="185"/>
                    </a:cubicBezTo>
                    <a:cubicBezTo>
                      <a:pt x="144" y="185"/>
                      <a:pt x="144" y="185"/>
                      <a:pt x="144" y="185"/>
                    </a:cubicBezTo>
                    <a:cubicBezTo>
                      <a:pt x="145" y="183"/>
                      <a:pt x="146" y="181"/>
                      <a:pt x="146" y="179"/>
                    </a:cubicBezTo>
                    <a:cubicBezTo>
                      <a:pt x="146" y="176"/>
                      <a:pt x="146" y="174"/>
                      <a:pt x="144" y="172"/>
                    </a:cubicBezTo>
                    <a:cubicBezTo>
                      <a:pt x="140" y="164"/>
                      <a:pt x="140" y="164"/>
                      <a:pt x="140" y="164"/>
                    </a:cubicBezTo>
                    <a:cubicBezTo>
                      <a:pt x="139" y="163"/>
                      <a:pt x="138" y="160"/>
                      <a:pt x="138" y="159"/>
                    </a:cubicBezTo>
                    <a:cubicBezTo>
                      <a:pt x="138" y="158"/>
                      <a:pt x="138" y="157"/>
                      <a:pt x="139" y="157"/>
                    </a:cubicBezTo>
                    <a:cubicBezTo>
                      <a:pt x="139" y="157"/>
                      <a:pt x="139" y="157"/>
                      <a:pt x="139" y="157"/>
                    </a:cubicBezTo>
                    <a:cubicBezTo>
                      <a:pt x="139" y="157"/>
                      <a:pt x="139" y="157"/>
                      <a:pt x="139" y="157"/>
                    </a:cubicBezTo>
                    <a:cubicBezTo>
                      <a:pt x="138" y="156"/>
                      <a:pt x="138" y="156"/>
                      <a:pt x="138" y="156"/>
                    </a:cubicBezTo>
                    <a:cubicBezTo>
                      <a:pt x="138" y="157"/>
                      <a:pt x="138" y="157"/>
                      <a:pt x="138" y="157"/>
                    </a:cubicBezTo>
                    <a:cubicBezTo>
                      <a:pt x="139" y="157"/>
                      <a:pt x="139" y="157"/>
                      <a:pt x="139" y="157"/>
                    </a:cubicBezTo>
                    <a:cubicBezTo>
                      <a:pt x="138" y="156"/>
                      <a:pt x="138" y="156"/>
                      <a:pt x="138" y="156"/>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8" y="157"/>
                      <a:pt x="138" y="157"/>
                      <a:pt x="138" y="157"/>
                    </a:cubicBezTo>
                    <a:cubicBezTo>
                      <a:pt x="139" y="157"/>
                      <a:pt x="139" y="157"/>
                      <a:pt x="139" y="157"/>
                    </a:cubicBezTo>
                    <a:cubicBezTo>
                      <a:pt x="139" y="157"/>
                      <a:pt x="139" y="158"/>
                      <a:pt x="140" y="158"/>
                    </a:cubicBezTo>
                    <a:cubicBezTo>
                      <a:pt x="157" y="187"/>
                      <a:pt x="157" y="187"/>
                      <a:pt x="157" y="187"/>
                    </a:cubicBezTo>
                    <a:cubicBezTo>
                      <a:pt x="159" y="189"/>
                      <a:pt x="160" y="191"/>
                      <a:pt x="163" y="191"/>
                    </a:cubicBezTo>
                    <a:cubicBezTo>
                      <a:pt x="165" y="191"/>
                      <a:pt x="166" y="189"/>
                      <a:pt x="168" y="187"/>
                    </a:cubicBezTo>
                    <a:cubicBezTo>
                      <a:pt x="171" y="182"/>
                      <a:pt x="171" y="182"/>
                      <a:pt x="171" y="182"/>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2" y="181"/>
                      <a:pt x="172" y="181"/>
                      <a:pt x="172"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1" y="181"/>
                      <a:pt x="171" y="181"/>
                    </a:cubicBezTo>
                    <a:cubicBezTo>
                      <a:pt x="171" y="181"/>
                      <a:pt x="172" y="182"/>
                      <a:pt x="172" y="183"/>
                    </a:cubicBezTo>
                    <a:cubicBezTo>
                      <a:pt x="173" y="187"/>
                      <a:pt x="173" y="187"/>
                      <a:pt x="173" y="187"/>
                    </a:cubicBezTo>
                    <a:cubicBezTo>
                      <a:pt x="174" y="189"/>
                      <a:pt x="175" y="191"/>
                      <a:pt x="176" y="193"/>
                    </a:cubicBezTo>
                    <a:cubicBezTo>
                      <a:pt x="178" y="195"/>
                      <a:pt x="179" y="196"/>
                      <a:pt x="181" y="197"/>
                    </a:cubicBezTo>
                    <a:cubicBezTo>
                      <a:pt x="194" y="200"/>
                      <a:pt x="194" y="200"/>
                      <a:pt x="194" y="200"/>
                    </a:cubicBezTo>
                    <a:cubicBezTo>
                      <a:pt x="195" y="200"/>
                      <a:pt x="196" y="201"/>
                      <a:pt x="197" y="202"/>
                    </a:cubicBezTo>
                    <a:cubicBezTo>
                      <a:pt x="197" y="203"/>
                      <a:pt x="198" y="205"/>
                      <a:pt x="198" y="206"/>
                    </a:cubicBezTo>
                    <a:cubicBezTo>
                      <a:pt x="198" y="229"/>
                      <a:pt x="198" y="229"/>
                      <a:pt x="198" y="229"/>
                    </a:cubicBezTo>
                    <a:cubicBezTo>
                      <a:pt x="198" y="230"/>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7" y="231"/>
                      <a:pt x="197" y="231"/>
                      <a:pt x="197" y="231"/>
                    </a:cubicBezTo>
                    <a:cubicBezTo>
                      <a:pt x="195" y="229"/>
                      <a:pt x="195" y="229"/>
                      <a:pt x="195" y="229"/>
                    </a:cubicBezTo>
                    <a:cubicBezTo>
                      <a:pt x="193" y="228"/>
                      <a:pt x="191" y="227"/>
                      <a:pt x="188" y="227"/>
                    </a:cubicBezTo>
                    <a:cubicBezTo>
                      <a:pt x="187" y="227"/>
                      <a:pt x="185" y="228"/>
                      <a:pt x="183" y="229"/>
                    </a:cubicBezTo>
                    <a:cubicBezTo>
                      <a:pt x="182" y="230"/>
                      <a:pt x="182" y="230"/>
                      <a:pt x="182" y="230"/>
                    </a:cubicBezTo>
                    <a:cubicBezTo>
                      <a:pt x="181" y="230"/>
                      <a:pt x="180" y="230"/>
                      <a:pt x="179" y="230"/>
                    </a:cubicBezTo>
                    <a:cubicBezTo>
                      <a:pt x="177" y="230"/>
                      <a:pt x="176" y="230"/>
                      <a:pt x="175" y="229"/>
                    </a:cubicBezTo>
                    <a:cubicBezTo>
                      <a:pt x="168" y="225"/>
                      <a:pt x="168" y="225"/>
                      <a:pt x="168" y="225"/>
                    </a:cubicBezTo>
                    <a:cubicBezTo>
                      <a:pt x="167" y="223"/>
                      <a:pt x="165" y="223"/>
                      <a:pt x="163" y="223"/>
                    </a:cubicBezTo>
                    <a:cubicBezTo>
                      <a:pt x="161" y="223"/>
                      <a:pt x="159" y="224"/>
                      <a:pt x="157" y="225"/>
                    </a:cubicBezTo>
                    <a:cubicBezTo>
                      <a:pt x="154" y="227"/>
                      <a:pt x="154" y="227"/>
                      <a:pt x="154" y="227"/>
                    </a:cubicBezTo>
                    <a:cubicBezTo>
                      <a:pt x="153" y="228"/>
                      <a:pt x="151" y="229"/>
                      <a:pt x="149" y="229"/>
                    </a:cubicBezTo>
                    <a:cubicBezTo>
                      <a:pt x="148" y="229"/>
                      <a:pt x="147" y="229"/>
                      <a:pt x="147" y="228"/>
                    </a:cubicBezTo>
                    <a:cubicBezTo>
                      <a:pt x="129" y="219"/>
                      <a:pt x="129" y="219"/>
                      <a:pt x="129" y="219"/>
                    </a:cubicBezTo>
                    <a:cubicBezTo>
                      <a:pt x="128" y="219"/>
                      <a:pt x="127" y="217"/>
                      <a:pt x="126" y="216"/>
                    </a:cubicBezTo>
                    <a:cubicBezTo>
                      <a:pt x="125" y="215"/>
                      <a:pt x="125" y="213"/>
                      <a:pt x="125" y="212"/>
                    </a:cubicBezTo>
                    <a:cubicBezTo>
                      <a:pt x="124" y="201"/>
                      <a:pt x="124" y="201"/>
                      <a:pt x="124" y="201"/>
                    </a:cubicBezTo>
                    <a:cubicBezTo>
                      <a:pt x="124" y="199"/>
                      <a:pt x="123" y="197"/>
                      <a:pt x="122" y="196"/>
                    </a:cubicBezTo>
                    <a:cubicBezTo>
                      <a:pt x="121" y="195"/>
                      <a:pt x="119" y="194"/>
                      <a:pt x="118" y="194"/>
                    </a:cubicBezTo>
                    <a:cubicBezTo>
                      <a:pt x="117" y="194"/>
                      <a:pt x="117" y="194"/>
                      <a:pt x="116" y="194"/>
                    </a:cubicBezTo>
                    <a:cubicBezTo>
                      <a:pt x="51" y="210"/>
                      <a:pt x="51" y="210"/>
                      <a:pt x="51" y="210"/>
                    </a:cubicBezTo>
                    <a:cubicBezTo>
                      <a:pt x="50" y="211"/>
                      <a:pt x="48" y="212"/>
                      <a:pt x="46" y="213"/>
                    </a:cubicBezTo>
                    <a:cubicBezTo>
                      <a:pt x="45" y="215"/>
                      <a:pt x="43" y="216"/>
                      <a:pt x="42" y="218"/>
                    </a:cubicBezTo>
                    <a:cubicBezTo>
                      <a:pt x="2" y="299"/>
                      <a:pt x="2" y="299"/>
                      <a:pt x="2" y="299"/>
                    </a:cubicBezTo>
                    <a:cubicBezTo>
                      <a:pt x="1" y="301"/>
                      <a:pt x="0" y="305"/>
                      <a:pt x="0" y="308"/>
                    </a:cubicBezTo>
                    <a:cubicBezTo>
                      <a:pt x="0" y="310"/>
                      <a:pt x="0" y="311"/>
                      <a:pt x="0" y="312"/>
                    </a:cubicBezTo>
                    <a:lnTo>
                      <a:pt x="3" y="31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19" name="Freeform 284"/>
              <p:cNvSpPr>
                <a:spLocks/>
              </p:cNvSpPr>
              <p:nvPr/>
            </p:nvSpPr>
            <p:spPr bwMode="auto">
              <a:xfrm>
                <a:off x="-3751262" y="2446334"/>
                <a:ext cx="508000" cy="323850"/>
              </a:xfrm>
              <a:custGeom>
                <a:avLst/>
                <a:gdLst/>
                <a:ahLst/>
                <a:cxnLst>
                  <a:cxn ang="0">
                    <a:pos x="6" y="86"/>
                  </a:cxn>
                  <a:cxn ang="0">
                    <a:pos x="11" y="85"/>
                  </a:cxn>
                  <a:cxn ang="0">
                    <a:pos x="10" y="84"/>
                  </a:cxn>
                  <a:cxn ang="0">
                    <a:pos x="10" y="84"/>
                  </a:cxn>
                  <a:cxn ang="0">
                    <a:pos x="10" y="84"/>
                  </a:cxn>
                  <a:cxn ang="0">
                    <a:pos x="11" y="86"/>
                  </a:cxn>
                  <a:cxn ang="0">
                    <a:pos x="19" y="83"/>
                  </a:cxn>
                  <a:cxn ang="0">
                    <a:pos x="34" y="70"/>
                  </a:cxn>
                  <a:cxn ang="0">
                    <a:pos x="69" y="53"/>
                  </a:cxn>
                  <a:cxn ang="0">
                    <a:pos x="84" y="55"/>
                  </a:cxn>
                  <a:cxn ang="0">
                    <a:pos x="87" y="47"/>
                  </a:cxn>
                  <a:cxn ang="0">
                    <a:pos x="84" y="42"/>
                  </a:cxn>
                  <a:cxn ang="0">
                    <a:pos x="84" y="42"/>
                  </a:cxn>
                  <a:cxn ang="0">
                    <a:pos x="84" y="41"/>
                  </a:cxn>
                  <a:cxn ang="0">
                    <a:pos x="84" y="41"/>
                  </a:cxn>
                  <a:cxn ang="0">
                    <a:pos x="88" y="41"/>
                  </a:cxn>
                  <a:cxn ang="0">
                    <a:pos x="93" y="40"/>
                  </a:cxn>
                  <a:cxn ang="0">
                    <a:pos x="134" y="12"/>
                  </a:cxn>
                  <a:cxn ang="0">
                    <a:pos x="131" y="5"/>
                  </a:cxn>
                  <a:cxn ang="0">
                    <a:pos x="130" y="9"/>
                  </a:cxn>
                  <a:cxn ang="0">
                    <a:pos x="131" y="10"/>
                  </a:cxn>
                  <a:cxn ang="0">
                    <a:pos x="131" y="10"/>
                  </a:cxn>
                  <a:cxn ang="0">
                    <a:pos x="131" y="10"/>
                  </a:cxn>
                  <a:cxn ang="0">
                    <a:pos x="131" y="9"/>
                  </a:cxn>
                  <a:cxn ang="0">
                    <a:pos x="131" y="9"/>
                  </a:cxn>
                  <a:cxn ang="0">
                    <a:pos x="130" y="10"/>
                  </a:cxn>
                  <a:cxn ang="0">
                    <a:pos x="89" y="37"/>
                  </a:cxn>
                  <a:cxn ang="0">
                    <a:pos x="84" y="37"/>
                  </a:cxn>
                  <a:cxn ang="0">
                    <a:pos x="82" y="48"/>
                  </a:cxn>
                  <a:cxn ang="0">
                    <a:pos x="84" y="51"/>
                  </a:cxn>
                  <a:cxn ang="0">
                    <a:pos x="84" y="51"/>
                  </a:cxn>
                  <a:cxn ang="0">
                    <a:pos x="84" y="51"/>
                  </a:cxn>
                  <a:cxn ang="0">
                    <a:pos x="84" y="51"/>
                  </a:cxn>
                  <a:cxn ang="0">
                    <a:pos x="84" y="51"/>
                  </a:cxn>
                  <a:cxn ang="0">
                    <a:pos x="84" y="51"/>
                  </a:cxn>
                  <a:cxn ang="0">
                    <a:pos x="69" y="49"/>
                  </a:cxn>
                  <a:cxn ang="0">
                    <a:pos x="31" y="66"/>
                  </a:cxn>
                  <a:cxn ang="0">
                    <a:pos x="16" y="80"/>
                  </a:cxn>
                  <a:cxn ang="0">
                    <a:pos x="13" y="82"/>
                  </a:cxn>
                  <a:cxn ang="0">
                    <a:pos x="13" y="82"/>
                  </a:cxn>
                  <a:cxn ang="0">
                    <a:pos x="13" y="82"/>
                  </a:cxn>
                  <a:cxn ang="0">
                    <a:pos x="13" y="82"/>
                  </a:cxn>
                  <a:cxn ang="0">
                    <a:pos x="13" y="83"/>
                  </a:cxn>
                  <a:cxn ang="0">
                    <a:pos x="13" y="83"/>
                  </a:cxn>
                  <a:cxn ang="0">
                    <a:pos x="11" y="80"/>
                  </a:cxn>
                  <a:cxn ang="0">
                    <a:pos x="5" y="82"/>
                  </a:cxn>
                </a:cxnLst>
                <a:rect l="0" t="0" r="r" b="b"/>
                <a:pathLst>
                  <a:path w="135" h="86">
                    <a:moveTo>
                      <a:pt x="0" y="83"/>
                    </a:moveTo>
                    <a:cubicBezTo>
                      <a:pt x="0" y="83"/>
                      <a:pt x="1" y="84"/>
                      <a:pt x="2" y="85"/>
                    </a:cubicBezTo>
                    <a:cubicBezTo>
                      <a:pt x="3" y="86"/>
                      <a:pt x="5" y="86"/>
                      <a:pt x="6" y="86"/>
                    </a:cubicBezTo>
                    <a:cubicBezTo>
                      <a:pt x="7" y="86"/>
                      <a:pt x="9" y="86"/>
                      <a:pt x="10" y="85"/>
                    </a:cubicBezTo>
                    <a:cubicBezTo>
                      <a:pt x="11" y="85"/>
                      <a:pt x="11" y="85"/>
                      <a:pt x="11" y="85"/>
                    </a:cubicBezTo>
                    <a:cubicBezTo>
                      <a:pt x="11" y="85"/>
                      <a:pt x="11" y="85"/>
                      <a:pt x="11" y="85"/>
                    </a:cubicBezTo>
                    <a:cubicBezTo>
                      <a:pt x="11" y="85"/>
                      <a:pt x="11" y="85"/>
                      <a:pt x="11" y="85"/>
                    </a:cubicBezTo>
                    <a:cubicBezTo>
                      <a:pt x="11" y="84"/>
                      <a:pt x="11" y="84"/>
                      <a:pt x="11" y="84"/>
                    </a:cubicBezTo>
                    <a:cubicBezTo>
                      <a:pt x="10" y="84"/>
                      <a:pt x="10" y="84"/>
                      <a:pt x="10" y="84"/>
                    </a:cubicBezTo>
                    <a:cubicBezTo>
                      <a:pt x="11" y="85"/>
                      <a:pt x="11" y="85"/>
                      <a:pt x="11" y="85"/>
                    </a:cubicBezTo>
                    <a:cubicBezTo>
                      <a:pt x="11" y="84"/>
                      <a:pt x="11" y="84"/>
                      <a:pt x="11" y="84"/>
                    </a:cubicBezTo>
                    <a:cubicBezTo>
                      <a:pt x="10" y="84"/>
                      <a:pt x="10" y="84"/>
                      <a:pt x="10" y="84"/>
                    </a:cubicBezTo>
                    <a:cubicBezTo>
                      <a:pt x="11" y="84"/>
                      <a:pt x="11" y="84"/>
                      <a:pt x="11" y="84"/>
                    </a:cubicBezTo>
                    <a:cubicBezTo>
                      <a:pt x="10" y="84"/>
                      <a:pt x="10" y="84"/>
                      <a:pt x="10" y="84"/>
                    </a:cubicBezTo>
                    <a:cubicBezTo>
                      <a:pt x="10" y="84"/>
                      <a:pt x="10" y="84"/>
                      <a:pt x="10" y="84"/>
                    </a:cubicBezTo>
                    <a:cubicBezTo>
                      <a:pt x="11" y="84"/>
                      <a:pt x="11" y="84"/>
                      <a:pt x="11" y="84"/>
                    </a:cubicBezTo>
                    <a:cubicBezTo>
                      <a:pt x="10" y="84"/>
                      <a:pt x="10" y="84"/>
                      <a:pt x="10" y="84"/>
                    </a:cubicBezTo>
                    <a:cubicBezTo>
                      <a:pt x="10" y="85"/>
                      <a:pt x="11" y="85"/>
                      <a:pt x="11" y="86"/>
                    </a:cubicBezTo>
                    <a:cubicBezTo>
                      <a:pt x="12" y="86"/>
                      <a:pt x="13" y="86"/>
                      <a:pt x="13" y="86"/>
                    </a:cubicBezTo>
                    <a:cubicBezTo>
                      <a:pt x="14" y="86"/>
                      <a:pt x="15" y="86"/>
                      <a:pt x="16" y="85"/>
                    </a:cubicBezTo>
                    <a:cubicBezTo>
                      <a:pt x="17" y="85"/>
                      <a:pt x="18" y="84"/>
                      <a:pt x="19" y="83"/>
                    </a:cubicBezTo>
                    <a:cubicBezTo>
                      <a:pt x="20" y="82"/>
                      <a:pt x="20" y="82"/>
                      <a:pt x="20" y="82"/>
                    </a:cubicBezTo>
                    <a:cubicBezTo>
                      <a:pt x="22" y="80"/>
                      <a:pt x="26" y="76"/>
                      <a:pt x="28" y="75"/>
                    </a:cubicBezTo>
                    <a:cubicBezTo>
                      <a:pt x="34" y="70"/>
                      <a:pt x="34" y="70"/>
                      <a:pt x="34" y="70"/>
                    </a:cubicBezTo>
                    <a:cubicBezTo>
                      <a:pt x="36" y="68"/>
                      <a:pt x="40" y="65"/>
                      <a:pt x="43" y="64"/>
                    </a:cubicBezTo>
                    <a:cubicBezTo>
                      <a:pt x="62" y="54"/>
                      <a:pt x="62" y="54"/>
                      <a:pt x="62" y="54"/>
                    </a:cubicBezTo>
                    <a:cubicBezTo>
                      <a:pt x="64" y="54"/>
                      <a:pt x="67" y="53"/>
                      <a:pt x="69" y="53"/>
                    </a:cubicBezTo>
                    <a:cubicBezTo>
                      <a:pt x="70" y="53"/>
                      <a:pt x="70" y="53"/>
                      <a:pt x="71" y="53"/>
                    </a:cubicBezTo>
                    <a:cubicBezTo>
                      <a:pt x="83" y="55"/>
                      <a:pt x="83" y="55"/>
                      <a:pt x="83" y="55"/>
                    </a:cubicBezTo>
                    <a:cubicBezTo>
                      <a:pt x="84" y="55"/>
                      <a:pt x="84" y="55"/>
                      <a:pt x="84" y="55"/>
                    </a:cubicBezTo>
                    <a:cubicBezTo>
                      <a:pt x="85" y="55"/>
                      <a:pt x="86" y="55"/>
                      <a:pt x="87" y="54"/>
                    </a:cubicBezTo>
                    <a:cubicBezTo>
                      <a:pt x="88" y="53"/>
                      <a:pt x="88" y="52"/>
                      <a:pt x="88" y="51"/>
                    </a:cubicBezTo>
                    <a:cubicBezTo>
                      <a:pt x="88" y="50"/>
                      <a:pt x="87" y="48"/>
                      <a:pt x="87" y="47"/>
                    </a:cubicBezTo>
                    <a:cubicBezTo>
                      <a:pt x="86" y="46"/>
                      <a:pt x="86" y="46"/>
                      <a:pt x="86" y="46"/>
                    </a:cubicBezTo>
                    <a:cubicBezTo>
                      <a:pt x="85" y="45"/>
                      <a:pt x="84" y="43"/>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2"/>
                      <a:pt x="84" y="42"/>
                      <a:pt x="84" y="42"/>
                    </a:cubicBezTo>
                    <a:cubicBezTo>
                      <a:pt x="84" y="41"/>
                      <a:pt x="84" y="41"/>
                      <a:pt x="84" y="41"/>
                    </a:cubicBezTo>
                    <a:cubicBezTo>
                      <a:pt x="84" y="42"/>
                      <a:pt x="84" y="42"/>
                      <a:pt x="84" y="42"/>
                    </a:cubicBezTo>
                    <a:cubicBezTo>
                      <a:pt x="84" y="42"/>
                      <a:pt x="84" y="42"/>
                      <a:pt x="84" y="42"/>
                    </a:cubicBezTo>
                    <a:cubicBezTo>
                      <a:pt x="84" y="41"/>
                      <a:pt x="84" y="41"/>
                      <a:pt x="84" y="41"/>
                    </a:cubicBezTo>
                    <a:cubicBezTo>
                      <a:pt x="84" y="42"/>
                      <a:pt x="84" y="42"/>
                      <a:pt x="84" y="42"/>
                    </a:cubicBezTo>
                    <a:cubicBezTo>
                      <a:pt x="85" y="41"/>
                      <a:pt x="85" y="41"/>
                      <a:pt x="85" y="41"/>
                    </a:cubicBezTo>
                    <a:cubicBezTo>
                      <a:pt x="86" y="41"/>
                      <a:pt x="87" y="41"/>
                      <a:pt x="88" y="41"/>
                    </a:cubicBezTo>
                    <a:cubicBezTo>
                      <a:pt x="88" y="41"/>
                      <a:pt x="88" y="41"/>
                      <a:pt x="88" y="41"/>
                    </a:cubicBezTo>
                    <a:cubicBezTo>
                      <a:pt x="89" y="41"/>
                      <a:pt x="89" y="41"/>
                      <a:pt x="89" y="41"/>
                    </a:cubicBezTo>
                    <a:cubicBezTo>
                      <a:pt x="90" y="41"/>
                      <a:pt x="92" y="41"/>
                      <a:pt x="93" y="40"/>
                    </a:cubicBezTo>
                    <a:cubicBezTo>
                      <a:pt x="95" y="39"/>
                      <a:pt x="96" y="39"/>
                      <a:pt x="98" y="38"/>
                    </a:cubicBezTo>
                    <a:cubicBezTo>
                      <a:pt x="133" y="13"/>
                      <a:pt x="133" y="13"/>
                      <a:pt x="133" y="13"/>
                    </a:cubicBezTo>
                    <a:cubicBezTo>
                      <a:pt x="134" y="12"/>
                      <a:pt x="134" y="12"/>
                      <a:pt x="134" y="12"/>
                    </a:cubicBezTo>
                    <a:cubicBezTo>
                      <a:pt x="135" y="11"/>
                      <a:pt x="135" y="10"/>
                      <a:pt x="135" y="9"/>
                    </a:cubicBezTo>
                    <a:cubicBezTo>
                      <a:pt x="135" y="8"/>
                      <a:pt x="135" y="7"/>
                      <a:pt x="134" y="6"/>
                    </a:cubicBezTo>
                    <a:cubicBezTo>
                      <a:pt x="133" y="6"/>
                      <a:pt x="132" y="5"/>
                      <a:pt x="131" y="5"/>
                    </a:cubicBezTo>
                    <a:cubicBezTo>
                      <a:pt x="105" y="0"/>
                      <a:pt x="105" y="0"/>
                      <a:pt x="105" y="0"/>
                    </a:cubicBezTo>
                    <a:cubicBezTo>
                      <a:pt x="104" y="4"/>
                      <a:pt x="104" y="4"/>
                      <a:pt x="104" y="4"/>
                    </a:cubicBezTo>
                    <a:cubicBezTo>
                      <a:pt x="130" y="9"/>
                      <a:pt x="130" y="9"/>
                      <a:pt x="130" y="9"/>
                    </a:cubicBezTo>
                    <a:cubicBezTo>
                      <a:pt x="131" y="10"/>
                      <a:pt x="131" y="10"/>
                      <a:pt x="131" y="10"/>
                    </a:cubicBezTo>
                    <a:cubicBezTo>
                      <a:pt x="131" y="9"/>
                      <a:pt x="131" y="9"/>
                      <a:pt x="131" y="9"/>
                    </a:cubicBezTo>
                    <a:cubicBezTo>
                      <a:pt x="131" y="10"/>
                      <a:pt x="131" y="10"/>
                      <a:pt x="131" y="10"/>
                    </a:cubicBezTo>
                    <a:cubicBezTo>
                      <a:pt x="131" y="10"/>
                      <a:pt x="131" y="10"/>
                      <a:pt x="131" y="10"/>
                    </a:cubicBezTo>
                    <a:cubicBezTo>
                      <a:pt x="131" y="9"/>
                      <a:pt x="131" y="9"/>
                      <a:pt x="131" y="9"/>
                    </a:cubicBezTo>
                    <a:cubicBezTo>
                      <a:pt x="131" y="10"/>
                      <a:pt x="131" y="10"/>
                      <a:pt x="131" y="10"/>
                    </a:cubicBezTo>
                    <a:cubicBezTo>
                      <a:pt x="132" y="9"/>
                      <a:pt x="132" y="9"/>
                      <a:pt x="132" y="9"/>
                    </a:cubicBezTo>
                    <a:cubicBezTo>
                      <a:pt x="131" y="9"/>
                      <a:pt x="131" y="9"/>
                      <a:pt x="131" y="9"/>
                    </a:cubicBezTo>
                    <a:cubicBezTo>
                      <a:pt x="131" y="10"/>
                      <a:pt x="131" y="10"/>
                      <a:pt x="131" y="10"/>
                    </a:cubicBezTo>
                    <a:cubicBezTo>
                      <a:pt x="132" y="9"/>
                      <a:pt x="132" y="9"/>
                      <a:pt x="132"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1" y="9"/>
                    </a:cubicBezTo>
                    <a:cubicBezTo>
                      <a:pt x="131" y="9"/>
                      <a:pt x="131" y="9"/>
                      <a:pt x="130" y="10"/>
                    </a:cubicBezTo>
                    <a:cubicBezTo>
                      <a:pt x="95" y="34"/>
                      <a:pt x="95" y="34"/>
                      <a:pt x="95" y="34"/>
                    </a:cubicBezTo>
                    <a:cubicBezTo>
                      <a:pt x="94" y="35"/>
                      <a:pt x="93" y="36"/>
                      <a:pt x="92" y="36"/>
                    </a:cubicBezTo>
                    <a:cubicBezTo>
                      <a:pt x="91" y="36"/>
                      <a:pt x="89" y="37"/>
                      <a:pt x="89" y="37"/>
                    </a:cubicBezTo>
                    <a:cubicBezTo>
                      <a:pt x="89" y="37"/>
                      <a:pt x="89" y="37"/>
                      <a:pt x="89" y="37"/>
                    </a:cubicBezTo>
                    <a:cubicBezTo>
                      <a:pt x="88" y="37"/>
                      <a:pt x="88" y="37"/>
                      <a:pt x="88" y="37"/>
                    </a:cubicBezTo>
                    <a:cubicBezTo>
                      <a:pt x="86" y="37"/>
                      <a:pt x="85" y="37"/>
                      <a:pt x="84" y="37"/>
                    </a:cubicBezTo>
                    <a:cubicBezTo>
                      <a:pt x="83" y="37"/>
                      <a:pt x="82" y="38"/>
                      <a:pt x="81" y="39"/>
                    </a:cubicBezTo>
                    <a:cubicBezTo>
                      <a:pt x="80" y="40"/>
                      <a:pt x="80" y="41"/>
                      <a:pt x="80" y="42"/>
                    </a:cubicBezTo>
                    <a:cubicBezTo>
                      <a:pt x="80" y="44"/>
                      <a:pt x="81" y="46"/>
                      <a:pt x="82" y="48"/>
                    </a:cubicBezTo>
                    <a:cubicBezTo>
                      <a:pt x="83" y="50"/>
                      <a:pt x="83" y="50"/>
                      <a:pt x="83" y="50"/>
                    </a:cubicBezTo>
                    <a:cubicBezTo>
                      <a:pt x="84" y="50"/>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84" y="51"/>
                      <a:pt x="84" y="51"/>
                      <a:pt x="84" y="51"/>
                    </a:cubicBezTo>
                    <a:cubicBezTo>
                      <a:pt x="71" y="49"/>
                      <a:pt x="71" y="49"/>
                      <a:pt x="71" y="49"/>
                    </a:cubicBezTo>
                    <a:cubicBezTo>
                      <a:pt x="71" y="49"/>
                      <a:pt x="70" y="49"/>
                      <a:pt x="69" y="49"/>
                    </a:cubicBezTo>
                    <a:cubicBezTo>
                      <a:pt x="66" y="49"/>
                      <a:pt x="63" y="49"/>
                      <a:pt x="60" y="51"/>
                    </a:cubicBezTo>
                    <a:cubicBezTo>
                      <a:pt x="41" y="60"/>
                      <a:pt x="41" y="60"/>
                      <a:pt x="41" y="60"/>
                    </a:cubicBezTo>
                    <a:cubicBezTo>
                      <a:pt x="38" y="62"/>
                      <a:pt x="34" y="64"/>
                      <a:pt x="31" y="66"/>
                    </a:cubicBezTo>
                    <a:cubicBezTo>
                      <a:pt x="25" y="71"/>
                      <a:pt x="25" y="71"/>
                      <a:pt x="25" y="71"/>
                    </a:cubicBezTo>
                    <a:cubicBezTo>
                      <a:pt x="23" y="73"/>
                      <a:pt x="19" y="77"/>
                      <a:pt x="17" y="79"/>
                    </a:cubicBezTo>
                    <a:cubicBezTo>
                      <a:pt x="16" y="80"/>
                      <a:pt x="16" y="80"/>
                      <a:pt x="16" y="80"/>
                    </a:cubicBezTo>
                    <a:cubicBezTo>
                      <a:pt x="15" y="81"/>
                      <a:pt x="14" y="81"/>
                      <a:pt x="14"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2"/>
                      <a:pt x="13" y="82"/>
                      <a:pt x="13" y="82"/>
                    </a:cubicBezTo>
                    <a:cubicBezTo>
                      <a:pt x="13" y="83"/>
                      <a:pt x="13" y="83"/>
                      <a:pt x="13" y="83"/>
                    </a:cubicBezTo>
                    <a:cubicBezTo>
                      <a:pt x="14" y="82"/>
                      <a:pt x="14" y="82"/>
                      <a:pt x="14" y="82"/>
                    </a:cubicBezTo>
                    <a:cubicBezTo>
                      <a:pt x="13" y="82"/>
                      <a:pt x="13" y="82"/>
                      <a:pt x="13" y="82"/>
                    </a:cubicBezTo>
                    <a:cubicBezTo>
                      <a:pt x="13" y="83"/>
                      <a:pt x="13" y="83"/>
                      <a:pt x="13" y="83"/>
                    </a:cubicBezTo>
                    <a:cubicBezTo>
                      <a:pt x="14" y="82"/>
                      <a:pt x="14" y="82"/>
                      <a:pt x="14" y="82"/>
                    </a:cubicBezTo>
                    <a:cubicBezTo>
                      <a:pt x="13" y="83"/>
                      <a:pt x="13" y="83"/>
                      <a:pt x="13" y="83"/>
                    </a:cubicBezTo>
                    <a:cubicBezTo>
                      <a:pt x="14" y="83"/>
                      <a:pt x="14" y="83"/>
                      <a:pt x="14" y="83"/>
                    </a:cubicBezTo>
                    <a:cubicBezTo>
                      <a:pt x="14" y="82"/>
                      <a:pt x="14" y="82"/>
                      <a:pt x="14" y="82"/>
                    </a:cubicBezTo>
                    <a:cubicBezTo>
                      <a:pt x="13" y="83"/>
                      <a:pt x="13" y="83"/>
                      <a:pt x="13" y="83"/>
                    </a:cubicBezTo>
                    <a:cubicBezTo>
                      <a:pt x="14" y="83"/>
                      <a:pt x="14" y="83"/>
                      <a:pt x="14" y="83"/>
                    </a:cubicBezTo>
                    <a:cubicBezTo>
                      <a:pt x="14" y="82"/>
                      <a:pt x="13" y="81"/>
                      <a:pt x="13" y="81"/>
                    </a:cubicBezTo>
                    <a:cubicBezTo>
                      <a:pt x="12" y="80"/>
                      <a:pt x="11" y="80"/>
                      <a:pt x="11" y="80"/>
                    </a:cubicBezTo>
                    <a:cubicBezTo>
                      <a:pt x="9" y="80"/>
                      <a:pt x="8" y="81"/>
                      <a:pt x="7" y="82"/>
                    </a:cubicBezTo>
                    <a:cubicBezTo>
                      <a:pt x="6" y="82"/>
                      <a:pt x="6" y="82"/>
                      <a:pt x="6" y="82"/>
                    </a:cubicBezTo>
                    <a:cubicBezTo>
                      <a:pt x="5" y="82"/>
                      <a:pt x="5" y="82"/>
                      <a:pt x="5" y="82"/>
                    </a:cubicBezTo>
                    <a:cubicBezTo>
                      <a:pt x="4" y="81"/>
                      <a:pt x="3" y="79"/>
                      <a:pt x="3" y="79"/>
                    </a:cubicBezTo>
                    <a:lnTo>
                      <a:pt x="0" y="8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20" name="Freeform 285"/>
              <p:cNvSpPr>
                <a:spLocks/>
              </p:cNvSpPr>
              <p:nvPr/>
            </p:nvSpPr>
            <p:spPr bwMode="auto">
              <a:xfrm>
                <a:off x="-1827212" y="3863971"/>
                <a:ext cx="150813" cy="225425"/>
              </a:xfrm>
              <a:custGeom>
                <a:avLst/>
                <a:gdLst/>
                <a:ahLst/>
                <a:cxnLst>
                  <a:cxn ang="0">
                    <a:pos x="4" y="37"/>
                  </a:cxn>
                  <a:cxn ang="0">
                    <a:pos x="6" y="36"/>
                  </a:cxn>
                  <a:cxn ang="0">
                    <a:pos x="4" y="33"/>
                  </a:cxn>
                  <a:cxn ang="0">
                    <a:pos x="5" y="30"/>
                  </a:cxn>
                  <a:cxn ang="0">
                    <a:pos x="25" y="6"/>
                  </a:cxn>
                  <a:cxn ang="0">
                    <a:pos x="28" y="5"/>
                  </a:cxn>
                  <a:cxn ang="0">
                    <a:pos x="30" y="5"/>
                  </a:cxn>
                  <a:cxn ang="0">
                    <a:pos x="33" y="8"/>
                  </a:cxn>
                  <a:cxn ang="0">
                    <a:pos x="35" y="10"/>
                  </a:cxn>
                  <a:cxn ang="0">
                    <a:pos x="35" y="14"/>
                  </a:cxn>
                  <a:cxn ang="0">
                    <a:pos x="35" y="15"/>
                  </a:cxn>
                  <a:cxn ang="0">
                    <a:pos x="26" y="54"/>
                  </a:cxn>
                  <a:cxn ang="0">
                    <a:pos x="26" y="55"/>
                  </a:cxn>
                  <a:cxn ang="0">
                    <a:pos x="25" y="55"/>
                  </a:cxn>
                  <a:cxn ang="0">
                    <a:pos x="24" y="55"/>
                  </a:cxn>
                  <a:cxn ang="0">
                    <a:pos x="6" y="36"/>
                  </a:cxn>
                  <a:cxn ang="0">
                    <a:pos x="4" y="37"/>
                  </a:cxn>
                  <a:cxn ang="0">
                    <a:pos x="2" y="39"/>
                  </a:cxn>
                  <a:cxn ang="0">
                    <a:pos x="21" y="58"/>
                  </a:cxn>
                  <a:cxn ang="0">
                    <a:pos x="25" y="60"/>
                  </a:cxn>
                  <a:cxn ang="0">
                    <a:pos x="29" y="58"/>
                  </a:cxn>
                  <a:cxn ang="0">
                    <a:pos x="31" y="55"/>
                  </a:cxn>
                  <a:cxn ang="0">
                    <a:pos x="39" y="16"/>
                  </a:cxn>
                  <a:cxn ang="0">
                    <a:pos x="40" y="14"/>
                  </a:cxn>
                  <a:cxn ang="0">
                    <a:pos x="39" y="9"/>
                  </a:cxn>
                  <a:cxn ang="0">
                    <a:pos x="36" y="4"/>
                  </a:cxn>
                  <a:cxn ang="0">
                    <a:pos x="33" y="2"/>
                  </a:cxn>
                  <a:cxn ang="0">
                    <a:pos x="28" y="0"/>
                  </a:cxn>
                  <a:cxn ang="0">
                    <a:pos x="22" y="3"/>
                  </a:cxn>
                  <a:cxn ang="0">
                    <a:pos x="2" y="27"/>
                  </a:cxn>
                  <a:cxn ang="0">
                    <a:pos x="0" y="33"/>
                  </a:cxn>
                  <a:cxn ang="0">
                    <a:pos x="2" y="39"/>
                  </a:cxn>
                  <a:cxn ang="0">
                    <a:pos x="4" y="37"/>
                  </a:cxn>
                </a:cxnLst>
                <a:rect l="0" t="0" r="r" b="b"/>
                <a:pathLst>
                  <a:path w="40" h="60">
                    <a:moveTo>
                      <a:pt x="4" y="37"/>
                    </a:moveTo>
                    <a:cubicBezTo>
                      <a:pt x="6" y="36"/>
                      <a:pt x="6" y="36"/>
                      <a:pt x="6" y="36"/>
                    </a:cubicBezTo>
                    <a:cubicBezTo>
                      <a:pt x="5" y="35"/>
                      <a:pt x="4" y="34"/>
                      <a:pt x="4" y="33"/>
                    </a:cubicBezTo>
                    <a:cubicBezTo>
                      <a:pt x="4" y="32"/>
                      <a:pt x="5" y="31"/>
                      <a:pt x="5" y="30"/>
                    </a:cubicBezTo>
                    <a:cubicBezTo>
                      <a:pt x="25" y="6"/>
                      <a:pt x="25" y="6"/>
                      <a:pt x="25" y="6"/>
                    </a:cubicBezTo>
                    <a:cubicBezTo>
                      <a:pt x="26" y="5"/>
                      <a:pt x="27" y="5"/>
                      <a:pt x="28" y="5"/>
                    </a:cubicBezTo>
                    <a:cubicBezTo>
                      <a:pt x="29" y="5"/>
                      <a:pt x="29" y="5"/>
                      <a:pt x="30" y="5"/>
                    </a:cubicBezTo>
                    <a:cubicBezTo>
                      <a:pt x="33" y="8"/>
                      <a:pt x="33" y="8"/>
                      <a:pt x="33" y="8"/>
                    </a:cubicBezTo>
                    <a:cubicBezTo>
                      <a:pt x="34" y="8"/>
                      <a:pt x="34" y="9"/>
                      <a:pt x="35" y="10"/>
                    </a:cubicBezTo>
                    <a:cubicBezTo>
                      <a:pt x="35" y="11"/>
                      <a:pt x="35" y="13"/>
                      <a:pt x="35" y="14"/>
                    </a:cubicBezTo>
                    <a:cubicBezTo>
                      <a:pt x="35" y="15"/>
                      <a:pt x="35" y="15"/>
                      <a:pt x="35" y="15"/>
                    </a:cubicBezTo>
                    <a:cubicBezTo>
                      <a:pt x="26" y="54"/>
                      <a:pt x="26" y="54"/>
                      <a:pt x="26" y="54"/>
                    </a:cubicBezTo>
                    <a:cubicBezTo>
                      <a:pt x="26" y="55"/>
                      <a:pt x="26" y="55"/>
                      <a:pt x="26" y="55"/>
                    </a:cubicBezTo>
                    <a:cubicBezTo>
                      <a:pt x="25" y="55"/>
                      <a:pt x="25" y="55"/>
                      <a:pt x="25" y="55"/>
                    </a:cubicBezTo>
                    <a:cubicBezTo>
                      <a:pt x="25" y="55"/>
                      <a:pt x="25" y="55"/>
                      <a:pt x="24" y="55"/>
                    </a:cubicBezTo>
                    <a:cubicBezTo>
                      <a:pt x="6" y="36"/>
                      <a:pt x="6" y="36"/>
                      <a:pt x="6" y="36"/>
                    </a:cubicBezTo>
                    <a:cubicBezTo>
                      <a:pt x="4" y="37"/>
                      <a:pt x="4" y="37"/>
                      <a:pt x="4" y="37"/>
                    </a:cubicBezTo>
                    <a:cubicBezTo>
                      <a:pt x="2" y="39"/>
                      <a:pt x="2" y="39"/>
                      <a:pt x="2" y="39"/>
                    </a:cubicBezTo>
                    <a:cubicBezTo>
                      <a:pt x="21" y="58"/>
                      <a:pt x="21" y="58"/>
                      <a:pt x="21" y="58"/>
                    </a:cubicBezTo>
                    <a:cubicBezTo>
                      <a:pt x="23" y="59"/>
                      <a:pt x="24" y="60"/>
                      <a:pt x="25" y="60"/>
                    </a:cubicBezTo>
                    <a:cubicBezTo>
                      <a:pt x="27" y="60"/>
                      <a:pt x="28" y="59"/>
                      <a:pt x="29" y="58"/>
                    </a:cubicBezTo>
                    <a:cubicBezTo>
                      <a:pt x="30" y="57"/>
                      <a:pt x="30" y="56"/>
                      <a:pt x="31" y="55"/>
                    </a:cubicBezTo>
                    <a:cubicBezTo>
                      <a:pt x="39" y="16"/>
                      <a:pt x="39" y="16"/>
                      <a:pt x="39" y="16"/>
                    </a:cubicBezTo>
                    <a:cubicBezTo>
                      <a:pt x="40" y="16"/>
                      <a:pt x="40" y="15"/>
                      <a:pt x="40" y="14"/>
                    </a:cubicBezTo>
                    <a:cubicBezTo>
                      <a:pt x="40" y="12"/>
                      <a:pt x="39" y="10"/>
                      <a:pt x="39" y="9"/>
                    </a:cubicBezTo>
                    <a:cubicBezTo>
                      <a:pt x="38" y="7"/>
                      <a:pt x="37" y="5"/>
                      <a:pt x="36" y="4"/>
                    </a:cubicBezTo>
                    <a:cubicBezTo>
                      <a:pt x="33" y="2"/>
                      <a:pt x="33" y="2"/>
                      <a:pt x="33" y="2"/>
                    </a:cubicBezTo>
                    <a:cubicBezTo>
                      <a:pt x="31" y="1"/>
                      <a:pt x="30" y="0"/>
                      <a:pt x="28" y="0"/>
                    </a:cubicBezTo>
                    <a:cubicBezTo>
                      <a:pt x="26" y="0"/>
                      <a:pt x="23" y="1"/>
                      <a:pt x="22" y="3"/>
                    </a:cubicBezTo>
                    <a:cubicBezTo>
                      <a:pt x="2" y="27"/>
                      <a:pt x="2" y="27"/>
                      <a:pt x="2" y="27"/>
                    </a:cubicBezTo>
                    <a:cubicBezTo>
                      <a:pt x="1" y="29"/>
                      <a:pt x="0" y="31"/>
                      <a:pt x="0" y="33"/>
                    </a:cubicBezTo>
                    <a:cubicBezTo>
                      <a:pt x="0" y="35"/>
                      <a:pt x="1" y="37"/>
                      <a:pt x="2" y="39"/>
                    </a:cubicBezTo>
                    <a:lnTo>
                      <a:pt x="4" y="3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21" name="Freeform 286"/>
              <p:cNvSpPr>
                <a:spLocks/>
              </p:cNvSpPr>
              <p:nvPr/>
            </p:nvSpPr>
            <p:spPr bwMode="auto">
              <a:xfrm>
                <a:off x="-2038349" y="3898895"/>
                <a:ext cx="180975" cy="250825"/>
              </a:xfrm>
              <a:custGeom>
                <a:avLst/>
                <a:gdLst/>
                <a:ahLst/>
                <a:cxnLst>
                  <a:cxn ang="0">
                    <a:pos x="5" y="4"/>
                  </a:cxn>
                  <a:cxn ang="0">
                    <a:pos x="5" y="3"/>
                  </a:cxn>
                  <a:cxn ang="0">
                    <a:pos x="4" y="3"/>
                  </a:cxn>
                  <a:cxn ang="0">
                    <a:pos x="4" y="3"/>
                  </a:cxn>
                  <a:cxn ang="0">
                    <a:pos x="4" y="3"/>
                  </a:cxn>
                  <a:cxn ang="0">
                    <a:pos x="4" y="4"/>
                  </a:cxn>
                  <a:cxn ang="0">
                    <a:pos x="3" y="3"/>
                  </a:cxn>
                  <a:cxn ang="0">
                    <a:pos x="3" y="3"/>
                  </a:cxn>
                  <a:cxn ang="0">
                    <a:pos x="4" y="4"/>
                  </a:cxn>
                  <a:cxn ang="0">
                    <a:pos x="4" y="4"/>
                  </a:cxn>
                  <a:cxn ang="0">
                    <a:pos x="4" y="4"/>
                  </a:cxn>
                  <a:cxn ang="0">
                    <a:pos x="4" y="3"/>
                  </a:cxn>
                  <a:cxn ang="0">
                    <a:pos x="4" y="4"/>
                  </a:cxn>
                  <a:cxn ang="0">
                    <a:pos x="4" y="4"/>
                  </a:cxn>
                  <a:cxn ang="0">
                    <a:pos x="4" y="4"/>
                  </a:cxn>
                  <a:cxn ang="0">
                    <a:pos x="5" y="5"/>
                  </a:cxn>
                  <a:cxn ang="0">
                    <a:pos x="13" y="10"/>
                  </a:cxn>
                  <a:cxn ang="0">
                    <a:pos x="44" y="61"/>
                  </a:cxn>
                  <a:cxn ang="0">
                    <a:pos x="44" y="63"/>
                  </a:cxn>
                  <a:cxn ang="0">
                    <a:pos x="45" y="64"/>
                  </a:cxn>
                  <a:cxn ang="0">
                    <a:pos x="44" y="63"/>
                  </a:cxn>
                  <a:cxn ang="0">
                    <a:pos x="45" y="63"/>
                  </a:cxn>
                  <a:cxn ang="0">
                    <a:pos x="45" y="63"/>
                  </a:cxn>
                  <a:cxn ang="0">
                    <a:pos x="45" y="64"/>
                  </a:cxn>
                  <a:cxn ang="0">
                    <a:pos x="45" y="63"/>
                  </a:cxn>
                  <a:cxn ang="0">
                    <a:pos x="45" y="63"/>
                  </a:cxn>
                  <a:cxn ang="0">
                    <a:pos x="45" y="63"/>
                  </a:cxn>
                  <a:cxn ang="0">
                    <a:pos x="44" y="62"/>
                  </a:cxn>
                  <a:cxn ang="0">
                    <a:pos x="3" y="6"/>
                  </a:cxn>
                  <a:cxn ang="0">
                    <a:pos x="41" y="64"/>
                  </a:cxn>
                  <a:cxn ang="0">
                    <a:pos x="45" y="67"/>
                  </a:cxn>
                  <a:cxn ang="0">
                    <a:pos x="48" y="64"/>
                  </a:cxn>
                  <a:cxn ang="0">
                    <a:pos x="48" y="61"/>
                  </a:cxn>
                  <a:cxn ang="0">
                    <a:pos x="16" y="8"/>
                  </a:cxn>
                  <a:cxn ang="0">
                    <a:pos x="7" y="0"/>
                  </a:cxn>
                  <a:cxn ang="0">
                    <a:pos x="4" y="0"/>
                  </a:cxn>
                  <a:cxn ang="0">
                    <a:pos x="0" y="3"/>
                  </a:cxn>
                  <a:cxn ang="0">
                    <a:pos x="3" y="6"/>
                  </a:cxn>
                </a:cxnLst>
                <a:rect l="0" t="0" r="r" b="b"/>
                <a:pathLst>
                  <a:path w="48" h="67">
                    <a:moveTo>
                      <a:pt x="3" y="6"/>
                    </a:moveTo>
                    <a:cubicBezTo>
                      <a:pt x="5" y="4"/>
                      <a:pt x="5" y="4"/>
                      <a:pt x="5" y="4"/>
                    </a:cubicBezTo>
                    <a:cubicBezTo>
                      <a:pt x="5" y="4"/>
                      <a:pt x="5" y="4"/>
                      <a:pt x="5" y="3"/>
                    </a:cubicBezTo>
                    <a:cubicBezTo>
                      <a:pt x="5" y="3"/>
                      <a:pt x="5" y="3"/>
                      <a:pt x="5"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3"/>
                      <a:pt x="4" y="3"/>
                      <a:pt x="4" y="3"/>
                    </a:cubicBezTo>
                    <a:cubicBezTo>
                      <a:pt x="3" y="3"/>
                      <a:pt x="3" y="3"/>
                      <a:pt x="3" y="3"/>
                    </a:cubicBezTo>
                    <a:cubicBezTo>
                      <a:pt x="4" y="4"/>
                      <a:pt x="4" y="4"/>
                      <a:pt x="4" y="4"/>
                    </a:cubicBezTo>
                    <a:cubicBezTo>
                      <a:pt x="3" y="3"/>
                      <a:pt x="3" y="3"/>
                      <a:pt x="3" y="3"/>
                    </a:cubicBezTo>
                    <a:cubicBezTo>
                      <a:pt x="4" y="4"/>
                      <a:pt x="4" y="4"/>
                      <a:pt x="4" y="4"/>
                    </a:cubicBezTo>
                    <a:cubicBezTo>
                      <a:pt x="4" y="4"/>
                      <a:pt x="4" y="4"/>
                      <a:pt x="4" y="4"/>
                    </a:cubicBezTo>
                    <a:cubicBezTo>
                      <a:pt x="3" y="3"/>
                      <a:pt x="3" y="3"/>
                      <a:pt x="3" y="3"/>
                    </a:cubicBezTo>
                    <a:cubicBezTo>
                      <a:pt x="4" y="4"/>
                      <a:pt x="4"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5" y="5"/>
                      <a:pt x="5" y="5"/>
                      <a:pt x="5" y="5"/>
                    </a:cubicBezTo>
                    <a:cubicBezTo>
                      <a:pt x="6" y="5"/>
                      <a:pt x="8" y="6"/>
                      <a:pt x="9" y="7"/>
                    </a:cubicBezTo>
                    <a:cubicBezTo>
                      <a:pt x="10" y="8"/>
                      <a:pt x="12" y="9"/>
                      <a:pt x="13" y="10"/>
                    </a:cubicBezTo>
                    <a:cubicBezTo>
                      <a:pt x="41" y="50"/>
                      <a:pt x="41" y="50"/>
                      <a:pt x="41" y="50"/>
                    </a:cubicBezTo>
                    <a:cubicBezTo>
                      <a:pt x="42" y="52"/>
                      <a:pt x="44" y="57"/>
                      <a:pt x="44" y="61"/>
                    </a:cubicBezTo>
                    <a:cubicBezTo>
                      <a:pt x="44" y="61"/>
                      <a:pt x="44" y="61"/>
                      <a:pt x="44" y="61"/>
                    </a:cubicBezTo>
                    <a:cubicBezTo>
                      <a:pt x="44" y="62"/>
                      <a:pt x="44" y="63"/>
                      <a:pt x="44" y="63"/>
                    </a:cubicBezTo>
                    <a:cubicBezTo>
                      <a:pt x="44" y="63"/>
                      <a:pt x="44" y="63"/>
                      <a:pt x="44" y="63"/>
                    </a:cubicBezTo>
                    <a:cubicBezTo>
                      <a:pt x="45" y="64"/>
                      <a:pt x="45" y="64"/>
                      <a:pt x="45" y="64"/>
                    </a:cubicBezTo>
                    <a:cubicBezTo>
                      <a:pt x="45" y="63"/>
                      <a:pt x="45" y="63"/>
                      <a:pt x="45" y="63"/>
                    </a:cubicBezTo>
                    <a:cubicBezTo>
                      <a:pt x="44" y="63"/>
                      <a:pt x="44" y="63"/>
                      <a:pt x="44" y="63"/>
                    </a:cubicBezTo>
                    <a:cubicBezTo>
                      <a:pt x="45" y="64"/>
                      <a:pt x="45" y="64"/>
                      <a:pt x="45" y="64"/>
                    </a:cubicBezTo>
                    <a:cubicBezTo>
                      <a:pt x="45" y="63"/>
                      <a:pt x="45" y="63"/>
                      <a:pt x="45" y="63"/>
                    </a:cubicBezTo>
                    <a:cubicBezTo>
                      <a:pt x="45" y="64"/>
                      <a:pt x="45" y="64"/>
                      <a:pt x="45" y="64"/>
                    </a:cubicBezTo>
                    <a:cubicBezTo>
                      <a:pt x="45" y="63"/>
                      <a:pt x="45" y="63"/>
                      <a:pt x="45" y="63"/>
                    </a:cubicBezTo>
                    <a:cubicBezTo>
                      <a:pt x="45" y="63"/>
                      <a:pt x="45" y="63"/>
                      <a:pt x="45" y="63"/>
                    </a:cubicBezTo>
                    <a:cubicBezTo>
                      <a:pt x="45" y="64"/>
                      <a:pt x="45" y="64"/>
                      <a:pt x="45" y="64"/>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3"/>
                      <a:pt x="45" y="63"/>
                    </a:cubicBezTo>
                    <a:cubicBezTo>
                      <a:pt x="45" y="63"/>
                      <a:pt x="45" y="62"/>
                      <a:pt x="44" y="62"/>
                    </a:cubicBezTo>
                    <a:cubicBezTo>
                      <a:pt x="5" y="4"/>
                      <a:pt x="5" y="4"/>
                      <a:pt x="5" y="4"/>
                    </a:cubicBezTo>
                    <a:cubicBezTo>
                      <a:pt x="3" y="6"/>
                      <a:pt x="3" y="6"/>
                      <a:pt x="3" y="6"/>
                    </a:cubicBezTo>
                    <a:cubicBezTo>
                      <a:pt x="2" y="7"/>
                      <a:pt x="2" y="7"/>
                      <a:pt x="2" y="7"/>
                    </a:cubicBezTo>
                    <a:cubicBezTo>
                      <a:pt x="41" y="64"/>
                      <a:pt x="41" y="64"/>
                      <a:pt x="41" y="64"/>
                    </a:cubicBezTo>
                    <a:cubicBezTo>
                      <a:pt x="41" y="65"/>
                      <a:pt x="42" y="65"/>
                      <a:pt x="42" y="66"/>
                    </a:cubicBezTo>
                    <a:cubicBezTo>
                      <a:pt x="43" y="66"/>
                      <a:pt x="44" y="67"/>
                      <a:pt x="45" y="67"/>
                    </a:cubicBezTo>
                    <a:cubicBezTo>
                      <a:pt x="45" y="67"/>
                      <a:pt x="46" y="67"/>
                      <a:pt x="47" y="66"/>
                    </a:cubicBezTo>
                    <a:cubicBezTo>
                      <a:pt x="47" y="65"/>
                      <a:pt x="48" y="65"/>
                      <a:pt x="48" y="64"/>
                    </a:cubicBezTo>
                    <a:cubicBezTo>
                      <a:pt x="48" y="63"/>
                      <a:pt x="48" y="62"/>
                      <a:pt x="48" y="61"/>
                    </a:cubicBezTo>
                    <a:cubicBezTo>
                      <a:pt x="48" y="61"/>
                      <a:pt x="48" y="61"/>
                      <a:pt x="48" y="61"/>
                    </a:cubicBezTo>
                    <a:cubicBezTo>
                      <a:pt x="48" y="56"/>
                      <a:pt x="47" y="51"/>
                      <a:pt x="44" y="48"/>
                    </a:cubicBezTo>
                    <a:cubicBezTo>
                      <a:pt x="16" y="8"/>
                      <a:pt x="16" y="8"/>
                      <a:pt x="16" y="8"/>
                    </a:cubicBezTo>
                    <a:cubicBezTo>
                      <a:pt x="15" y="6"/>
                      <a:pt x="13" y="5"/>
                      <a:pt x="12" y="3"/>
                    </a:cubicBezTo>
                    <a:cubicBezTo>
                      <a:pt x="10" y="2"/>
                      <a:pt x="8" y="1"/>
                      <a:pt x="7" y="0"/>
                    </a:cubicBezTo>
                    <a:cubicBezTo>
                      <a:pt x="6" y="0"/>
                      <a:pt x="6" y="0"/>
                      <a:pt x="6" y="0"/>
                    </a:cubicBezTo>
                    <a:cubicBezTo>
                      <a:pt x="5" y="0"/>
                      <a:pt x="4" y="0"/>
                      <a:pt x="4" y="0"/>
                    </a:cubicBezTo>
                    <a:cubicBezTo>
                      <a:pt x="3" y="0"/>
                      <a:pt x="2" y="0"/>
                      <a:pt x="1" y="1"/>
                    </a:cubicBezTo>
                    <a:cubicBezTo>
                      <a:pt x="0" y="1"/>
                      <a:pt x="0" y="2"/>
                      <a:pt x="0" y="3"/>
                    </a:cubicBezTo>
                    <a:cubicBezTo>
                      <a:pt x="0" y="4"/>
                      <a:pt x="1" y="5"/>
                      <a:pt x="2" y="7"/>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22" name="Freeform 287"/>
              <p:cNvSpPr>
                <a:spLocks/>
              </p:cNvSpPr>
              <p:nvPr/>
            </p:nvSpPr>
            <p:spPr bwMode="auto">
              <a:xfrm>
                <a:off x="-1485900" y="4025896"/>
                <a:ext cx="304799" cy="200025"/>
              </a:xfrm>
              <a:custGeom>
                <a:avLst/>
                <a:gdLst/>
                <a:ahLst/>
                <a:cxnLst>
                  <a:cxn ang="0">
                    <a:pos x="4" y="8"/>
                  </a:cxn>
                  <a:cxn ang="0">
                    <a:pos x="5" y="5"/>
                  </a:cxn>
                  <a:cxn ang="0">
                    <a:pos x="9" y="4"/>
                  </a:cxn>
                  <a:cxn ang="0">
                    <a:pos x="16" y="8"/>
                  </a:cxn>
                  <a:cxn ang="0">
                    <a:pos x="27" y="9"/>
                  </a:cxn>
                  <a:cxn ang="0">
                    <a:pos x="32" y="7"/>
                  </a:cxn>
                  <a:cxn ang="0">
                    <a:pos x="66" y="27"/>
                  </a:cxn>
                  <a:cxn ang="0">
                    <a:pos x="69" y="33"/>
                  </a:cxn>
                  <a:cxn ang="0">
                    <a:pos x="69" y="33"/>
                  </a:cxn>
                  <a:cxn ang="0">
                    <a:pos x="69" y="34"/>
                  </a:cxn>
                  <a:cxn ang="0">
                    <a:pos x="76" y="50"/>
                  </a:cxn>
                  <a:cxn ang="0">
                    <a:pos x="77" y="51"/>
                  </a:cxn>
                  <a:cxn ang="0">
                    <a:pos x="77" y="51"/>
                  </a:cxn>
                  <a:cxn ang="0">
                    <a:pos x="78" y="51"/>
                  </a:cxn>
                  <a:cxn ang="0">
                    <a:pos x="79" y="51"/>
                  </a:cxn>
                  <a:cxn ang="0">
                    <a:pos x="77" y="51"/>
                  </a:cxn>
                  <a:cxn ang="0">
                    <a:pos x="77" y="49"/>
                  </a:cxn>
                  <a:cxn ang="0">
                    <a:pos x="78" y="49"/>
                  </a:cxn>
                  <a:cxn ang="0">
                    <a:pos x="78" y="51"/>
                  </a:cxn>
                  <a:cxn ang="0">
                    <a:pos x="78" y="49"/>
                  </a:cxn>
                  <a:cxn ang="0">
                    <a:pos x="78" y="49"/>
                  </a:cxn>
                  <a:cxn ang="0">
                    <a:pos x="79" y="49"/>
                  </a:cxn>
                  <a:cxn ang="0">
                    <a:pos x="61" y="39"/>
                  </a:cxn>
                  <a:cxn ang="0">
                    <a:pos x="49" y="39"/>
                  </a:cxn>
                  <a:cxn ang="0">
                    <a:pos x="42" y="43"/>
                  </a:cxn>
                  <a:cxn ang="0">
                    <a:pos x="26" y="23"/>
                  </a:cxn>
                  <a:cxn ang="0">
                    <a:pos x="16" y="16"/>
                  </a:cxn>
                  <a:cxn ang="0">
                    <a:pos x="6" y="15"/>
                  </a:cxn>
                  <a:cxn ang="0">
                    <a:pos x="4" y="8"/>
                  </a:cxn>
                  <a:cxn ang="0">
                    <a:pos x="0" y="9"/>
                  </a:cxn>
                  <a:cxn ang="0">
                    <a:pos x="3" y="18"/>
                  </a:cxn>
                  <a:cxn ang="0">
                    <a:pos x="16" y="21"/>
                  </a:cxn>
                  <a:cxn ang="0">
                    <a:pos x="22" y="25"/>
                  </a:cxn>
                  <a:cxn ang="0">
                    <a:pos x="42" y="47"/>
                  </a:cxn>
                  <a:cxn ang="0">
                    <a:pos x="51" y="43"/>
                  </a:cxn>
                  <a:cxn ang="0">
                    <a:pos x="59" y="43"/>
                  </a:cxn>
                  <a:cxn ang="0">
                    <a:pos x="78" y="53"/>
                  </a:cxn>
                  <a:cxn ang="0">
                    <a:pos x="81" y="51"/>
                  </a:cxn>
                  <a:cxn ang="0">
                    <a:pos x="79" y="47"/>
                  </a:cxn>
                  <a:cxn ang="0">
                    <a:pos x="73" y="34"/>
                  </a:cxn>
                  <a:cxn ang="0">
                    <a:pos x="73" y="34"/>
                  </a:cxn>
                  <a:cxn ang="0">
                    <a:pos x="73" y="33"/>
                  </a:cxn>
                  <a:cxn ang="0">
                    <a:pos x="68" y="23"/>
                  </a:cxn>
                  <a:cxn ang="0">
                    <a:pos x="32" y="3"/>
                  </a:cxn>
                  <a:cxn ang="0">
                    <a:pos x="24" y="6"/>
                  </a:cxn>
                  <a:cxn ang="0">
                    <a:pos x="19" y="5"/>
                  </a:cxn>
                  <a:cxn ang="0">
                    <a:pos x="9" y="0"/>
                  </a:cxn>
                  <a:cxn ang="0">
                    <a:pos x="1" y="2"/>
                  </a:cxn>
                  <a:cxn ang="0">
                    <a:pos x="0" y="9"/>
                  </a:cxn>
                </a:cxnLst>
                <a:rect l="0" t="0" r="r" b="b"/>
                <a:pathLst>
                  <a:path w="81" h="53">
                    <a:moveTo>
                      <a:pt x="2" y="9"/>
                    </a:moveTo>
                    <a:cubicBezTo>
                      <a:pt x="4" y="8"/>
                      <a:pt x="4" y="8"/>
                      <a:pt x="4" y="8"/>
                    </a:cubicBezTo>
                    <a:cubicBezTo>
                      <a:pt x="4" y="8"/>
                      <a:pt x="4" y="8"/>
                      <a:pt x="4" y="8"/>
                    </a:cubicBezTo>
                    <a:cubicBezTo>
                      <a:pt x="4" y="7"/>
                      <a:pt x="4" y="6"/>
                      <a:pt x="5" y="5"/>
                    </a:cubicBezTo>
                    <a:cubicBezTo>
                      <a:pt x="5" y="4"/>
                      <a:pt x="6" y="4"/>
                      <a:pt x="6" y="4"/>
                    </a:cubicBezTo>
                    <a:cubicBezTo>
                      <a:pt x="9" y="4"/>
                      <a:pt x="9" y="4"/>
                      <a:pt x="9" y="4"/>
                    </a:cubicBezTo>
                    <a:cubicBezTo>
                      <a:pt x="10" y="4"/>
                      <a:pt x="12" y="5"/>
                      <a:pt x="13" y="5"/>
                    </a:cubicBezTo>
                    <a:cubicBezTo>
                      <a:pt x="14" y="6"/>
                      <a:pt x="15" y="7"/>
                      <a:pt x="16" y="8"/>
                    </a:cubicBezTo>
                    <a:cubicBezTo>
                      <a:pt x="18" y="9"/>
                      <a:pt x="20" y="10"/>
                      <a:pt x="22" y="10"/>
                    </a:cubicBezTo>
                    <a:cubicBezTo>
                      <a:pt x="24" y="10"/>
                      <a:pt x="25" y="10"/>
                      <a:pt x="27" y="9"/>
                    </a:cubicBezTo>
                    <a:cubicBezTo>
                      <a:pt x="28" y="8"/>
                      <a:pt x="28" y="8"/>
                      <a:pt x="28" y="8"/>
                    </a:cubicBezTo>
                    <a:cubicBezTo>
                      <a:pt x="29" y="7"/>
                      <a:pt x="31" y="7"/>
                      <a:pt x="32" y="7"/>
                    </a:cubicBezTo>
                    <a:cubicBezTo>
                      <a:pt x="33" y="7"/>
                      <a:pt x="34" y="7"/>
                      <a:pt x="35" y="8"/>
                    </a:cubicBezTo>
                    <a:cubicBezTo>
                      <a:pt x="66" y="27"/>
                      <a:pt x="66" y="27"/>
                      <a:pt x="66" y="27"/>
                    </a:cubicBezTo>
                    <a:cubicBezTo>
                      <a:pt x="66" y="28"/>
                      <a:pt x="67" y="28"/>
                      <a:pt x="68" y="30"/>
                    </a:cubicBezTo>
                    <a:cubicBezTo>
                      <a:pt x="69" y="31"/>
                      <a:pt x="69" y="32"/>
                      <a:pt x="69" y="33"/>
                    </a:cubicBezTo>
                    <a:cubicBezTo>
                      <a:pt x="69" y="33"/>
                      <a:pt x="69" y="33"/>
                      <a:pt x="69" y="33"/>
                    </a:cubicBezTo>
                    <a:cubicBezTo>
                      <a:pt x="69" y="33"/>
                      <a:pt x="69" y="33"/>
                      <a:pt x="69" y="33"/>
                    </a:cubicBezTo>
                    <a:cubicBezTo>
                      <a:pt x="69" y="33"/>
                      <a:pt x="69" y="33"/>
                      <a:pt x="69" y="33"/>
                    </a:cubicBezTo>
                    <a:cubicBezTo>
                      <a:pt x="69" y="34"/>
                      <a:pt x="69" y="34"/>
                      <a:pt x="69" y="34"/>
                    </a:cubicBezTo>
                    <a:cubicBezTo>
                      <a:pt x="69" y="38"/>
                      <a:pt x="70" y="42"/>
                      <a:pt x="72" y="45"/>
                    </a:cubicBezTo>
                    <a:cubicBezTo>
                      <a:pt x="76" y="50"/>
                      <a:pt x="76" y="50"/>
                      <a:pt x="76" y="50"/>
                    </a:cubicBezTo>
                    <a:cubicBezTo>
                      <a:pt x="76" y="50"/>
                      <a:pt x="77" y="50"/>
                      <a:pt x="77" y="51"/>
                    </a:cubicBezTo>
                    <a:cubicBezTo>
                      <a:pt x="77" y="51"/>
                      <a:pt x="77" y="51"/>
                      <a:pt x="77" y="51"/>
                    </a:cubicBezTo>
                    <a:cubicBezTo>
                      <a:pt x="78" y="51"/>
                      <a:pt x="78" y="51"/>
                      <a:pt x="78" y="51"/>
                    </a:cubicBezTo>
                    <a:cubicBezTo>
                      <a:pt x="77" y="51"/>
                      <a:pt x="77" y="51"/>
                      <a:pt x="77" y="51"/>
                    </a:cubicBezTo>
                    <a:cubicBezTo>
                      <a:pt x="77" y="51"/>
                      <a:pt x="77" y="51"/>
                      <a:pt x="77" y="51"/>
                    </a:cubicBezTo>
                    <a:cubicBezTo>
                      <a:pt x="78" y="51"/>
                      <a:pt x="78" y="51"/>
                      <a:pt x="78" y="51"/>
                    </a:cubicBezTo>
                    <a:cubicBezTo>
                      <a:pt x="77" y="51"/>
                      <a:pt x="77" y="51"/>
                      <a:pt x="77" y="51"/>
                    </a:cubicBezTo>
                    <a:cubicBezTo>
                      <a:pt x="79" y="51"/>
                      <a:pt x="79" y="51"/>
                      <a:pt x="79" y="51"/>
                    </a:cubicBezTo>
                    <a:cubicBezTo>
                      <a:pt x="77" y="49"/>
                      <a:pt x="77" y="49"/>
                      <a:pt x="77" y="49"/>
                    </a:cubicBezTo>
                    <a:cubicBezTo>
                      <a:pt x="77" y="50"/>
                      <a:pt x="77" y="50"/>
                      <a:pt x="77" y="51"/>
                    </a:cubicBezTo>
                    <a:cubicBezTo>
                      <a:pt x="79" y="51"/>
                      <a:pt x="79" y="51"/>
                      <a:pt x="79" y="51"/>
                    </a:cubicBezTo>
                    <a:cubicBezTo>
                      <a:pt x="77" y="49"/>
                      <a:pt x="77" y="49"/>
                      <a:pt x="77" y="49"/>
                    </a:cubicBezTo>
                    <a:cubicBezTo>
                      <a:pt x="78" y="51"/>
                      <a:pt x="78" y="51"/>
                      <a:pt x="78" y="51"/>
                    </a:cubicBezTo>
                    <a:cubicBezTo>
                      <a:pt x="78" y="49"/>
                      <a:pt x="78" y="49"/>
                      <a:pt x="78" y="49"/>
                    </a:cubicBezTo>
                    <a:cubicBezTo>
                      <a:pt x="78" y="49"/>
                      <a:pt x="78" y="49"/>
                      <a:pt x="77" y="49"/>
                    </a:cubicBezTo>
                    <a:cubicBezTo>
                      <a:pt x="78" y="51"/>
                      <a:pt x="78" y="51"/>
                      <a:pt x="78" y="51"/>
                    </a:cubicBezTo>
                    <a:cubicBezTo>
                      <a:pt x="78" y="49"/>
                      <a:pt x="78" y="49"/>
                      <a:pt x="78" y="49"/>
                    </a:cubicBezTo>
                    <a:cubicBezTo>
                      <a:pt x="78" y="49"/>
                      <a:pt x="78" y="49"/>
                      <a:pt x="78" y="49"/>
                    </a:cubicBezTo>
                    <a:cubicBezTo>
                      <a:pt x="79" y="49"/>
                      <a:pt x="79" y="49"/>
                      <a:pt x="79" y="49"/>
                    </a:cubicBezTo>
                    <a:cubicBezTo>
                      <a:pt x="78" y="49"/>
                      <a:pt x="78" y="49"/>
                      <a:pt x="78" y="49"/>
                    </a:cubicBezTo>
                    <a:cubicBezTo>
                      <a:pt x="78" y="49"/>
                      <a:pt x="78" y="49"/>
                      <a:pt x="78" y="49"/>
                    </a:cubicBezTo>
                    <a:cubicBezTo>
                      <a:pt x="79" y="49"/>
                      <a:pt x="79" y="49"/>
                      <a:pt x="79" y="49"/>
                    </a:cubicBezTo>
                    <a:cubicBezTo>
                      <a:pt x="78" y="49"/>
                      <a:pt x="78" y="49"/>
                      <a:pt x="78" y="49"/>
                    </a:cubicBezTo>
                    <a:cubicBezTo>
                      <a:pt x="61" y="39"/>
                      <a:pt x="61" y="39"/>
                      <a:pt x="61" y="39"/>
                    </a:cubicBezTo>
                    <a:cubicBezTo>
                      <a:pt x="59" y="39"/>
                      <a:pt x="57" y="38"/>
                      <a:pt x="55" y="38"/>
                    </a:cubicBezTo>
                    <a:cubicBezTo>
                      <a:pt x="53" y="38"/>
                      <a:pt x="51" y="39"/>
                      <a:pt x="49" y="39"/>
                    </a:cubicBezTo>
                    <a:cubicBezTo>
                      <a:pt x="44" y="43"/>
                      <a:pt x="44" y="43"/>
                      <a:pt x="44" y="43"/>
                    </a:cubicBezTo>
                    <a:cubicBezTo>
                      <a:pt x="43" y="43"/>
                      <a:pt x="43" y="43"/>
                      <a:pt x="42" y="43"/>
                    </a:cubicBezTo>
                    <a:cubicBezTo>
                      <a:pt x="41" y="43"/>
                      <a:pt x="39" y="42"/>
                      <a:pt x="38" y="41"/>
                    </a:cubicBezTo>
                    <a:cubicBezTo>
                      <a:pt x="26" y="23"/>
                      <a:pt x="26" y="23"/>
                      <a:pt x="26" y="23"/>
                    </a:cubicBezTo>
                    <a:cubicBezTo>
                      <a:pt x="25" y="21"/>
                      <a:pt x="23" y="19"/>
                      <a:pt x="21" y="18"/>
                    </a:cubicBezTo>
                    <a:cubicBezTo>
                      <a:pt x="20" y="17"/>
                      <a:pt x="18" y="17"/>
                      <a:pt x="16" y="16"/>
                    </a:cubicBezTo>
                    <a:cubicBezTo>
                      <a:pt x="8" y="16"/>
                      <a:pt x="8" y="16"/>
                      <a:pt x="8" y="16"/>
                    </a:cubicBezTo>
                    <a:cubicBezTo>
                      <a:pt x="7" y="17"/>
                      <a:pt x="6" y="16"/>
                      <a:pt x="6" y="15"/>
                    </a:cubicBezTo>
                    <a:cubicBezTo>
                      <a:pt x="5" y="14"/>
                      <a:pt x="4" y="13"/>
                      <a:pt x="4" y="12"/>
                    </a:cubicBezTo>
                    <a:cubicBezTo>
                      <a:pt x="4" y="8"/>
                      <a:pt x="4" y="8"/>
                      <a:pt x="4" y="8"/>
                    </a:cubicBezTo>
                    <a:cubicBezTo>
                      <a:pt x="2" y="9"/>
                      <a:pt x="2" y="9"/>
                      <a:pt x="2" y="9"/>
                    </a:cubicBezTo>
                    <a:cubicBezTo>
                      <a:pt x="0" y="9"/>
                      <a:pt x="0" y="9"/>
                      <a:pt x="0" y="9"/>
                    </a:cubicBezTo>
                    <a:cubicBezTo>
                      <a:pt x="0" y="12"/>
                      <a:pt x="0" y="12"/>
                      <a:pt x="0" y="12"/>
                    </a:cubicBezTo>
                    <a:cubicBezTo>
                      <a:pt x="0" y="14"/>
                      <a:pt x="1" y="17"/>
                      <a:pt x="3" y="18"/>
                    </a:cubicBezTo>
                    <a:cubicBezTo>
                      <a:pt x="4" y="20"/>
                      <a:pt x="6" y="21"/>
                      <a:pt x="8" y="21"/>
                    </a:cubicBezTo>
                    <a:cubicBezTo>
                      <a:pt x="16" y="21"/>
                      <a:pt x="16" y="21"/>
                      <a:pt x="16" y="21"/>
                    </a:cubicBezTo>
                    <a:cubicBezTo>
                      <a:pt x="17" y="21"/>
                      <a:pt x="18" y="21"/>
                      <a:pt x="19" y="22"/>
                    </a:cubicBezTo>
                    <a:cubicBezTo>
                      <a:pt x="21" y="23"/>
                      <a:pt x="22" y="24"/>
                      <a:pt x="22" y="25"/>
                    </a:cubicBezTo>
                    <a:cubicBezTo>
                      <a:pt x="35" y="43"/>
                      <a:pt x="35" y="43"/>
                      <a:pt x="35" y="43"/>
                    </a:cubicBezTo>
                    <a:cubicBezTo>
                      <a:pt x="36" y="46"/>
                      <a:pt x="39" y="47"/>
                      <a:pt x="42" y="47"/>
                    </a:cubicBezTo>
                    <a:cubicBezTo>
                      <a:pt x="43" y="47"/>
                      <a:pt x="44" y="47"/>
                      <a:pt x="46" y="46"/>
                    </a:cubicBezTo>
                    <a:cubicBezTo>
                      <a:pt x="51" y="43"/>
                      <a:pt x="51" y="43"/>
                      <a:pt x="51" y="43"/>
                    </a:cubicBezTo>
                    <a:cubicBezTo>
                      <a:pt x="52" y="43"/>
                      <a:pt x="54" y="42"/>
                      <a:pt x="55" y="42"/>
                    </a:cubicBezTo>
                    <a:cubicBezTo>
                      <a:pt x="57" y="42"/>
                      <a:pt x="58" y="43"/>
                      <a:pt x="59" y="43"/>
                    </a:cubicBezTo>
                    <a:cubicBezTo>
                      <a:pt x="76" y="52"/>
                      <a:pt x="76" y="52"/>
                      <a:pt x="76" y="52"/>
                    </a:cubicBezTo>
                    <a:cubicBezTo>
                      <a:pt x="77" y="53"/>
                      <a:pt x="77" y="53"/>
                      <a:pt x="78" y="53"/>
                    </a:cubicBezTo>
                    <a:cubicBezTo>
                      <a:pt x="79" y="53"/>
                      <a:pt x="80" y="53"/>
                      <a:pt x="80" y="53"/>
                    </a:cubicBezTo>
                    <a:cubicBezTo>
                      <a:pt x="81" y="52"/>
                      <a:pt x="81" y="51"/>
                      <a:pt x="81" y="51"/>
                    </a:cubicBezTo>
                    <a:cubicBezTo>
                      <a:pt x="81" y="50"/>
                      <a:pt x="81" y="49"/>
                      <a:pt x="81" y="49"/>
                    </a:cubicBezTo>
                    <a:cubicBezTo>
                      <a:pt x="80" y="48"/>
                      <a:pt x="80" y="48"/>
                      <a:pt x="79" y="47"/>
                    </a:cubicBezTo>
                    <a:cubicBezTo>
                      <a:pt x="76" y="42"/>
                      <a:pt x="76" y="42"/>
                      <a:pt x="76" y="42"/>
                    </a:cubicBezTo>
                    <a:cubicBezTo>
                      <a:pt x="74" y="40"/>
                      <a:pt x="73" y="36"/>
                      <a:pt x="73" y="34"/>
                    </a:cubicBezTo>
                    <a:cubicBezTo>
                      <a:pt x="73" y="34"/>
                      <a:pt x="73" y="34"/>
                      <a:pt x="73" y="34"/>
                    </a:cubicBezTo>
                    <a:cubicBezTo>
                      <a:pt x="73" y="34"/>
                      <a:pt x="73" y="34"/>
                      <a:pt x="73" y="34"/>
                    </a:cubicBezTo>
                    <a:cubicBezTo>
                      <a:pt x="73" y="34"/>
                      <a:pt x="73" y="34"/>
                      <a:pt x="73" y="34"/>
                    </a:cubicBezTo>
                    <a:cubicBezTo>
                      <a:pt x="73" y="33"/>
                      <a:pt x="73" y="33"/>
                      <a:pt x="73" y="33"/>
                    </a:cubicBezTo>
                    <a:cubicBezTo>
                      <a:pt x="73" y="31"/>
                      <a:pt x="73" y="29"/>
                      <a:pt x="72" y="28"/>
                    </a:cubicBezTo>
                    <a:cubicBezTo>
                      <a:pt x="71" y="26"/>
                      <a:pt x="70" y="24"/>
                      <a:pt x="68" y="23"/>
                    </a:cubicBezTo>
                    <a:cubicBezTo>
                      <a:pt x="37" y="4"/>
                      <a:pt x="37" y="4"/>
                      <a:pt x="37" y="4"/>
                    </a:cubicBezTo>
                    <a:cubicBezTo>
                      <a:pt x="36" y="3"/>
                      <a:pt x="34" y="3"/>
                      <a:pt x="32" y="3"/>
                    </a:cubicBezTo>
                    <a:cubicBezTo>
                      <a:pt x="30" y="3"/>
                      <a:pt x="28" y="3"/>
                      <a:pt x="26" y="4"/>
                    </a:cubicBezTo>
                    <a:cubicBezTo>
                      <a:pt x="24" y="6"/>
                      <a:pt x="24" y="6"/>
                      <a:pt x="24" y="6"/>
                    </a:cubicBezTo>
                    <a:cubicBezTo>
                      <a:pt x="24" y="6"/>
                      <a:pt x="23" y="6"/>
                      <a:pt x="22" y="6"/>
                    </a:cubicBezTo>
                    <a:cubicBezTo>
                      <a:pt x="21" y="6"/>
                      <a:pt x="20" y="6"/>
                      <a:pt x="19" y="5"/>
                    </a:cubicBezTo>
                    <a:cubicBezTo>
                      <a:pt x="18" y="3"/>
                      <a:pt x="17" y="2"/>
                      <a:pt x="15" y="1"/>
                    </a:cubicBezTo>
                    <a:cubicBezTo>
                      <a:pt x="13" y="0"/>
                      <a:pt x="11" y="0"/>
                      <a:pt x="9" y="0"/>
                    </a:cubicBezTo>
                    <a:cubicBezTo>
                      <a:pt x="6" y="0"/>
                      <a:pt x="6" y="0"/>
                      <a:pt x="6" y="0"/>
                    </a:cubicBezTo>
                    <a:cubicBezTo>
                      <a:pt x="4" y="0"/>
                      <a:pt x="2" y="1"/>
                      <a:pt x="1" y="2"/>
                    </a:cubicBezTo>
                    <a:cubicBezTo>
                      <a:pt x="0" y="4"/>
                      <a:pt x="0" y="6"/>
                      <a:pt x="0" y="8"/>
                    </a:cubicBezTo>
                    <a:cubicBezTo>
                      <a:pt x="0" y="9"/>
                      <a:pt x="0" y="9"/>
                      <a:pt x="0" y="9"/>
                    </a:cubicBezTo>
                    <a:lnTo>
                      <a:pt x="2"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23" name="Freeform 288"/>
              <p:cNvSpPr>
                <a:spLocks/>
              </p:cNvSpPr>
              <p:nvPr/>
            </p:nvSpPr>
            <p:spPr bwMode="auto">
              <a:xfrm>
                <a:off x="-1711326" y="4251321"/>
                <a:ext cx="574674" cy="568324"/>
              </a:xfrm>
              <a:custGeom>
                <a:avLst/>
                <a:gdLst/>
                <a:ahLst/>
                <a:cxnLst>
                  <a:cxn ang="0">
                    <a:pos x="5" y="60"/>
                  </a:cxn>
                  <a:cxn ang="0">
                    <a:pos x="6" y="53"/>
                  </a:cxn>
                  <a:cxn ang="0">
                    <a:pos x="45" y="21"/>
                  </a:cxn>
                  <a:cxn ang="0">
                    <a:pos x="50" y="20"/>
                  </a:cxn>
                  <a:cxn ang="0">
                    <a:pos x="59" y="12"/>
                  </a:cxn>
                  <a:cxn ang="0">
                    <a:pos x="62" y="5"/>
                  </a:cxn>
                  <a:cxn ang="0">
                    <a:pos x="65" y="4"/>
                  </a:cxn>
                  <a:cxn ang="0">
                    <a:pos x="82" y="8"/>
                  </a:cxn>
                  <a:cxn ang="0">
                    <a:pos x="83" y="14"/>
                  </a:cxn>
                  <a:cxn ang="0">
                    <a:pos x="89" y="25"/>
                  </a:cxn>
                  <a:cxn ang="0">
                    <a:pos x="99" y="32"/>
                  </a:cxn>
                  <a:cxn ang="0">
                    <a:pos x="104" y="25"/>
                  </a:cxn>
                  <a:cxn ang="0">
                    <a:pos x="104" y="4"/>
                  </a:cxn>
                  <a:cxn ang="0">
                    <a:pos x="104" y="4"/>
                  </a:cxn>
                  <a:cxn ang="0">
                    <a:pos x="104" y="4"/>
                  </a:cxn>
                  <a:cxn ang="0">
                    <a:pos x="104" y="4"/>
                  </a:cxn>
                  <a:cxn ang="0">
                    <a:pos x="103" y="4"/>
                  </a:cxn>
                  <a:cxn ang="0">
                    <a:pos x="103" y="3"/>
                  </a:cxn>
                  <a:cxn ang="0">
                    <a:pos x="103" y="3"/>
                  </a:cxn>
                  <a:cxn ang="0">
                    <a:pos x="103" y="4"/>
                  </a:cxn>
                  <a:cxn ang="0">
                    <a:pos x="103" y="4"/>
                  </a:cxn>
                  <a:cxn ang="0">
                    <a:pos x="104" y="5"/>
                  </a:cxn>
                  <a:cxn ang="0">
                    <a:pos x="119" y="26"/>
                  </a:cxn>
                  <a:cxn ang="0">
                    <a:pos x="120" y="37"/>
                  </a:cxn>
                  <a:cxn ang="0">
                    <a:pos x="124" y="50"/>
                  </a:cxn>
                  <a:cxn ang="0">
                    <a:pos x="147" y="83"/>
                  </a:cxn>
                  <a:cxn ang="0">
                    <a:pos x="148" y="108"/>
                  </a:cxn>
                  <a:cxn ang="0">
                    <a:pos x="127" y="145"/>
                  </a:cxn>
                  <a:cxn ang="0">
                    <a:pos x="122" y="147"/>
                  </a:cxn>
                  <a:cxn ang="0">
                    <a:pos x="72" y="111"/>
                  </a:cxn>
                  <a:cxn ang="0">
                    <a:pos x="31" y="125"/>
                  </a:cxn>
                  <a:cxn ang="0">
                    <a:pos x="27" y="122"/>
                  </a:cxn>
                  <a:cxn ang="0">
                    <a:pos x="3" y="61"/>
                  </a:cxn>
                  <a:cxn ang="0">
                    <a:pos x="23" y="124"/>
                  </a:cxn>
                  <a:cxn ang="0">
                    <a:pos x="32" y="129"/>
                  </a:cxn>
                  <a:cxn ang="0">
                    <a:pos x="72" y="115"/>
                  </a:cxn>
                  <a:cxn ang="0">
                    <a:pos x="119" y="150"/>
                  </a:cxn>
                  <a:cxn ang="0">
                    <a:pos x="130" y="148"/>
                  </a:cxn>
                  <a:cxn ang="0">
                    <a:pos x="153" y="108"/>
                  </a:cxn>
                  <a:cxn ang="0">
                    <a:pos x="151" y="82"/>
                  </a:cxn>
                  <a:cxn ang="0">
                    <a:pos x="128" y="47"/>
                  </a:cxn>
                  <a:cxn ang="0">
                    <a:pos x="125" y="37"/>
                  </a:cxn>
                  <a:cxn ang="0">
                    <a:pos x="123" y="25"/>
                  </a:cxn>
                  <a:cxn ang="0">
                    <a:pos x="107" y="2"/>
                  </a:cxn>
                  <a:cxn ang="0">
                    <a:pos x="103" y="0"/>
                  </a:cxn>
                  <a:cxn ang="0">
                    <a:pos x="100" y="3"/>
                  </a:cxn>
                  <a:cxn ang="0">
                    <a:pos x="100" y="25"/>
                  </a:cxn>
                  <a:cxn ang="0">
                    <a:pos x="99" y="27"/>
                  </a:cxn>
                  <a:cxn ang="0">
                    <a:pos x="99" y="28"/>
                  </a:cxn>
                  <a:cxn ang="0">
                    <a:pos x="99" y="27"/>
                  </a:cxn>
                  <a:cxn ang="0">
                    <a:pos x="99" y="27"/>
                  </a:cxn>
                  <a:cxn ang="0">
                    <a:pos x="91" y="22"/>
                  </a:cxn>
                  <a:cxn ang="0">
                    <a:pos x="88" y="14"/>
                  </a:cxn>
                  <a:cxn ang="0">
                    <a:pos x="86" y="5"/>
                  </a:cxn>
                  <a:cxn ang="0">
                    <a:pos x="66" y="0"/>
                  </a:cxn>
                  <a:cxn ang="0">
                    <a:pos x="59" y="2"/>
                  </a:cxn>
                  <a:cxn ang="0">
                    <a:pos x="55" y="11"/>
                  </a:cxn>
                  <a:cxn ang="0">
                    <a:pos x="50" y="16"/>
                  </a:cxn>
                  <a:cxn ang="0">
                    <a:pos x="43" y="17"/>
                  </a:cxn>
                  <a:cxn ang="0">
                    <a:pos x="3" y="49"/>
                  </a:cxn>
                  <a:cxn ang="0">
                    <a:pos x="1" y="61"/>
                  </a:cxn>
                </a:cxnLst>
                <a:rect l="0" t="0" r="r" b="b"/>
                <a:pathLst>
                  <a:path w="153" h="151">
                    <a:moveTo>
                      <a:pt x="3" y="61"/>
                    </a:moveTo>
                    <a:cubicBezTo>
                      <a:pt x="5" y="60"/>
                      <a:pt x="5" y="60"/>
                      <a:pt x="5" y="60"/>
                    </a:cubicBezTo>
                    <a:cubicBezTo>
                      <a:pt x="4" y="59"/>
                      <a:pt x="4" y="58"/>
                      <a:pt x="4" y="58"/>
                    </a:cubicBezTo>
                    <a:cubicBezTo>
                      <a:pt x="4" y="55"/>
                      <a:pt x="5" y="53"/>
                      <a:pt x="6" y="53"/>
                    </a:cubicBezTo>
                    <a:cubicBezTo>
                      <a:pt x="41" y="23"/>
                      <a:pt x="41" y="23"/>
                      <a:pt x="41" y="23"/>
                    </a:cubicBezTo>
                    <a:cubicBezTo>
                      <a:pt x="42" y="22"/>
                      <a:pt x="43" y="22"/>
                      <a:pt x="45" y="21"/>
                    </a:cubicBezTo>
                    <a:cubicBezTo>
                      <a:pt x="46" y="20"/>
                      <a:pt x="48" y="20"/>
                      <a:pt x="49" y="20"/>
                    </a:cubicBezTo>
                    <a:cubicBezTo>
                      <a:pt x="50" y="20"/>
                      <a:pt x="50" y="20"/>
                      <a:pt x="50" y="20"/>
                    </a:cubicBezTo>
                    <a:cubicBezTo>
                      <a:pt x="52" y="20"/>
                      <a:pt x="54" y="19"/>
                      <a:pt x="55" y="18"/>
                    </a:cubicBezTo>
                    <a:cubicBezTo>
                      <a:pt x="57" y="16"/>
                      <a:pt x="58" y="14"/>
                      <a:pt x="59" y="12"/>
                    </a:cubicBezTo>
                    <a:cubicBezTo>
                      <a:pt x="60" y="8"/>
                      <a:pt x="60" y="8"/>
                      <a:pt x="60" y="8"/>
                    </a:cubicBezTo>
                    <a:cubicBezTo>
                      <a:pt x="61" y="7"/>
                      <a:pt x="61" y="6"/>
                      <a:pt x="62" y="5"/>
                    </a:cubicBezTo>
                    <a:cubicBezTo>
                      <a:pt x="63" y="4"/>
                      <a:pt x="64" y="4"/>
                      <a:pt x="65" y="4"/>
                    </a:cubicBezTo>
                    <a:cubicBezTo>
                      <a:pt x="65" y="4"/>
                      <a:pt x="65" y="4"/>
                      <a:pt x="65" y="4"/>
                    </a:cubicBezTo>
                    <a:cubicBezTo>
                      <a:pt x="80" y="6"/>
                      <a:pt x="80" y="6"/>
                      <a:pt x="80" y="6"/>
                    </a:cubicBezTo>
                    <a:cubicBezTo>
                      <a:pt x="81" y="6"/>
                      <a:pt x="81" y="7"/>
                      <a:pt x="82" y="8"/>
                    </a:cubicBezTo>
                    <a:cubicBezTo>
                      <a:pt x="83" y="9"/>
                      <a:pt x="83" y="10"/>
                      <a:pt x="83" y="12"/>
                    </a:cubicBezTo>
                    <a:cubicBezTo>
                      <a:pt x="83" y="14"/>
                      <a:pt x="83" y="14"/>
                      <a:pt x="83" y="14"/>
                    </a:cubicBezTo>
                    <a:cubicBezTo>
                      <a:pt x="83" y="16"/>
                      <a:pt x="84" y="18"/>
                      <a:pt x="85" y="20"/>
                    </a:cubicBezTo>
                    <a:cubicBezTo>
                      <a:pt x="86" y="22"/>
                      <a:pt x="87" y="24"/>
                      <a:pt x="89" y="25"/>
                    </a:cubicBezTo>
                    <a:cubicBezTo>
                      <a:pt x="96" y="31"/>
                      <a:pt x="96" y="31"/>
                      <a:pt x="96" y="31"/>
                    </a:cubicBezTo>
                    <a:cubicBezTo>
                      <a:pt x="97" y="31"/>
                      <a:pt x="98" y="32"/>
                      <a:pt x="99" y="32"/>
                    </a:cubicBezTo>
                    <a:cubicBezTo>
                      <a:pt x="101" y="32"/>
                      <a:pt x="102" y="31"/>
                      <a:pt x="103" y="30"/>
                    </a:cubicBezTo>
                    <a:cubicBezTo>
                      <a:pt x="104" y="28"/>
                      <a:pt x="104" y="27"/>
                      <a:pt x="104" y="25"/>
                    </a:cubicBezTo>
                    <a:cubicBezTo>
                      <a:pt x="104" y="6"/>
                      <a:pt x="104" y="6"/>
                      <a:pt x="104" y="6"/>
                    </a:cubicBezTo>
                    <a:cubicBezTo>
                      <a:pt x="104" y="5"/>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4" y="4"/>
                      <a:pt x="104" y="4"/>
                      <a:pt x="104" y="4"/>
                    </a:cubicBezTo>
                    <a:cubicBezTo>
                      <a:pt x="103" y="3"/>
                      <a:pt x="103" y="3"/>
                      <a:pt x="103" y="3"/>
                    </a:cubicBezTo>
                    <a:cubicBezTo>
                      <a:pt x="103" y="4"/>
                      <a:pt x="103" y="4"/>
                      <a:pt x="103" y="4"/>
                    </a:cubicBezTo>
                    <a:cubicBezTo>
                      <a:pt x="104" y="4"/>
                      <a:pt x="104" y="4"/>
                      <a:pt x="104" y="4"/>
                    </a:cubicBezTo>
                    <a:cubicBezTo>
                      <a:pt x="103" y="3"/>
                      <a:pt x="103" y="3"/>
                      <a:pt x="103" y="3"/>
                    </a:cubicBezTo>
                    <a:cubicBezTo>
                      <a:pt x="103" y="4"/>
                      <a:pt x="103" y="4"/>
                      <a:pt x="103" y="4"/>
                    </a:cubicBezTo>
                    <a:cubicBezTo>
                      <a:pt x="103" y="3"/>
                      <a:pt x="103" y="3"/>
                      <a:pt x="103" y="3"/>
                    </a:cubicBezTo>
                    <a:cubicBezTo>
                      <a:pt x="103" y="4"/>
                      <a:pt x="103" y="4"/>
                      <a:pt x="103" y="4"/>
                    </a:cubicBezTo>
                    <a:cubicBezTo>
                      <a:pt x="103" y="4"/>
                      <a:pt x="103" y="4"/>
                      <a:pt x="103" y="4"/>
                    </a:cubicBezTo>
                    <a:cubicBezTo>
                      <a:pt x="103" y="3"/>
                      <a:pt x="103" y="3"/>
                      <a:pt x="103" y="3"/>
                    </a:cubicBezTo>
                    <a:cubicBezTo>
                      <a:pt x="103" y="4"/>
                      <a:pt x="103" y="4"/>
                      <a:pt x="103" y="4"/>
                    </a:cubicBezTo>
                    <a:cubicBezTo>
                      <a:pt x="103" y="4"/>
                      <a:pt x="103" y="4"/>
                      <a:pt x="103" y="4"/>
                    </a:cubicBezTo>
                    <a:cubicBezTo>
                      <a:pt x="103" y="4"/>
                      <a:pt x="103" y="4"/>
                      <a:pt x="104" y="5"/>
                    </a:cubicBezTo>
                    <a:cubicBezTo>
                      <a:pt x="117" y="22"/>
                      <a:pt x="117" y="22"/>
                      <a:pt x="117" y="22"/>
                    </a:cubicBezTo>
                    <a:cubicBezTo>
                      <a:pt x="118" y="23"/>
                      <a:pt x="119" y="24"/>
                      <a:pt x="119" y="26"/>
                    </a:cubicBezTo>
                    <a:cubicBezTo>
                      <a:pt x="120" y="28"/>
                      <a:pt x="120" y="30"/>
                      <a:pt x="120" y="32"/>
                    </a:cubicBezTo>
                    <a:cubicBezTo>
                      <a:pt x="120" y="37"/>
                      <a:pt x="120" y="37"/>
                      <a:pt x="120" y="37"/>
                    </a:cubicBezTo>
                    <a:cubicBezTo>
                      <a:pt x="120" y="39"/>
                      <a:pt x="121" y="42"/>
                      <a:pt x="121" y="44"/>
                    </a:cubicBezTo>
                    <a:cubicBezTo>
                      <a:pt x="122" y="46"/>
                      <a:pt x="123" y="48"/>
                      <a:pt x="124" y="50"/>
                    </a:cubicBezTo>
                    <a:cubicBezTo>
                      <a:pt x="145" y="78"/>
                      <a:pt x="145" y="78"/>
                      <a:pt x="145" y="78"/>
                    </a:cubicBezTo>
                    <a:cubicBezTo>
                      <a:pt x="146" y="79"/>
                      <a:pt x="147" y="81"/>
                      <a:pt x="147" y="83"/>
                    </a:cubicBezTo>
                    <a:cubicBezTo>
                      <a:pt x="148" y="85"/>
                      <a:pt x="148" y="87"/>
                      <a:pt x="148" y="89"/>
                    </a:cubicBezTo>
                    <a:cubicBezTo>
                      <a:pt x="148" y="108"/>
                      <a:pt x="148" y="108"/>
                      <a:pt x="148" y="108"/>
                    </a:cubicBezTo>
                    <a:cubicBezTo>
                      <a:pt x="148" y="111"/>
                      <a:pt x="147" y="117"/>
                      <a:pt x="145" y="119"/>
                    </a:cubicBezTo>
                    <a:cubicBezTo>
                      <a:pt x="127" y="145"/>
                      <a:pt x="127" y="145"/>
                      <a:pt x="127" y="145"/>
                    </a:cubicBezTo>
                    <a:cubicBezTo>
                      <a:pt x="126" y="147"/>
                      <a:pt x="125" y="147"/>
                      <a:pt x="124" y="147"/>
                    </a:cubicBezTo>
                    <a:cubicBezTo>
                      <a:pt x="123" y="147"/>
                      <a:pt x="123" y="147"/>
                      <a:pt x="122" y="147"/>
                    </a:cubicBezTo>
                    <a:cubicBezTo>
                      <a:pt x="79" y="113"/>
                      <a:pt x="79" y="113"/>
                      <a:pt x="79" y="113"/>
                    </a:cubicBezTo>
                    <a:cubicBezTo>
                      <a:pt x="77" y="111"/>
                      <a:pt x="74" y="111"/>
                      <a:pt x="72" y="111"/>
                    </a:cubicBezTo>
                    <a:cubicBezTo>
                      <a:pt x="70" y="111"/>
                      <a:pt x="69" y="111"/>
                      <a:pt x="68" y="111"/>
                    </a:cubicBezTo>
                    <a:cubicBezTo>
                      <a:pt x="31" y="125"/>
                      <a:pt x="31" y="125"/>
                      <a:pt x="31" y="125"/>
                    </a:cubicBezTo>
                    <a:cubicBezTo>
                      <a:pt x="30" y="125"/>
                      <a:pt x="30" y="125"/>
                      <a:pt x="30" y="125"/>
                    </a:cubicBezTo>
                    <a:cubicBezTo>
                      <a:pt x="29" y="125"/>
                      <a:pt x="27" y="124"/>
                      <a:pt x="27" y="122"/>
                    </a:cubicBezTo>
                    <a:cubicBezTo>
                      <a:pt x="5" y="60"/>
                      <a:pt x="5" y="60"/>
                      <a:pt x="5" y="60"/>
                    </a:cubicBezTo>
                    <a:cubicBezTo>
                      <a:pt x="3" y="61"/>
                      <a:pt x="3" y="61"/>
                      <a:pt x="3" y="61"/>
                    </a:cubicBezTo>
                    <a:cubicBezTo>
                      <a:pt x="1" y="61"/>
                      <a:pt x="1" y="61"/>
                      <a:pt x="1" y="61"/>
                    </a:cubicBezTo>
                    <a:cubicBezTo>
                      <a:pt x="23" y="124"/>
                      <a:pt x="23" y="124"/>
                      <a:pt x="23" y="124"/>
                    </a:cubicBezTo>
                    <a:cubicBezTo>
                      <a:pt x="24" y="127"/>
                      <a:pt x="27" y="130"/>
                      <a:pt x="30" y="130"/>
                    </a:cubicBezTo>
                    <a:cubicBezTo>
                      <a:pt x="31" y="130"/>
                      <a:pt x="32" y="130"/>
                      <a:pt x="32" y="129"/>
                    </a:cubicBezTo>
                    <a:cubicBezTo>
                      <a:pt x="70" y="115"/>
                      <a:pt x="70" y="115"/>
                      <a:pt x="70" y="115"/>
                    </a:cubicBezTo>
                    <a:cubicBezTo>
                      <a:pt x="70" y="115"/>
                      <a:pt x="71" y="115"/>
                      <a:pt x="72" y="115"/>
                    </a:cubicBezTo>
                    <a:cubicBezTo>
                      <a:pt x="73" y="115"/>
                      <a:pt x="76" y="116"/>
                      <a:pt x="77" y="117"/>
                    </a:cubicBezTo>
                    <a:cubicBezTo>
                      <a:pt x="119" y="150"/>
                      <a:pt x="119" y="150"/>
                      <a:pt x="119" y="150"/>
                    </a:cubicBezTo>
                    <a:cubicBezTo>
                      <a:pt x="121" y="151"/>
                      <a:pt x="122" y="151"/>
                      <a:pt x="124" y="151"/>
                    </a:cubicBezTo>
                    <a:cubicBezTo>
                      <a:pt x="126" y="151"/>
                      <a:pt x="129" y="150"/>
                      <a:pt x="130" y="148"/>
                    </a:cubicBezTo>
                    <a:cubicBezTo>
                      <a:pt x="149" y="121"/>
                      <a:pt x="149" y="121"/>
                      <a:pt x="149" y="121"/>
                    </a:cubicBezTo>
                    <a:cubicBezTo>
                      <a:pt x="151" y="118"/>
                      <a:pt x="152" y="113"/>
                      <a:pt x="153" y="108"/>
                    </a:cubicBezTo>
                    <a:cubicBezTo>
                      <a:pt x="153" y="89"/>
                      <a:pt x="153" y="89"/>
                      <a:pt x="153" y="89"/>
                    </a:cubicBezTo>
                    <a:cubicBezTo>
                      <a:pt x="153" y="86"/>
                      <a:pt x="152" y="84"/>
                      <a:pt x="151" y="82"/>
                    </a:cubicBezTo>
                    <a:cubicBezTo>
                      <a:pt x="151" y="79"/>
                      <a:pt x="150" y="77"/>
                      <a:pt x="149" y="76"/>
                    </a:cubicBezTo>
                    <a:cubicBezTo>
                      <a:pt x="128" y="47"/>
                      <a:pt x="128" y="47"/>
                      <a:pt x="128" y="47"/>
                    </a:cubicBezTo>
                    <a:cubicBezTo>
                      <a:pt x="127" y="46"/>
                      <a:pt x="126" y="45"/>
                      <a:pt x="126" y="43"/>
                    </a:cubicBezTo>
                    <a:cubicBezTo>
                      <a:pt x="125" y="41"/>
                      <a:pt x="125" y="39"/>
                      <a:pt x="125" y="37"/>
                    </a:cubicBezTo>
                    <a:cubicBezTo>
                      <a:pt x="125" y="32"/>
                      <a:pt x="125" y="32"/>
                      <a:pt x="125" y="32"/>
                    </a:cubicBezTo>
                    <a:cubicBezTo>
                      <a:pt x="125" y="30"/>
                      <a:pt x="124" y="27"/>
                      <a:pt x="123" y="25"/>
                    </a:cubicBezTo>
                    <a:cubicBezTo>
                      <a:pt x="123" y="23"/>
                      <a:pt x="122" y="21"/>
                      <a:pt x="120" y="19"/>
                    </a:cubicBezTo>
                    <a:cubicBezTo>
                      <a:pt x="107" y="2"/>
                      <a:pt x="107" y="2"/>
                      <a:pt x="107" y="2"/>
                    </a:cubicBezTo>
                    <a:cubicBezTo>
                      <a:pt x="107" y="2"/>
                      <a:pt x="106" y="1"/>
                      <a:pt x="105" y="1"/>
                    </a:cubicBezTo>
                    <a:cubicBezTo>
                      <a:pt x="105" y="0"/>
                      <a:pt x="104" y="0"/>
                      <a:pt x="103" y="0"/>
                    </a:cubicBezTo>
                    <a:cubicBezTo>
                      <a:pt x="103" y="0"/>
                      <a:pt x="102" y="0"/>
                      <a:pt x="101" y="1"/>
                    </a:cubicBezTo>
                    <a:cubicBezTo>
                      <a:pt x="100" y="1"/>
                      <a:pt x="100" y="2"/>
                      <a:pt x="100" y="3"/>
                    </a:cubicBezTo>
                    <a:cubicBezTo>
                      <a:pt x="100" y="4"/>
                      <a:pt x="100" y="5"/>
                      <a:pt x="100" y="6"/>
                    </a:cubicBezTo>
                    <a:cubicBezTo>
                      <a:pt x="100" y="25"/>
                      <a:pt x="100" y="25"/>
                      <a:pt x="100" y="25"/>
                    </a:cubicBezTo>
                    <a:cubicBezTo>
                      <a:pt x="100" y="26"/>
                      <a:pt x="99" y="27"/>
                      <a:pt x="99" y="27"/>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9" y="27"/>
                    </a:cubicBezTo>
                    <a:cubicBezTo>
                      <a:pt x="99" y="28"/>
                      <a:pt x="99" y="28"/>
                      <a:pt x="99" y="28"/>
                    </a:cubicBezTo>
                    <a:cubicBezTo>
                      <a:pt x="99" y="27"/>
                      <a:pt x="99" y="27"/>
                      <a:pt x="99" y="27"/>
                    </a:cubicBezTo>
                    <a:cubicBezTo>
                      <a:pt x="99" y="27"/>
                      <a:pt x="99" y="27"/>
                      <a:pt x="98" y="27"/>
                    </a:cubicBezTo>
                    <a:cubicBezTo>
                      <a:pt x="91" y="22"/>
                      <a:pt x="91" y="22"/>
                      <a:pt x="91" y="22"/>
                    </a:cubicBezTo>
                    <a:cubicBezTo>
                      <a:pt x="90" y="21"/>
                      <a:pt x="89" y="20"/>
                      <a:pt x="89" y="18"/>
                    </a:cubicBezTo>
                    <a:cubicBezTo>
                      <a:pt x="88" y="17"/>
                      <a:pt x="88" y="15"/>
                      <a:pt x="88" y="14"/>
                    </a:cubicBezTo>
                    <a:cubicBezTo>
                      <a:pt x="88" y="12"/>
                      <a:pt x="88" y="12"/>
                      <a:pt x="88" y="12"/>
                    </a:cubicBezTo>
                    <a:cubicBezTo>
                      <a:pt x="88" y="9"/>
                      <a:pt x="87" y="7"/>
                      <a:pt x="86" y="5"/>
                    </a:cubicBezTo>
                    <a:cubicBezTo>
                      <a:pt x="85" y="4"/>
                      <a:pt x="83" y="2"/>
                      <a:pt x="81" y="2"/>
                    </a:cubicBezTo>
                    <a:cubicBezTo>
                      <a:pt x="66" y="0"/>
                      <a:pt x="66" y="0"/>
                      <a:pt x="66" y="0"/>
                    </a:cubicBezTo>
                    <a:cubicBezTo>
                      <a:pt x="65" y="0"/>
                      <a:pt x="65" y="0"/>
                      <a:pt x="65" y="0"/>
                    </a:cubicBezTo>
                    <a:cubicBezTo>
                      <a:pt x="63" y="0"/>
                      <a:pt x="61" y="1"/>
                      <a:pt x="59" y="2"/>
                    </a:cubicBezTo>
                    <a:cubicBezTo>
                      <a:pt x="58" y="3"/>
                      <a:pt x="57" y="5"/>
                      <a:pt x="56" y="7"/>
                    </a:cubicBezTo>
                    <a:cubicBezTo>
                      <a:pt x="55" y="11"/>
                      <a:pt x="55" y="11"/>
                      <a:pt x="55" y="11"/>
                    </a:cubicBezTo>
                    <a:cubicBezTo>
                      <a:pt x="54" y="12"/>
                      <a:pt x="53" y="14"/>
                      <a:pt x="52" y="14"/>
                    </a:cubicBezTo>
                    <a:cubicBezTo>
                      <a:pt x="51" y="15"/>
                      <a:pt x="50" y="16"/>
                      <a:pt x="50" y="16"/>
                    </a:cubicBezTo>
                    <a:cubicBezTo>
                      <a:pt x="49" y="16"/>
                      <a:pt x="49" y="16"/>
                      <a:pt x="49" y="16"/>
                    </a:cubicBezTo>
                    <a:cubicBezTo>
                      <a:pt x="47" y="16"/>
                      <a:pt x="45" y="16"/>
                      <a:pt x="43" y="17"/>
                    </a:cubicBezTo>
                    <a:cubicBezTo>
                      <a:pt x="41" y="18"/>
                      <a:pt x="40" y="19"/>
                      <a:pt x="38" y="20"/>
                    </a:cubicBezTo>
                    <a:cubicBezTo>
                      <a:pt x="3" y="49"/>
                      <a:pt x="3" y="49"/>
                      <a:pt x="3" y="49"/>
                    </a:cubicBezTo>
                    <a:cubicBezTo>
                      <a:pt x="1" y="51"/>
                      <a:pt x="0" y="54"/>
                      <a:pt x="0" y="58"/>
                    </a:cubicBezTo>
                    <a:cubicBezTo>
                      <a:pt x="0" y="59"/>
                      <a:pt x="0" y="60"/>
                      <a:pt x="1" y="61"/>
                    </a:cubicBezTo>
                    <a:lnTo>
                      <a:pt x="3" y="6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24" name="Freeform 289"/>
              <p:cNvSpPr>
                <a:spLocks/>
              </p:cNvSpPr>
              <p:nvPr/>
            </p:nvSpPr>
            <p:spPr bwMode="auto">
              <a:xfrm>
                <a:off x="-5230812" y="2525710"/>
                <a:ext cx="52388" cy="47625"/>
              </a:xfrm>
              <a:custGeom>
                <a:avLst/>
                <a:gdLst/>
                <a:ahLst/>
                <a:cxnLst>
                  <a:cxn ang="0">
                    <a:pos x="4" y="11"/>
                  </a:cxn>
                  <a:cxn ang="0">
                    <a:pos x="5" y="9"/>
                  </a:cxn>
                  <a:cxn ang="0">
                    <a:pos x="4" y="9"/>
                  </a:cxn>
                  <a:cxn ang="0">
                    <a:pos x="4" y="8"/>
                  </a:cxn>
                  <a:cxn ang="0">
                    <a:pos x="5" y="6"/>
                  </a:cxn>
                  <a:cxn ang="0">
                    <a:pos x="8" y="4"/>
                  </a:cxn>
                  <a:cxn ang="0">
                    <a:pos x="9" y="4"/>
                  </a:cxn>
                  <a:cxn ang="0">
                    <a:pos x="10" y="6"/>
                  </a:cxn>
                  <a:cxn ang="0">
                    <a:pos x="9" y="8"/>
                  </a:cxn>
                  <a:cxn ang="0">
                    <a:pos x="6" y="9"/>
                  </a:cxn>
                  <a:cxn ang="0">
                    <a:pos x="5" y="9"/>
                  </a:cxn>
                  <a:cxn ang="0">
                    <a:pos x="4" y="11"/>
                  </a:cxn>
                  <a:cxn ang="0">
                    <a:pos x="3" y="13"/>
                  </a:cxn>
                  <a:cxn ang="0">
                    <a:pos x="6" y="13"/>
                  </a:cxn>
                  <a:cxn ang="0">
                    <a:pos x="13" y="11"/>
                  </a:cxn>
                  <a:cxn ang="0">
                    <a:pos x="14" y="6"/>
                  </a:cxn>
                  <a:cxn ang="0">
                    <a:pos x="12" y="1"/>
                  </a:cxn>
                  <a:cxn ang="0">
                    <a:pos x="8" y="0"/>
                  </a:cxn>
                  <a:cxn ang="0">
                    <a:pos x="2" y="3"/>
                  </a:cxn>
                  <a:cxn ang="0">
                    <a:pos x="0" y="8"/>
                  </a:cxn>
                  <a:cxn ang="0">
                    <a:pos x="1" y="11"/>
                  </a:cxn>
                  <a:cxn ang="0">
                    <a:pos x="3" y="13"/>
                  </a:cxn>
                  <a:cxn ang="0">
                    <a:pos x="4" y="11"/>
                  </a:cxn>
                </a:cxnLst>
                <a:rect l="0" t="0" r="r" b="b"/>
                <a:pathLst>
                  <a:path w="14" h="13">
                    <a:moveTo>
                      <a:pt x="4" y="11"/>
                    </a:moveTo>
                    <a:cubicBezTo>
                      <a:pt x="5" y="9"/>
                      <a:pt x="5" y="9"/>
                      <a:pt x="5" y="9"/>
                    </a:cubicBezTo>
                    <a:cubicBezTo>
                      <a:pt x="4" y="9"/>
                      <a:pt x="4" y="9"/>
                      <a:pt x="4" y="9"/>
                    </a:cubicBezTo>
                    <a:cubicBezTo>
                      <a:pt x="4" y="8"/>
                      <a:pt x="4" y="8"/>
                      <a:pt x="4" y="8"/>
                    </a:cubicBezTo>
                    <a:cubicBezTo>
                      <a:pt x="4" y="7"/>
                      <a:pt x="4" y="7"/>
                      <a:pt x="5" y="6"/>
                    </a:cubicBezTo>
                    <a:cubicBezTo>
                      <a:pt x="6" y="4"/>
                      <a:pt x="7" y="4"/>
                      <a:pt x="8" y="4"/>
                    </a:cubicBezTo>
                    <a:cubicBezTo>
                      <a:pt x="9" y="4"/>
                      <a:pt x="9" y="4"/>
                      <a:pt x="9" y="4"/>
                    </a:cubicBezTo>
                    <a:cubicBezTo>
                      <a:pt x="10" y="5"/>
                      <a:pt x="10" y="5"/>
                      <a:pt x="10" y="6"/>
                    </a:cubicBezTo>
                    <a:cubicBezTo>
                      <a:pt x="10" y="7"/>
                      <a:pt x="10" y="7"/>
                      <a:pt x="9" y="8"/>
                    </a:cubicBezTo>
                    <a:cubicBezTo>
                      <a:pt x="9" y="9"/>
                      <a:pt x="7" y="9"/>
                      <a:pt x="6" y="9"/>
                    </a:cubicBezTo>
                    <a:cubicBezTo>
                      <a:pt x="5" y="9"/>
                      <a:pt x="5" y="9"/>
                      <a:pt x="5" y="9"/>
                    </a:cubicBezTo>
                    <a:cubicBezTo>
                      <a:pt x="4" y="11"/>
                      <a:pt x="4" y="11"/>
                      <a:pt x="4" y="11"/>
                    </a:cubicBezTo>
                    <a:cubicBezTo>
                      <a:pt x="3" y="13"/>
                      <a:pt x="3" y="13"/>
                      <a:pt x="3" y="13"/>
                    </a:cubicBezTo>
                    <a:cubicBezTo>
                      <a:pt x="4" y="13"/>
                      <a:pt x="5" y="13"/>
                      <a:pt x="6" y="13"/>
                    </a:cubicBezTo>
                    <a:cubicBezTo>
                      <a:pt x="8" y="13"/>
                      <a:pt x="11" y="12"/>
                      <a:pt x="13" y="11"/>
                    </a:cubicBezTo>
                    <a:cubicBezTo>
                      <a:pt x="14" y="9"/>
                      <a:pt x="14" y="8"/>
                      <a:pt x="14" y="6"/>
                    </a:cubicBezTo>
                    <a:cubicBezTo>
                      <a:pt x="14" y="4"/>
                      <a:pt x="13" y="2"/>
                      <a:pt x="12" y="1"/>
                    </a:cubicBezTo>
                    <a:cubicBezTo>
                      <a:pt x="11" y="0"/>
                      <a:pt x="9" y="0"/>
                      <a:pt x="8" y="0"/>
                    </a:cubicBezTo>
                    <a:cubicBezTo>
                      <a:pt x="6" y="0"/>
                      <a:pt x="3" y="1"/>
                      <a:pt x="2" y="3"/>
                    </a:cubicBezTo>
                    <a:cubicBezTo>
                      <a:pt x="0" y="5"/>
                      <a:pt x="0" y="6"/>
                      <a:pt x="0" y="8"/>
                    </a:cubicBezTo>
                    <a:cubicBezTo>
                      <a:pt x="0" y="9"/>
                      <a:pt x="0" y="10"/>
                      <a:pt x="1" y="11"/>
                    </a:cubicBezTo>
                    <a:cubicBezTo>
                      <a:pt x="1" y="12"/>
                      <a:pt x="2" y="12"/>
                      <a:pt x="3" y="13"/>
                    </a:cubicBezTo>
                    <a:lnTo>
                      <a:pt x="4" y="1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25" name="Freeform 290"/>
              <p:cNvSpPr>
                <a:spLocks/>
              </p:cNvSpPr>
              <p:nvPr/>
            </p:nvSpPr>
            <p:spPr bwMode="auto">
              <a:xfrm>
                <a:off x="-5172075" y="2559047"/>
                <a:ext cx="87313" cy="55562"/>
              </a:xfrm>
              <a:custGeom>
                <a:avLst/>
                <a:gdLst/>
                <a:ahLst/>
                <a:cxnLst>
                  <a:cxn ang="0">
                    <a:pos x="3" y="6"/>
                  </a:cxn>
                  <a:cxn ang="0">
                    <a:pos x="5" y="6"/>
                  </a:cxn>
                  <a:cxn ang="0">
                    <a:pos x="5" y="5"/>
                  </a:cxn>
                  <a:cxn ang="0">
                    <a:pos x="7" y="4"/>
                  </a:cxn>
                  <a:cxn ang="0">
                    <a:pos x="7" y="4"/>
                  </a:cxn>
                  <a:cxn ang="0">
                    <a:pos x="8" y="5"/>
                  </a:cxn>
                  <a:cxn ang="0">
                    <a:pos x="17" y="8"/>
                  </a:cxn>
                  <a:cxn ang="0">
                    <a:pos x="19" y="10"/>
                  </a:cxn>
                  <a:cxn ang="0">
                    <a:pos x="19" y="10"/>
                  </a:cxn>
                  <a:cxn ang="0">
                    <a:pos x="17" y="11"/>
                  </a:cxn>
                  <a:cxn ang="0">
                    <a:pos x="15" y="11"/>
                  </a:cxn>
                  <a:cxn ang="0">
                    <a:pos x="13" y="11"/>
                  </a:cxn>
                  <a:cxn ang="0">
                    <a:pos x="8" y="10"/>
                  </a:cxn>
                  <a:cxn ang="0">
                    <a:pos x="6" y="8"/>
                  </a:cxn>
                  <a:cxn ang="0">
                    <a:pos x="5" y="6"/>
                  </a:cxn>
                  <a:cxn ang="0">
                    <a:pos x="3" y="6"/>
                  </a:cxn>
                  <a:cxn ang="0">
                    <a:pos x="0" y="6"/>
                  </a:cxn>
                  <a:cxn ang="0">
                    <a:pos x="2" y="11"/>
                  </a:cxn>
                  <a:cxn ang="0">
                    <a:pos x="7" y="14"/>
                  </a:cxn>
                  <a:cxn ang="0">
                    <a:pos x="12" y="15"/>
                  </a:cxn>
                  <a:cxn ang="0">
                    <a:pos x="15" y="15"/>
                  </a:cxn>
                  <a:cxn ang="0">
                    <a:pos x="19" y="15"/>
                  </a:cxn>
                  <a:cxn ang="0">
                    <a:pos x="22" y="13"/>
                  </a:cxn>
                  <a:cxn ang="0">
                    <a:pos x="23" y="10"/>
                  </a:cxn>
                  <a:cxn ang="0">
                    <a:pos x="19" y="4"/>
                  </a:cxn>
                  <a:cxn ang="0">
                    <a:pos x="9" y="0"/>
                  </a:cxn>
                  <a:cxn ang="0">
                    <a:pos x="8" y="0"/>
                  </a:cxn>
                  <a:cxn ang="0">
                    <a:pos x="7" y="0"/>
                  </a:cxn>
                  <a:cxn ang="0">
                    <a:pos x="2" y="2"/>
                  </a:cxn>
                  <a:cxn ang="0">
                    <a:pos x="0" y="6"/>
                  </a:cxn>
                  <a:cxn ang="0">
                    <a:pos x="3" y="6"/>
                  </a:cxn>
                </a:cxnLst>
                <a:rect l="0" t="0" r="r" b="b"/>
                <a:pathLst>
                  <a:path w="23" h="15">
                    <a:moveTo>
                      <a:pt x="3" y="6"/>
                    </a:moveTo>
                    <a:cubicBezTo>
                      <a:pt x="5" y="6"/>
                      <a:pt x="5" y="6"/>
                      <a:pt x="5" y="6"/>
                    </a:cubicBezTo>
                    <a:cubicBezTo>
                      <a:pt x="5" y="5"/>
                      <a:pt x="5" y="5"/>
                      <a:pt x="5" y="5"/>
                    </a:cubicBezTo>
                    <a:cubicBezTo>
                      <a:pt x="5" y="5"/>
                      <a:pt x="6" y="4"/>
                      <a:pt x="7" y="4"/>
                    </a:cubicBezTo>
                    <a:cubicBezTo>
                      <a:pt x="7" y="4"/>
                      <a:pt x="7" y="4"/>
                      <a:pt x="7" y="4"/>
                    </a:cubicBezTo>
                    <a:cubicBezTo>
                      <a:pt x="8" y="5"/>
                      <a:pt x="8" y="5"/>
                      <a:pt x="8" y="5"/>
                    </a:cubicBezTo>
                    <a:cubicBezTo>
                      <a:pt x="10" y="5"/>
                      <a:pt x="15" y="7"/>
                      <a:pt x="17" y="8"/>
                    </a:cubicBezTo>
                    <a:cubicBezTo>
                      <a:pt x="18" y="9"/>
                      <a:pt x="19" y="10"/>
                      <a:pt x="19" y="10"/>
                    </a:cubicBezTo>
                    <a:cubicBezTo>
                      <a:pt x="19" y="10"/>
                      <a:pt x="19" y="10"/>
                      <a:pt x="19" y="10"/>
                    </a:cubicBezTo>
                    <a:cubicBezTo>
                      <a:pt x="18" y="10"/>
                      <a:pt x="18" y="11"/>
                      <a:pt x="17" y="11"/>
                    </a:cubicBezTo>
                    <a:cubicBezTo>
                      <a:pt x="17" y="11"/>
                      <a:pt x="16" y="11"/>
                      <a:pt x="15" y="11"/>
                    </a:cubicBezTo>
                    <a:cubicBezTo>
                      <a:pt x="14" y="11"/>
                      <a:pt x="14" y="11"/>
                      <a:pt x="13" y="11"/>
                    </a:cubicBezTo>
                    <a:cubicBezTo>
                      <a:pt x="8" y="10"/>
                      <a:pt x="8" y="10"/>
                      <a:pt x="8" y="10"/>
                    </a:cubicBezTo>
                    <a:cubicBezTo>
                      <a:pt x="7" y="10"/>
                      <a:pt x="6" y="9"/>
                      <a:pt x="6" y="8"/>
                    </a:cubicBezTo>
                    <a:cubicBezTo>
                      <a:pt x="5" y="8"/>
                      <a:pt x="5" y="7"/>
                      <a:pt x="5" y="6"/>
                    </a:cubicBezTo>
                    <a:cubicBezTo>
                      <a:pt x="3" y="6"/>
                      <a:pt x="3" y="6"/>
                      <a:pt x="3" y="6"/>
                    </a:cubicBezTo>
                    <a:cubicBezTo>
                      <a:pt x="0" y="6"/>
                      <a:pt x="0" y="6"/>
                      <a:pt x="0" y="6"/>
                    </a:cubicBezTo>
                    <a:cubicBezTo>
                      <a:pt x="0" y="8"/>
                      <a:pt x="1" y="10"/>
                      <a:pt x="2" y="11"/>
                    </a:cubicBezTo>
                    <a:cubicBezTo>
                      <a:pt x="4" y="12"/>
                      <a:pt x="5" y="14"/>
                      <a:pt x="7" y="14"/>
                    </a:cubicBezTo>
                    <a:cubicBezTo>
                      <a:pt x="12" y="15"/>
                      <a:pt x="12" y="15"/>
                      <a:pt x="12" y="15"/>
                    </a:cubicBezTo>
                    <a:cubicBezTo>
                      <a:pt x="13" y="15"/>
                      <a:pt x="14" y="15"/>
                      <a:pt x="15" y="15"/>
                    </a:cubicBezTo>
                    <a:cubicBezTo>
                      <a:pt x="16" y="15"/>
                      <a:pt x="18" y="15"/>
                      <a:pt x="19" y="15"/>
                    </a:cubicBezTo>
                    <a:cubicBezTo>
                      <a:pt x="20" y="14"/>
                      <a:pt x="21" y="14"/>
                      <a:pt x="22" y="13"/>
                    </a:cubicBezTo>
                    <a:cubicBezTo>
                      <a:pt x="23" y="12"/>
                      <a:pt x="23" y="11"/>
                      <a:pt x="23" y="10"/>
                    </a:cubicBezTo>
                    <a:cubicBezTo>
                      <a:pt x="23" y="7"/>
                      <a:pt x="21" y="5"/>
                      <a:pt x="19" y="4"/>
                    </a:cubicBezTo>
                    <a:cubicBezTo>
                      <a:pt x="16" y="3"/>
                      <a:pt x="12" y="1"/>
                      <a:pt x="9" y="0"/>
                    </a:cubicBezTo>
                    <a:cubicBezTo>
                      <a:pt x="8" y="0"/>
                      <a:pt x="8" y="0"/>
                      <a:pt x="8" y="0"/>
                    </a:cubicBezTo>
                    <a:cubicBezTo>
                      <a:pt x="7" y="0"/>
                      <a:pt x="7" y="0"/>
                      <a:pt x="7" y="0"/>
                    </a:cubicBezTo>
                    <a:cubicBezTo>
                      <a:pt x="5" y="0"/>
                      <a:pt x="3" y="1"/>
                      <a:pt x="2" y="2"/>
                    </a:cubicBezTo>
                    <a:cubicBezTo>
                      <a:pt x="1" y="3"/>
                      <a:pt x="0" y="4"/>
                      <a:pt x="0" y="6"/>
                    </a:cubicBezTo>
                    <a:lnTo>
                      <a:pt x="3"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26" name="Freeform 291"/>
              <p:cNvSpPr>
                <a:spLocks/>
              </p:cNvSpPr>
              <p:nvPr/>
            </p:nvSpPr>
            <p:spPr bwMode="auto">
              <a:xfrm>
                <a:off x="-5029199" y="2419349"/>
                <a:ext cx="79374" cy="90487"/>
              </a:xfrm>
              <a:custGeom>
                <a:avLst/>
                <a:gdLst/>
                <a:ahLst/>
                <a:cxnLst>
                  <a:cxn ang="0">
                    <a:pos x="4" y="13"/>
                  </a:cxn>
                  <a:cxn ang="0">
                    <a:pos x="5" y="12"/>
                  </a:cxn>
                  <a:cxn ang="0">
                    <a:pos x="5" y="10"/>
                  </a:cxn>
                  <a:cxn ang="0">
                    <a:pos x="6" y="9"/>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4"/>
                  </a:cxn>
                  <a:cxn ang="0">
                    <a:pos x="16" y="5"/>
                  </a:cxn>
                  <a:cxn ang="0">
                    <a:pos x="16" y="6"/>
                  </a:cxn>
                  <a:cxn ang="0">
                    <a:pos x="14" y="18"/>
                  </a:cxn>
                  <a:cxn ang="0">
                    <a:pos x="13" y="20"/>
                  </a:cxn>
                  <a:cxn ang="0">
                    <a:pos x="13" y="20"/>
                  </a:cxn>
                  <a:cxn ang="0">
                    <a:pos x="13" y="20"/>
                  </a:cxn>
                  <a:cxn ang="0">
                    <a:pos x="13" y="20"/>
                  </a:cxn>
                  <a:cxn ang="0">
                    <a:pos x="13" y="20"/>
                  </a:cxn>
                  <a:cxn ang="0">
                    <a:pos x="13" y="20"/>
                  </a:cxn>
                  <a:cxn ang="0">
                    <a:pos x="13" y="20"/>
                  </a:cxn>
                  <a:cxn ang="0">
                    <a:pos x="13" y="20"/>
                  </a:cxn>
                  <a:cxn ang="0">
                    <a:pos x="12" y="19"/>
                  </a:cxn>
                  <a:cxn ang="0">
                    <a:pos x="5" y="12"/>
                  </a:cxn>
                  <a:cxn ang="0">
                    <a:pos x="4" y="13"/>
                  </a:cxn>
                  <a:cxn ang="0">
                    <a:pos x="2" y="14"/>
                  </a:cxn>
                  <a:cxn ang="0">
                    <a:pos x="9" y="22"/>
                  </a:cxn>
                  <a:cxn ang="0">
                    <a:pos x="13" y="24"/>
                  </a:cxn>
                  <a:cxn ang="0">
                    <a:pos x="16" y="23"/>
                  </a:cxn>
                  <a:cxn ang="0">
                    <a:pos x="18" y="19"/>
                  </a:cxn>
                  <a:cxn ang="0">
                    <a:pos x="20" y="7"/>
                  </a:cxn>
                  <a:cxn ang="0">
                    <a:pos x="21" y="5"/>
                  </a:cxn>
                  <a:cxn ang="0">
                    <a:pos x="20" y="2"/>
                  </a:cxn>
                  <a:cxn ang="0">
                    <a:pos x="16" y="0"/>
                  </a:cxn>
                  <a:cxn ang="0">
                    <a:pos x="14" y="0"/>
                  </a:cxn>
                  <a:cxn ang="0">
                    <a:pos x="4" y="5"/>
                  </a:cxn>
                  <a:cxn ang="0">
                    <a:pos x="0" y="10"/>
                  </a:cxn>
                  <a:cxn ang="0">
                    <a:pos x="2" y="14"/>
                  </a:cxn>
                  <a:cxn ang="0">
                    <a:pos x="4" y="13"/>
                  </a:cxn>
                </a:cxnLst>
                <a:rect l="0" t="0" r="r" b="b"/>
                <a:pathLst>
                  <a:path w="21" h="24">
                    <a:moveTo>
                      <a:pt x="4" y="13"/>
                    </a:moveTo>
                    <a:cubicBezTo>
                      <a:pt x="5" y="12"/>
                      <a:pt x="5" y="12"/>
                      <a:pt x="5" y="12"/>
                    </a:cubicBezTo>
                    <a:cubicBezTo>
                      <a:pt x="5" y="11"/>
                      <a:pt x="5" y="10"/>
                      <a:pt x="5" y="10"/>
                    </a:cubicBezTo>
                    <a:cubicBezTo>
                      <a:pt x="5" y="9"/>
                      <a:pt x="5" y="9"/>
                      <a:pt x="6" y="9"/>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5"/>
                      <a:pt x="16" y="5"/>
                      <a:pt x="16" y="5"/>
                    </a:cubicBezTo>
                    <a:cubicBezTo>
                      <a:pt x="16" y="6"/>
                      <a:pt x="16" y="6"/>
                      <a:pt x="16" y="6"/>
                    </a:cubicBezTo>
                    <a:cubicBezTo>
                      <a:pt x="14" y="18"/>
                      <a:pt x="14" y="18"/>
                      <a:pt x="14" y="18"/>
                    </a:cubicBezTo>
                    <a:cubicBezTo>
                      <a:pt x="13" y="19"/>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2" y="19"/>
                      <a:pt x="12" y="19"/>
                      <a:pt x="12" y="19"/>
                    </a:cubicBezTo>
                    <a:cubicBezTo>
                      <a:pt x="5" y="12"/>
                      <a:pt x="5" y="12"/>
                      <a:pt x="5" y="12"/>
                    </a:cubicBezTo>
                    <a:cubicBezTo>
                      <a:pt x="4" y="13"/>
                      <a:pt x="4" y="13"/>
                      <a:pt x="4" y="13"/>
                    </a:cubicBezTo>
                    <a:cubicBezTo>
                      <a:pt x="2" y="14"/>
                      <a:pt x="2" y="14"/>
                      <a:pt x="2" y="14"/>
                    </a:cubicBezTo>
                    <a:cubicBezTo>
                      <a:pt x="9" y="22"/>
                      <a:pt x="9" y="22"/>
                      <a:pt x="9" y="22"/>
                    </a:cubicBezTo>
                    <a:cubicBezTo>
                      <a:pt x="10" y="23"/>
                      <a:pt x="11" y="24"/>
                      <a:pt x="13" y="24"/>
                    </a:cubicBezTo>
                    <a:cubicBezTo>
                      <a:pt x="14" y="24"/>
                      <a:pt x="15" y="24"/>
                      <a:pt x="16" y="23"/>
                    </a:cubicBezTo>
                    <a:cubicBezTo>
                      <a:pt x="17" y="22"/>
                      <a:pt x="17" y="21"/>
                      <a:pt x="18" y="19"/>
                    </a:cubicBezTo>
                    <a:cubicBezTo>
                      <a:pt x="20" y="7"/>
                      <a:pt x="20" y="7"/>
                      <a:pt x="20" y="7"/>
                    </a:cubicBezTo>
                    <a:cubicBezTo>
                      <a:pt x="21" y="7"/>
                      <a:pt x="21" y="6"/>
                      <a:pt x="21" y="5"/>
                    </a:cubicBezTo>
                    <a:cubicBezTo>
                      <a:pt x="21" y="4"/>
                      <a:pt x="20" y="3"/>
                      <a:pt x="20" y="2"/>
                    </a:cubicBezTo>
                    <a:cubicBezTo>
                      <a:pt x="19" y="1"/>
                      <a:pt x="17" y="0"/>
                      <a:pt x="16" y="0"/>
                    </a:cubicBezTo>
                    <a:cubicBezTo>
                      <a:pt x="15" y="0"/>
                      <a:pt x="15" y="0"/>
                      <a:pt x="14" y="0"/>
                    </a:cubicBezTo>
                    <a:cubicBezTo>
                      <a:pt x="4" y="5"/>
                      <a:pt x="4" y="5"/>
                      <a:pt x="4" y="5"/>
                    </a:cubicBezTo>
                    <a:cubicBezTo>
                      <a:pt x="2" y="6"/>
                      <a:pt x="0" y="8"/>
                      <a:pt x="0" y="10"/>
                    </a:cubicBezTo>
                    <a:cubicBezTo>
                      <a:pt x="0" y="12"/>
                      <a:pt x="1" y="13"/>
                      <a:pt x="2" y="14"/>
                    </a:cubicBezTo>
                    <a:lnTo>
                      <a:pt x="4"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27" name="Freeform 292"/>
              <p:cNvSpPr>
                <a:spLocks/>
              </p:cNvSpPr>
              <p:nvPr/>
            </p:nvSpPr>
            <p:spPr bwMode="auto">
              <a:xfrm>
                <a:off x="-5054600" y="2554285"/>
                <a:ext cx="112712" cy="128587"/>
              </a:xfrm>
              <a:custGeom>
                <a:avLst/>
                <a:gdLst/>
                <a:ahLst/>
                <a:cxnLst>
                  <a:cxn ang="0">
                    <a:pos x="7" y="6"/>
                  </a:cxn>
                  <a:cxn ang="0">
                    <a:pos x="7" y="4"/>
                  </a:cxn>
                  <a:cxn ang="0">
                    <a:pos x="7" y="4"/>
                  </a:cxn>
                  <a:cxn ang="0">
                    <a:pos x="6" y="3"/>
                  </a:cxn>
                  <a:cxn ang="0">
                    <a:pos x="6" y="3"/>
                  </a:cxn>
                  <a:cxn ang="0">
                    <a:pos x="7" y="4"/>
                  </a:cxn>
                  <a:cxn ang="0">
                    <a:pos x="6" y="5"/>
                  </a:cxn>
                  <a:cxn ang="0">
                    <a:pos x="5" y="4"/>
                  </a:cxn>
                  <a:cxn ang="0">
                    <a:pos x="6" y="3"/>
                  </a:cxn>
                  <a:cxn ang="0">
                    <a:pos x="6" y="3"/>
                  </a:cxn>
                  <a:cxn ang="0">
                    <a:pos x="5" y="4"/>
                  </a:cxn>
                  <a:cxn ang="0">
                    <a:pos x="4" y="4"/>
                  </a:cxn>
                  <a:cxn ang="0">
                    <a:pos x="4" y="4"/>
                  </a:cxn>
                  <a:cxn ang="0">
                    <a:pos x="4" y="4"/>
                  </a:cxn>
                  <a:cxn ang="0">
                    <a:pos x="5" y="6"/>
                  </a:cxn>
                  <a:cxn ang="0">
                    <a:pos x="7" y="14"/>
                  </a:cxn>
                  <a:cxn ang="0">
                    <a:pos x="15" y="21"/>
                  </a:cxn>
                  <a:cxn ang="0">
                    <a:pos x="23" y="24"/>
                  </a:cxn>
                  <a:cxn ang="0">
                    <a:pos x="24" y="24"/>
                  </a:cxn>
                  <a:cxn ang="0">
                    <a:pos x="24" y="24"/>
                  </a:cxn>
                  <a:cxn ang="0">
                    <a:pos x="24" y="24"/>
                  </a:cxn>
                  <a:cxn ang="0">
                    <a:pos x="24" y="24"/>
                  </a:cxn>
                  <a:cxn ang="0">
                    <a:pos x="24" y="24"/>
                  </a:cxn>
                  <a:cxn ang="0">
                    <a:pos x="24" y="24"/>
                  </a:cxn>
                  <a:cxn ang="0">
                    <a:pos x="25" y="27"/>
                  </a:cxn>
                  <a:cxn ang="0">
                    <a:pos x="25" y="29"/>
                  </a:cxn>
                  <a:cxn ang="0">
                    <a:pos x="19" y="29"/>
                  </a:cxn>
                  <a:cxn ang="0">
                    <a:pos x="7" y="22"/>
                  </a:cxn>
                  <a:cxn ang="0">
                    <a:pos x="5" y="17"/>
                  </a:cxn>
                  <a:cxn ang="0">
                    <a:pos x="7" y="6"/>
                  </a:cxn>
                  <a:cxn ang="0">
                    <a:pos x="3" y="5"/>
                  </a:cxn>
                  <a:cxn ang="0">
                    <a:pos x="0" y="17"/>
                  </a:cxn>
                  <a:cxn ang="0">
                    <a:pos x="5" y="26"/>
                  </a:cxn>
                  <a:cxn ang="0">
                    <a:pos x="18" y="33"/>
                  </a:cxn>
                  <a:cxn ang="0">
                    <a:pos x="28" y="32"/>
                  </a:cxn>
                  <a:cxn ang="0">
                    <a:pos x="30" y="26"/>
                  </a:cxn>
                  <a:cxn ang="0">
                    <a:pos x="24" y="20"/>
                  </a:cxn>
                  <a:cxn ang="0">
                    <a:pos x="23" y="20"/>
                  </a:cxn>
                  <a:cxn ang="0">
                    <a:pos x="20" y="19"/>
                  </a:cxn>
                  <a:cxn ang="0">
                    <a:pos x="13" y="15"/>
                  </a:cxn>
                  <a:cxn ang="0">
                    <a:pos x="9" y="7"/>
                  </a:cxn>
                  <a:cxn ang="0">
                    <a:pos x="8" y="3"/>
                  </a:cxn>
                  <a:cxn ang="0">
                    <a:pos x="7" y="1"/>
                  </a:cxn>
                  <a:cxn ang="0">
                    <a:pos x="5" y="1"/>
                  </a:cxn>
                  <a:cxn ang="0">
                    <a:pos x="3" y="5"/>
                  </a:cxn>
                </a:cxnLst>
                <a:rect l="0" t="0" r="r" b="b"/>
                <a:pathLst>
                  <a:path w="30" h="34">
                    <a:moveTo>
                      <a:pt x="5" y="5"/>
                    </a:moveTo>
                    <a:cubicBezTo>
                      <a:pt x="7" y="6"/>
                      <a:pt x="7" y="6"/>
                      <a:pt x="7" y="6"/>
                    </a:cubicBezTo>
                    <a:cubicBezTo>
                      <a:pt x="7" y="5"/>
                      <a:pt x="7" y="4"/>
                      <a:pt x="7" y="4"/>
                    </a:cubicBezTo>
                    <a:cubicBezTo>
                      <a:pt x="7" y="4"/>
                      <a:pt x="7" y="4"/>
                      <a:pt x="7" y="4"/>
                    </a:cubicBezTo>
                    <a:cubicBezTo>
                      <a:pt x="6" y="3"/>
                      <a:pt x="6" y="3"/>
                      <a:pt x="6" y="3"/>
                    </a:cubicBezTo>
                    <a:cubicBezTo>
                      <a:pt x="7" y="4"/>
                      <a:pt x="7" y="4"/>
                      <a:pt x="7" y="4"/>
                    </a:cubicBezTo>
                    <a:cubicBezTo>
                      <a:pt x="7" y="4"/>
                      <a:pt x="7" y="4"/>
                      <a:pt x="7" y="4"/>
                    </a:cubicBezTo>
                    <a:cubicBezTo>
                      <a:pt x="6" y="3"/>
                      <a:pt x="6" y="3"/>
                      <a:pt x="6" y="3"/>
                    </a:cubicBezTo>
                    <a:cubicBezTo>
                      <a:pt x="7" y="4"/>
                      <a:pt x="7" y="4"/>
                      <a:pt x="7" y="4"/>
                    </a:cubicBezTo>
                    <a:cubicBezTo>
                      <a:pt x="6" y="3"/>
                      <a:pt x="6" y="3"/>
                      <a:pt x="6" y="3"/>
                    </a:cubicBezTo>
                    <a:cubicBezTo>
                      <a:pt x="6" y="5"/>
                      <a:pt x="6" y="5"/>
                      <a:pt x="6" y="5"/>
                    </a:cubicBezTo>
                    <a:cubicBezTo>
                      <a:pt x="7" y="4"/>
                      <a:pt x="7" y="4"/>
                      <a:pt x="7" y="4"/>
                    </a:cubicBezTo>
                    <a:cubicBezTo>
                      <a:pt x="6" y="3"/>
                      <a:pt x="6" y="3"/>
                      <a:pt x="6" y="3"/>
                    </a:cubicBezTo>
                    <a:cubicBezTo>
                      <a:pt x="6" y="5"/>
                      <a:pt x="6" y="5"/>
                      <a:pt x="6" y="5"/>
                    </a:cubicBezTo>
                    <a:cubicBezTo>
                      <a:pt x="6" y="3"/>
                      <a:pt x="6" y="3"/>
                      <a:pt x="6" y="3"/>
                    </a:cubicBezTo>
                    <a:cubicBezTo>
                      <a:pt x="5" y="4"/>
                      <a:pt x="5" y="4"/>
                      <a:pt x="5" y="4"/>
                    </a:cubicBezTo>
                    <a:cubicBezTo>
                      <a:pt x="5" y="5"/>
                      <a:pt x="5" y="5"/>
                      <a:pt x="6" y="5"/>
                    </a:cubicBezTo>
                    <a:cubicBezTo>
                      <a:pt x="6" y="3"/>
                      <a:pt x="6" y="3"/>
                      <a:pt x="6" y="3"/>
                    </a:cubicBezTo>
                    <a:cubicBezTo>
                      <a:pt x="5" y="4"/>
                      <a:pt x="5" y="4"/>
                      <a:pt x="5" y="4"/>
                    </a:cubicBezTo>
                    <a:cubicBezTo>
                      <a:pt x="6" y="3"/>
                      <a:pt x="6" y="3"/>
                      <a:pt x="6" y="3"/>
                    </a:cubicBezTo>
                    <a:cubicBezTo>
                      <a:pt x="4" y="4"/>
                      <a:pt x="4" y="4"/>
                      <a:pt x="4" y="4"/>
                    </a:cubicBezTo>
                    <a:cubicBezTo>
                      <a:pt x="4" y="4"/>
                      <a:pt x="4" y="4"/>
                      <a:pt x="5" y="4"/>
                    </a:cubicBezTo>
                    <a:cubicBezTo>
                      <a:pt x="6" y="3"/>
                      <a:pt x="6" y="3"/>
                      <a:pt x="6" y="3"/>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4"/>
                      <a:pt x="4" y="4"/>
                    </a:cubicBezTo>
                    <a:cubicBezTo>
                      <a:pt x="4" y="4"/>
                      <a:pt x="4" y="5"/>
                      <a:pt x="5" y="6"/>
                    </a:cubicBezTo>
                    <a:cubicBezTo>
                      <a:pt x="5" y="8"/>
                      <a:pt x="5" y="8"/>
                      <a:pt x="5" y="8"/>
                    </a:cubicBezTo>
                    <a:cubicBezTo>
                      <a:pt x="5" y="10"/>
                      <a:pt x="6" y="12"/>
                      <a:pt x="7" y="14"/>
                    </a:cubicBezTo>
                    <a:cubicBezTo>
                      <a:pt x="8" y="16"/>
                      <a:pt x="9" y="18"/>
                      <a:pt x="11" y="19"/>
                    </a:cubicBezTo>
                    <a:cubicBezTo>
                      <a:pt x="15" y="21"/>
                      <a:pt x="15" y="21"/>
                      <a:pt x="15" y="21"/>
                    </a:cubicBezTo>
                    <a:cubicBezTo>
                      <a:pt x="16" y="22"/>
                      <a:pt x="17" y="23"/>
                      <a:pt x="19" y="23"/>
                    </a:cubicBezTo>
                    <a:cubicBezTo>
                      <a:pt x="20" y="24"/>
                      <a:pt x="22" y="24"/>
                      <a:pt x="23"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4" y="24"/>
                    </a:cubicBezTo>
                    <a:cubicBezTo>
                      <a:pt x="24" y="24"/>
                      <a:pt x="24" y="24"/>
                      <a:pt x="25" y="25"/>
                    </a:cubicBezTo>
                    <a:cubicBezTo>
                      <a:pt x="25" y="25"/>
                      <a:pt x="25" y="26"/>
                      <a:pt x="25" y="27"/>
                    </a:cubicBezTo>
                    <a:cubicBezTo>
                      <a:pt x="26" y="27"/>
                      <a:pt x="26" y="27"/>
                      <a:pt x="26" y="27"/>
                    </a:cubicBezTo>
                    <a:cubicBezTo>
                      <a:pt x="26" y="28"/>
                      <a:pt x="25" y="29"/>
                      <a:pt x="25" y="29"/>
                    </a:cubicBezTo>
                    <a:cubicBezTo>
                      <a:pt x="25" y="30"/>
                      <a:pt x="24" y="30"/>
                      <a:pt x="24" y="30"/>
                    </a:cubicBezTo>
                    <a:cubicBezTo>
                      <a:pt x="22" y="30"/>
                      <a:pt x="21" y="29"/>
                      <a:pt x="19" y="29"/>
                    </a:cubicBezTo>
                    <a:cubicBezTo>
                      <a:pt x="18" y="29"/>
                      <a:pt x="16" y="28"/>
                      <a:pt x="15" y="27"/>
                    </a:cubicBezTo>
                    <a:cubicBezTo>
                      <a:pt x="7" y="22"/>
                      <a:pt x="7" y="22"/>
                      <a:pt x="7" y="22"/>
                    </a:cubicBezTo>
                    <a:cubicBezTo>
                      <a:pt x="7" y="22"/>
                      <a:pt x="6" y="21"/>
                      <a:pt x="5" y="20"/>
                    </a:cubicBezTo>
                    <a:cubicBezTo>
                      <a:pt x="5" y="19"/>
                      <a:pt x="5" y="18"/>
                      <a:pt x="5" y="17"/>
                    </a:cubicBezTo>
                    <a:cubicBezTo>
                      <a:pt x="5" y="16"/>
                      <a:pt x="5" y="16"/>
                      <a:pt x="5" y="15"/>
                    </a:cubicBezTo>
                    <a:cubicBezTo>
                      <a:pt x="7" y="6"/>
                      <a:pt x="7" y="6"/>
                      <a:pt x="7" y="6"/>
                    </a:cubicBezTo>
                    <a:cubicBezTo>
                      <a:pt x="5" y="5"/>
                      <a:pt x="5" y="5"/>
                      <a:pt x="5" y="5"/>
                    </a:cubicBezTo>
                    <a:cubicBezTo>
                      <a:pt x="3" y="5"/>
                      <a:pt x="3" y="5"/>
                      <a:pt x="3" y="5"/>
                    </a:cubicBezTo>
                    <a:cubicBezTo>
                      <a:pt x="1" y="14"/>
                      <a:pt x="1" y="14"/>
                      <a:pt x="1" y="14"/>
                    </a:cubicBezTo>
                    <a:cubicBezTo>
                      <a:pt x="0" y="15"/>
                      <a:pt x="0" y="16"/>
                      <a:pt x="0" y="17"/>
                    </a:cubicBezTo>
                    <a:cubicBezTo>
                      <a:pt x="0" y="18"/>
                      <a:pt x="1" y="20"/>
                      <a:pt x="2" y="22"/>
                    </a:cubicBezTo>
                    <a:cubicBezTo>
                      <a:pt x="2" y="24"/>
                      <a:pt x="3" y="25"/>
                      <a:pt x="5" y="26"/>
                    </a:cubicBezTo>
                    <a:cubicBezTo>
                      <a:pt x="13" y="31"/>
                      <a:pt x="13" y="31"/>
                      <a:pt x="13" y="31"/>
                    </a:cubicBezTo>
                    <a:cubicBezTo>
                      <a:pt x="14" y="32"/>
                      <a:pt x="16" y="33"/>
                      <a:pt x="18" y="33"/>
                    </a:cubicBezTo>
                    <a:cubicBezTo>
                      <a:pt x="20" y="34"/>
                      <a:pt x="22" y="34"/>
                      <a:pt x="24" y="34"/>
                    </a:cubicBezTo>
                    <a:cubicBezTo>
                      <a:pt x="25" y="34"/>
                      <a:pt x="27" y="33"/>
                      <a:pt x="28" y="32"/>
                    </a:cubicBezTo>
                    <a:cubicBezTo>
                      <a:pt x="29" y="31"/>
                      <a:pt x="30" y="29"/>
                      <a:pt x="30" y="27"/>
                    </a:cubicBezTo>
                    <a:cubicBezTo>
                      <a:pt x="30" y="27"/>
                      <a:pt x="30" y="27"/>
                      <a:pt x="30" y="26"/>
                    </a:cubicBezTo>
                    <a:cubicBezTo>
                      <a:pt x="29" y="25"/>
                      <a:pt x="29" y="23"/>
                      <a:pt x="28" y="22"/>
                    </a:cubicBezTo>
                    <a:cubicBezTo>
                      <a:pt x="27" y="21"/>
                      <a:pt x="26" y="20"/>
                      <a:pt x="24" y="20"/>
                    </a:cubicBezTo>
                    <a:cubicBezTo>
                      <a:pt x="23" y="20"/>
                      <a:pt x="23" y="20"/>
                      <a:pt x="23" y="20"/>
                    </a:cubicBezTo>
                    <a:cubicBezTo>
                      <a:pt x="23" y="20"/>
                      <a:pt x="23" y="20"/>
                      <a:pt x="23" y="20"/>
                    </a:cubicBezTo>
                    <a:cubicBezTo>
                      <a:pt x="23" y="20"/>
                      <a:pt x="23" y="20"/>
                      <a:pt x="23" y="20"/>
                    </a:cubicBezTo>
                    <a:cubicBezTo>
                      <a:pt x="22" y="20"/>
                      <a:pt x="21" y="20"/>
                      <a:pt x="20" y="19"/>
                    </a:cubicBezTo>
                    <a:cubicBezTo>
                      <a:pt x="19" y="19"/>
                      <a:pt x="18" y="18"/>
                      <a:pt x="17" y="18"/>
                    </a:cubicBezTo>
                    <a:cubicBezTo>
                      <a:pt x="13" y="15"/>
                      <a:pt x="13" y="15"/>
                      <a:pt x="13" y="15"/>
                    </a:cubicBezTo>
                    <a:cubicBezTo>
                      <a:pt x="13" y="15"/>
                      <a:pt x="12" y="14"/>
                      <a:pt x="11" y="12"/>
                    </a:cubicBezTo>
                    <a:cubicBezTo>
                      <a:pt x="10" y="10"/>
                      <a:pt x="9" y="9"/>
                      <a:pt x="9" y="7"/>
                    </a:cubicBezTo>
                    <a:cubicBezTo>
                      <a:pt x="9" y="5"/>
                      <a:pt x="9" y="5"/>
                      <a:pt x="9" y="5"/>
                    </a:cubicBezTo>
                    <a:cubicBezTo>
                      <a:pt x="9" y="4"/>
                      <a:pt x="9" y="3"/>
                      <a:pt x="8" y="3"/>
                    </a:cubicBezTo>
                    <a:cubicBezTo>
                      <a:pt x="8" y="2"/>
                      <a:pt x="8" y="2"/>
                      <a:pt x="8" y="1"/>
                    </a:cubicBezTo>
                    <a:cubicBezTo>
                      <a:pt x="7" y="1"/>
                      <a:pt x="7" y="1"/>
                      <a:pt x="7" y="1"/>
                    </a:cubicBezTo>
                    <a:cubicBezTo>
                      <a:pt x="6" y="0"/>
                      <a:pt x="6" y="0"/>
                      <a:pt x="6" y="0"/>
                    </a:cubicBezTo>
                    <a:cubicBezTo>
                      <a:pt x="5" y="0"/>
                      <a:pt x="5" y="1"/>
                      <a:pt x="5" y="1"/>
                    </a:cubicBezTo>
                    <a:cubicBezTo>
                      <a:pt x="4" y="1"/>
                      <a:pt x="4" y="1"/>
                      <a:pt x="4" y="2"/>
                    </a:cubicBezTo>
                    <a:cubicBezTo>
                      <a:pt x="3" y="3"/>
                      <a:pt x="3" y="4"/>
                      <a:pt x="3" y="5"/>
                    </a:cubicBezTo>
                    <a:lnTo>
                      <a:pt x="5" y="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28" name="Freeform 293"/>
              <p:cNvSpPr>
                <a:spLocks/>
              </p:cNvSpPr>
              <p:nvPr/>
            </p:nvSpPr>
            <p:spPr bwMode="auto">
              <a:xfrm>
                <a:off x="-5126037" y="2482848"/>
                <a:ext cx="52388" cy="60325"/>
              </a:xfrm>
              <a:custGeom>
                <a:avLst/>
                <a:gdLst/>
                <a:ahLst/>
                <a:cxnLst>
                  <a:cxn ang="0">
                    <a:pos x="2" y="8"/>
                  </a:cxn>
                  <a:cxn ang="0">
                    <a:pos x="4" y="8"/>
                  </a:cxn>
                  <a:cxn ang="0">
                    <a:pos x="5" y="6"/>
                  </a:cxn>
                  <a:cxn ang="0">
                    <a:pos x="7" y="4"/>
                  </a:cxn>
                  <a:cxn ang="0">
                    <a:pos x="9" y="5"/>
                  </a:cxn>
                  <a:cxn ang="0">
                    <a:pos x="10" y="8"/>
                  </a:cxn>
                  <a:cxn ang="0">
                    <a:pos x="10" y="8"/>
                  </a:cxn>
                  <a:cxn ang="0">
                    <a:pos x="8" y="11"/>
                  </a:cxn>
                  <a:cxn ang="0">
                    <a:pos x="6" y="12"/>
                  </a:cxn>
                  <a:cxn ang="0">
                    <a:pos x="5" y="11"/>
                  </a:cxn>
                  <a:cxn ang="0">
                    <a:pos x="4" y="9"/>
                  </a:cxn>
                  <a:cxn ang="0">
                    <a:pos x="4" y="8"/>
                  </a:cxn>
                  <a:cxn ang="0">
                    <a:pos x="2" y="8"/>
                  </a:cxn>
                  <a:cxn ang="0">
                    <a:pos x="0" y="8"/>
                  </a:cxn>
                  <a:cxn ang="0">
                    <a:pos x="0" y="9"/>
                  </a:cxn>
                  <a:cxn ang="0">
                    <a:pos x="2" y="14"/>
                  </a:cxn>
                  <a:cxn ang="0">
                    <a:pos x="6" y="16"/>
                  </a:cxn>
                  <a:cxn ang="0">
                    <a:pos x="12" y="14"/>
                  </a:cxn>
                  <a:cxn ang="0">
                    <a:pos x="14" y="8"/>
                  </a:cxn>
                  <a:cxn ang="0">
                    <a:pos x="14" y="8"/>
                  </a:cxn>
                  <a:cxn ang="0">
                    <a:pos x="12" y="3"/>
                  </a:cxn>
                  <a:cxn ang="0">
                    <a:pos x="7" y="0"/>
                  </a:cxn>
                  <a:cxn ang="0">
                    <a:pos x="2" y="3"/>
                  </a:cxn>
                  <a:cxn ang="0">
                    <a:pos x="0" y="8"/>
                  </a:cxn>
                  <a:cxn ang="0">
                    <a:pos x="2" y="8"/>
                  </a:cxn>
                </a:cxnLst>
                <a:rect l="0" t="0" r="r" b="b"/>
                <a:pathLst>
                  <a:path w="14" h="16">
                    <a:moveTo>
                      <a:pt x="2" y="8"/>
                    </a:moveTo>
                    <a:cubicBezTo>
                      <a:pt x="4" y="8"/>
                      <a:pt x="4" y="8"/>
                      <a:pt x="4" y="8"/>
                    </a:cubicBezTo>
                    <a:cubicBezTo>
                      <a:pt x="4" y="7"/>
                      <a:pt x="5" y="6"/>
                      <a:pt x="5" y="6"/>
                    </a:cubicBezTo>
                    <a:cubicBezTo>
                      <a:pt x="6" y="5"/>
                      <a:pt x="7" y="4"/>
                      <a:pt x="7" y="4"/>
                    </a:cubicBezTo>
                    <a:cubicBezTo>
                      <a:pt x="8" y="4"/>
                      <a:pt x="8" y="5"/>
                      <a:pt x="9" y="5"/>
                    </a:cubicBezTo>
                    <a:cubicBezTo>
                      <a:pt x="9" y="6"/>
                      <a:pt x="10" y="7"/>
                      <a:pt x="10" y="8"/>
                    </a:cubicBezTo>
                    <a:cubicBezTo>
                      <a:pt x="10" y="8"/>
                      <a:pt x="10" y="8"/>
                      <a:pt x="10" y="8"/>
                    </a:cubicBezTo>
                    <a:cubicBezTo>
                      <a:pt x="10" y="9"/>
                      <a:pt x="9" y="10"/>
                      <a:pt x="8" y="11"/>
                    </a:cubicBezTo>
                    <a:cubicBezTo>
                      <a:pt x="8" y="12"/>
                      <a:pt x="7" y="12"/>
                      <a:pt x="6" y="12"/>
                    </a:cubicBezTo>
                    <a:cubicBezTo>
                      <a:pt x="6" y="12"/>
                      <a:pt x="5" y="12"/>
                      <a:pt x="5" y="11"/>
                    </a:cubicBezTo>
                    <a:cubicBezTo>
                      <a:pt x="4" y="11"/>
                      <a:pt x="4" y="10"/>
                      <a:pt x="4" y="9"/>
                    </a:cubicBezTo>
                    <a:cubicBezTo>
                      <a:pt x="4" y="8"/>
                      <a:pt x="4" y="8"/>
                      <a:pt x="4" y="8"/>
                    </a:cubicBezTo>
                    <a:cubicBezTo>
                      <a:pt x="2" y="8"/>
                      <a:pt x="2" y="8"/>
                      <a:pt x="2" y="8"/>
                    </a:cubicBezTo>
                    <a:cubicBezTo>
                      <a:pt x="0" y="8"/>
                      <a:pt x="0" y="8"/>
                      <a:pt x="0" y="8"/>
                    </a:cubicBezTo>
                    <a:cubicBezTo>
                      <a:pt x="0" y="9"/>
                      <a:pt x="0" y="9"/>
                      <a:pt x="0" y="9"/>
                    </a:cubicBezTo>
                    <a:cubicBezTo>
                      <a:pt x="0" y="11"/>
                      <a:pt x="0" y="13"/>
                      <a:pt x="2" y="14"/>
                    </a:cubicBezTo>
                    <a:cubicBezTo>
                      <a:pt x="3" y="15"/>
                      <a:pt x="4" y="16"/>
                      <a:pt x="6" y="16"/>
                    </a:cubicBezTo>
                    <a:cubicBezTo>
                      <a:pt x="9" y="16"/>
                      <a:pt x="10" y="15"/>
                      <a:pt x="12" y="14"/>
                    </a:cubicBezTo>
                    <a:cubicBezTo>
                      <a:pt x="13" y="12"/>
                      <a:pt x="14" y="11"/>
                      <a:pt x="14" y="8"/>
                    </a:cubicBezTo>
                    <a:cubicBezTo>
                      <a:pt x="14" y="8"/>
                      <a:pt x="14" y="8"/>
                      <a:pt x="14" y="8"/>
                    </a:cubicBezTo>
                    <a:cubicBezTo>
                      <a:pt x="14" y="6"/>
                      <a:pt x="13" y="4"/>
                      <a:pt x="12" y="3"/>
                    </a:cubicBezTo>
                    <a:cubicBezTo>
                      <a:pt x="11" y="1"/>
                      <a:pt x="9" y="0"/>
                      <a:pt x="7" y="0"/>
                    </a:cubicBezTo>
                    <a:cubicBezTo>
                      <a:pt x="5" y="0"/>
                      <a:pt x="3" y="1"/>
                      <a:pt x="2" y="3"/>
                    </a:cubicBezTo>
                    <a:cubicBezTo>
                      <a:pt x="1" y="4"/>
                      <a:pt x="0" y="6"/>
                      <a:pt x="0" y="8"/>
                    </a:cubicBezTo>
                    <a:lnTo>
                      <a:pt x="2" y="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29" name="Freeform 294"/>
              <p:cNvSpPr>
                <a:spLocks/>
              </p:cNvSpPr>
              <p:nvPr/>
            </p:nvSpPr>
            <p:spPr bwMode="auto">
              <a:xfrm>
                <a:off x="-4845050" y="3506786"/>
                <a:ext cx="117475" cy="98425"/>
              </a:xfrm>
              <a:custGeom>
                <a:avLst/>
                <a:gdLst/>
                <a:ahLst/>
                <a:cxnLst>
                  <a:cxn ang="0">
                    <a:pos x="4" y="6"/>
                  </a:cxn>
                  <a:cxn ang="0">
                    <a:pos x="5" y="4"/>
                  </a:cxn>
                  <a:cxn ang="0">
                    <a:pos x="4" y="4"/>
                  </a:cxn>
                  <a:cxn ang="0">
                    <a:pos x="4" y="3"/>
                  </a:cxn>
                  <a:cxn ang="0">
                    <a:pos x="4" y="4"/>
                  </a:cxn>
                  <a:cxn ang="0">
                    <a:pos x="4" y="4"/>
                  </a:cxn>
                  <a:cxn ang="0">
                    <a:pos x="4" y="3"/>
                  </a:cxn>
                  <a:cxn ang="0">
                    <a:pos x="4" y="4"/>
                  </a:cxn>
                  <a:cxn ang="0">
                    <a:pos x="4" y="4"/>
                  </a:cxn>
                  <a:cxn ang="0">
                    <a:pos x="3" y="4"/>
                  </a:cxn>
                  <a:cxn ang="0">
                    <a:pos x="4" y="5"/>
                  </a:cxn>
                  <a:cxn ang="0">
                    <a:pos x="4" y="4"/>
                  </a:cxn>
                  <a:cxn ang="0">
                    <a:pos x="3" y="4"/>
                  </a:cxn>
                  <a:cxn ang="0">
                    <a:pos x="4" y="5"/>
                  </a:cxn>
                  <a:cxn ang="0">
                    <a:pos x="3" y="4"/>
                  </a:cxn>
                  <a:cxn ang="0">
                    <a:pos x="4" y="5"/>
                  </a:cxn>
                  <a:cxn ang="0">
                    <a:pos x="4" y="5"/>
                  </a:cxn>
                  <a:cxn ang="0">
                    <a:pos x="3" y="4"/>
                  </a:cxn>
                  <a:cxn ang="0">
                    <a:pos x="4" y="5"/>
                  </a:cxn>
                  <a:cxn ang="0">
                    <a:pos x="4" y="5"/>
                  </a:cxn>
                  <a:cxn ang="0">
                    <a:pos x="4" y="5"/>
                  </a:cxn>
                  <a:cxn ang="0">
                    <a:pos x="15" y="6"/>
                  </a:cxn>
                  <a:cxn ang="0">
                    <a:pos x="18" y="8"/>
                  </a:cxn>
                  <a:cxn ang="0">
                    <a:pos x="22" y="11"/>
                  </a:cxn>
                  <a:cxn ang="0">
                    <a:pos x="26" y="17"/>
                  </a:cxn>
                  <a:cxn ang="0">
                    <a:pos x="27" y="19"/>
                  </a:cxn>
                  <a:cxn ang="0">
                    <a:pos x="26" y="21"/>
                  </a:cxn>
                  <a:cxn ang="0">
                    <a:pos x="25" y="22"/>
                  </a:cxn>
                  <a:cxn ang="0">
                    <a:pos x="21" y="20"/>
                  </a:cxn>
                  <a:cxn ang="0">
                    <a:pos x="5" y="4"/>
                  </a:cxn>
                  <a:cxn ang="0">
                    <a:pos x="4" y="6"/>
                  </a:cxn>
                  <a:cxn ang="0">
                    <a:pos x="2" y="7"/>
                  </a:cxn>
                  <a:cxn ang="0">
                    <a:pos x="18" y="23"/>
                  </a:cxn>
                  <a:cxn ang="0">
                    <a:pos x="25" y="26"/>
                  </a:cxn>
                  <a:cxn ang="0">
                    <a:pos x="29" y="25"/>
                  </a:cxn>
                  <a:cxn ang="0">
                    <a:pos x="31" y="19"/>
                  </a:cxn>
                  <a:cxn ang="0">
                    <a:pos x="30" y="14"/>
                  </a:cxn>
                  <a:cxn ang="0">
                    <a:pos x="25" y="9"/>
                  </a:cxn>
                  <a:cxn ang="0">
                    <a:pos x="21" y="4"/>
                  </a:cxn>
                  <a:cxn ang="0">
                    <a:pos x="15" y="2"/>
                  </a:cxn>
                  <a:cxn ang="0">
                    <a:pos x="5" y="1"/>
                  </a:cxn>
                  <a:cxn ang="0">
                    <a:pos x="4" y="0"/>
                  </a:cxn>
                  <a:cxn ang="0">
                    <a:pos x="1" y="1"/>
                  </a:cxn>
                  <a:cxn ang="0">
                    <a:pos x="0" y="4"/>
                  </a:cxn>
                  <a:cxn ang="0">
                    <a:pos x="1" y="6"/>
                  </a:cxn>
                  <a:cxn ang="0">
                    <a:pos x="2" y="7"/>
                  </a:cxn>
                  <a:cxn ang="0">
                    <a:pos x="4" y="6"/>
                  </a:cxn>
                </a:cxnLst>
                <a:rect l="0" t="0" r="r" b="b"/>
                <a:pathLst>
                  <a:path w="31" h="26">
                    <a:moveTo>
                      <a:pt x="4" y="6"/>
                    </a:moveTo>
                    <a:cubicBezTo>
                      <a:pt x="5" y="4"/>
                      <a:pt x="5" y="4"/>
                      <a:pt x="5" y="4"/>
                    </a:cubicBezTo>
                    <a:cubicBezTo>
                      <a:pt x="5" y="4"/>
                      <a:pt x="5" y="4"/>
                      <a:pt x="4" y="4"/>
                    </a:cubicBezTo>
                    <a:cubicBezTo>
                      <a:pt x="4" y="3"/>
                      <a:pt x="4" y="3"/>
                      <a:pt x="4" y="3"/>
                    </a:cubicBezTo>
                    <a:cubicBezTo>
                      <a:pt x="4" y="4"/>
                      <a:pt x="4" y="4"/>
                      <a:pt x="4" y="4"/>
                    </a:cubicBezTo>
                    <a:cubicBezTo>
                      <a:pt x="4" y="4"/>
                      <a:pt x="4" y="4"/>
                      <a:pt x="4" y="4"/>
                    </a:cubicBezTo>
                    <a:cubicBezTo>
                      <a:pt x="4" y="3"/>
                      <a:pt x="4" y="3"/>
                      <a:pt x="4" y="3"/>
                    </a:cubicBezTo>
                    <a:cubicBezTo>
                      <a:pt x="4" y="4"/>
                      <a:pt x="4" y="4"/>
                      <a:pt x="4" y="4"/>
                    </a:cubicBezTo>
                    <a:cubicBezTo>
                      <a:pt x="4" y="4"/>
                      <a:pt x="4" y="4"/>
                      <a:pt x="4" y="4"/>
                    </a:cubicBezTo>
                    <a:cubicBezTo>
                      <a:pt x="3" y="4"/>
                      <a:pt x="3" y="4"/>
                      <a:pt x="3" y="4"/>
                    </a:cubicBezTo>
                    <a:cubicBezTo>
                      <a:pt x="4" y="5"/>
                      <a:pt x="4" y="5"/>
                      <a:pt x="4" y="5"/>
                    </a:cubicBezTo>
                    <a:cubicBezTo>
                      <a:pt x="4" y="4"/>
                      <a:pt x="4" y="4"/>
                      <a:pt x="4" y="4"/>
                    </a:cubicBezTo>
                    <a:cubicBezTo>
                      <a:pt x="3" y="4"/>
                      <a:pt x="3" y="4"/>
                      <a:pt x="3" y="4"/>
                    </a:cubicBezTo>
                    <a:cubicBezTo>
                      <a:pt x="4" y="5"/>
                      <a:pt x="4" y="5"/>
                      <a:pt x="4" y="5"/>
                    </a:cubicBezTo>
                    <a:cubicBezTo>
                      <a:pt x="3" y="4"/>
                      <a:pt x="3" y="4"/>
                      <a:pt x="3" y="4"/>
                    </a:cubicBezTo>
                    <a:cubicBezTo>
                      <a:pt x="4" y="5"/>
                      <a:pt x="4" y="5"/>
                      <a:pt x="4" y="5"/>
                    </a:cubicBezTo>
                    <a:cubicBezTo>
                      <a:pt x="4" y="5"/>
                      <a:pt x="4" y="5"/>
                      <a:pt x="4" y="5"/>
                    </a:cubicBezTo>
                    <a:cubicBezTo>
                      <a:pt x="3" y="4"/>
                      <a:pt x="3" y="4"/>
                      <a:pt x="3" y="4"/>
                    </a:cubicBezTo>
                    <a:cubicBezTo>
                      <a:pt x="4" y="5"/>
                      <a:pt x="4" y="5"/>
                      <a:pt x="4" y="5"/>
                    </a:cubicBezTo>
                    <a:cubicBezTo>
                      <a:pt x="4" y="5"/>
                      <a:pt x="4" y="5"/>
                      <a:pt x="4" y="5"/>
                    </a:cubicBezTo>
                    <a:cubicBezTo>
                      <a:pt x="4" y="5"/>
                      <a:pt x="4" y="5"/>
                      <a:pt x="4" y="5"/>
                    </a:cubicBezTo>
                    <a:cubicBezTo>
                      <a:pt x="15" y="6"/>
                      <a:pt x="15" y="6"/>
                      <a:pt x="15" y="6"/>
                    </a:cubicBezTo>
                    <a:cubicBezTo>
                      <a:pt x="16" y="7"/>
                      <a:pt x="17" y="7"/>
                      <a:pt x="18" y="8"/>
                    </a:cubicBezTo>
                    <a:cubicBezTo>
                      <a:pt x="20" y="9"/>
                      <a:pt x="21" y="10"/>
                      <a:pt x="22" y="11"/>
                    </a:cubicBezTo>
                    <a:cubicBezTo>
                      <a:pt x="26" y="17"/>
                      <a:pt x="26" y="17"/>
                      <a:pt x="26" y="17"/>
                    </a:cubicBezTo>
                    <a:cubicBezTo>
                      <a:pt x="27" y="18"/>
                      <a:pt x="27" y="18"/>
                      <a:pt x="27" y="19"/>
                    </a:cubicBezTo>
                    <a:cubicBezTo>
                      <a:pt x="27" y="20"/>
                      <a:pt x="27" y="21"/>
                      <a:pt x="26" y="21"/>
                    </a:cubicBezTo>
                    <a:cubicBezTo>
                      <a:pt x="25" y="22"/>
                      <a:pt x="25" y="22"/>
                      <a:pt x="25" y="22"/>
                    </a:cubicBezTo>
                    <a:cubicBezTo>
                      <a:pt x="23" y="22"/>
                      <a:pt x="22" y="21"/>
                      <a:pt x="21" y="20"/>
                    </a:cubicBezTo>
                    <a:cubicBezTo>
                      <a:pt x="5" y="4"/>
                      <a:pt x="5" y="4"/>
                      <a:pt x="5" y="4"/>
                    </a:cubicBezTo>
                    <a:cubicBezTo>
                      <a:pt x="4" y="6"/>
                      <a:pt x="4" y="6"/>
                      <a:pt x="4" y="6"/>
                    </a:cubicBezTo>
                    <a:cubicBezTo>
                      <a:pt x="2" y="7"/>
                      <a:pt x="2" y="7"/>
                      <a:pt x="2" y="7"/>
                    </a:cubicBezTo>
                    <a:cubicBezTo>
                      <a:pt x="18" y="23"/>
                      <a:pt x="18" y="23"/>
                      <a:pt x="18" y="23"/>
                    </a:cubicBezTo>
                    <a:cubicBezTo>
                      <a:pt x="20" y="25"/>
                      <a:pt x="22" y="26"/>
                      <a:pt x="25" y="26"/>
                    </a:cubicBezTo>
                    <a:cubicBezTo>
                      <a:pt x="26" y="26"/>
                      <a:pt x="28" y="25"/>
                      <a:pt x="29" y="25"/>
                    </a:cubicBezTo>
                    <a:cubicBezTo>
                      <a:pt x="31" y="23"/>
                      <a:pt x="31" y="21"/>
                      <a:pt x="31" y="19"/>
                    </a:cubicBezTo>
                    <a:cubicBezTo>
                      <a:pt x="31" y="17"/>
                      <a:pt x="31" y="16"/>
                      <a:pt x="30" y="14"/>
                    </a:cubicBezTo>
                    <a:cubicBezTo>
                      <a:pt x="25" y="9"/>
                      <a:pt x="25" y="9"/>
                      <a:pt x="25" y="9"/>
                    </a:cubicBezTo>
                    <a:cubicBezTo>
                      <a:pt x="24" y="7"/>
                      <a:pt x="23" y="6"/>
                      <a:pt x="21" y="4"/>
                    </a:cubicBezTo>
                    <a:cubicBezTo>
                      <a:pt x="19" y="3"/>
                      <a:pt x="17" y="2"/>
                      <a:pt x="15" y="2"/>
                    </a:cubicBezTo>
                    <a:cubicBezTo>
                      <a:pt x="5" y="1"/>
                      <a:pt x="5" y="1"/>
                      <a:pt x="5" y="1"/>
                    </a:cubicBezTo>
                    <a:cubicBezTo>
                      <a:pt x="4" y="0"/>
                      <a:pt x="4" y="0"/>
                      <a:pt x="4" y="0"/>
                    </a:cubicBezTo>
                    <a:cubicBezTo>
                      <a:pt x="3" y="0"/>
                      <a:pt x="2" y="1"/>
                      <a:pt x="1" y="1"/>
                    </a:cubicBezTo>
                    <a:cubicBezTo>
                      <a:pt x="1" y="2"/>
                      <a:pt x="0" y="3"/>
                      <a:pt x="0" y="4"/>
                    </a:cubicBezTo>
                    <a:cubicBezTo>
                      <a:pt x="0" y="4"/>
                      <a:pt x="0" y="5"/>
                      <a:pt x="1" y="6"/>
                    </a:cubicBezTo>
                    <a:cubicBezTo>
                      <a:pt x="2" y="7"/>
                      <a:pt x="2" y="7"/>
                      <a:pt x="2" y="7"/>
                    </a:cubicBezTo>
                    <a:lnTo>
                      <a:pt x="4"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30" name="Freeform 295"/>
              <p:cNvSpPr>
                <a:spLocks/>
              </p:cNvSpPr>
              <p:nvPr/>
            </p:nvSpPr>
            <p:spPr bwMode="auto">
              <a:xfrm>
                <a:off x="-4454525" y="2663823"/>
                <a:ext cx="95250" cy="57150"/>
              </a:xfrm>
              <a:custGeom>
                <a:avLst/>
                <a:gdLst/>
                <a:ahLst/>
                <a:cxnLst>
                  <a:cxn ang="0">
                    <a:pos x="3" y="7"/>
                  </a:cxn>
                  <a:cxn ang="0">
                    <a:pos x="5" y="7"/>
                  </a:cxn>
                  <a:cxn ang="0">
                    <a:pos x="5" y="6"/>
                  </a:cxn>
                  <a:cxn ang="0">
                    <a:pos x="5" y="4"/>
                  </a:cxn>
                  <a:cxn ang="0">
                    <a:pos x="7" y="4"/>
                  </a:cxn>
                  <a:cxn ang="0">
                    <a:pos x="17" y="4"/>
                  </a:cxn>
                  <a:cxn ang="0">
                    <a:pos x="19" y="5"/>
                  </a:cxn>
                  <a:cxn ang="0">
                    <a:pos x="20" y="7"/>
                  </a:cxn>
                  <a:cxn ang="0">
                    <a:pos x="20" y="8"/>
                  </a:cxn>
                  <a:cxn ang="0">
                    <a:pos x="20" y="10"/>
                  </a:cxn>
                  <a:cxn ang="0">
                    <a:pos x="18" y="11"/>
                  </a:cxn>
                  <a:cxn ang="0">
                    <a:pos x="9" y="11"/>
                  </a:cxn>
                  <a:cxn ang="0">
                    <a:pos x="6" y="10"/>
                  </a:cxn>
                  <a:cxn ang="0">
                    <a:pos x="5" y="7"/>
                  </a:cxn>
                  <a:cxn ang="0">
                    <a:pos x="3" y="7"/>
                  </a:cxn>
                  <a:cxn ang="0">
                    <a:pos x="1" y="8"/>
                  </a:cxn>
                  <a:cxn ang="0">
                    <a:pos x="4" y="13"/>
                  </a:cxn>
                  <a:cxn ang="0">
                    <a:pos x="9" y="15"/>
                  </a:cxn>
                  <a:cxn ang="0">
                    <a:pos x="18" y="15"/>
                  </a:cxn>
                  <a:cxn ang="0">
                    <a:pos x="23" y="13"/>
                  </a:cxn>
                  <a:cxn ang="0">
                    <a:pos x="25" y="8"/>
                  </a:cxn>
                  <a:cxn ang="0">
                    <a:pos x="25" y="7"/>
                  </a:cxn>
                  <a:cxn ang="0">
                    <a:pos x="22" y="2"/>
                  </a:cxn>
                  <a:cxn ang="0">
                    <a:pos x="17" y="0"/>
                  </a:cxn>
                  <a:cxn ang="0">
                    <a:pos x="7" y="0"/>
                  </a:cxn>
                  <a:cxn ang="0">
                    <a:pos x="2" y="1"/>
                  </a:cxn>
                  <a:cxn ang="0">
                    <a:pos x="0" y="6"/>
                  </a:cxn>
                  <a:cxn ang="0">
                    <a:pos x="1" y="8"/>
                  </a:cxn>
                  <a:cxn ang="0">
                    <a:pos x="3" y="7"/>
                  </a:cxn>
                </a:cxnLst>
                <a:rect l="0" t="0" r="r" b="b"/>
                <a:pathLst>
                  <a:path w="25" h="15">
                    <a:moveTo>
                      <a:pt x="3" y="7"/>
                    </a:moveTo>
                    <a:cubicBezTo>
                      <a:pt x="5" y="7"/>
                      <a:pt x="5" y="7"/>
                      <a:pt x="5" y="7"/>
                    </a:cubicBezTo>
                    <a:cubicBezTo>
                      <a:pt x="5" y="6"/>
                      <a:pt x="5" y="6"/>
                      <a:pt x="5" y="6"/>
                    </a:cubicBezTo>
                    <a:cubicBezTo>
                      <a:pt x="5" y="5"/>
                      <a:pt x="5" y="5"/>
                      <a:pt x="5" y="4"/>
                    </a:cubicBezTo>
                    <a:cubicBezTo>
                      <a:pt x="6" y="4"/>
                      <a:pt x="6" y="4"/>
                      <a:pt x="7" y="4"/>
                    </a:cubicBezTo>
                    <a:cubicBezTo>
                      <a:pt x="17" y="4"/>
                      <a:pt x="17" y="4"/>
                      <a:pt x="17" y="4"/>
                    </a:cubicBezTo>
                    <a:cubicBezTo>
                      <a:pt x="18" y="4"/>
                      <a:pt x="18" y="4"/>
                      <a:pt x="19" y="5"/>
                    </a:cubicBezTo>
                    <a:cubicBezTo>
                      <a:pt x="20" y="6"/>
                      <a:pt x="20" y="6"/>
                      <a:pt x="20" y="7"/>
                    </a:cubicBezTo>
                    <a:cubicBezTo>
                      <a:pt x="20" y="8"/>
                      <a:pt x="20" y="8"/>
                      <a:pt x="20" y="8"/>
                    </a:cubicBezTo>
                    <a:cubicBezTo>
                      <a:pt x="20" y="9"/>
                      <a:pt x="20" y="9"/>
                      <a:pt x="20" y="10"/>
                    </a:cubicBezTo>
                    <a:cubicBezTo>
                      <a:pt x="19" y="10"/>
                      <a:pt x="19" y="11"/>
                      <a:pt x="18" y="11"/>
                    </a:cubicBezTo>
                    <a:cubicBezTo>
                      <a:pt x="9" y="11"/>
                      <a:pt x="9" y="11"/>
                      <a:pt x="9" y="11"/>
                    </a:cubicBezTo>
                    <a:cubicBezTo>
                      <a:pt x="8" y="11"/>
                      <a:pt x="7" y="10"/>
                      <a:pt x="6" y="10"/>
                    </a:cubicBezTo>
                    <a:cubicBezTo>
                      <a:pt x="6" y="9"/>
                      <a:pt x="5" y="8"/>
                      <a:pt x="5" y="7"/>
                    </a:cubicBezTo>
                    <a:cubicBezTo>
                      <a:pt x="3" y="7"/>
                      <a:pt x="3" y="7"/>
                      <a:pt x="3" y="7"/>
                    </a:cubicBezTo>
                    <a:cubicBezTo>
                      <a:pt x="1" y="8"/>
                      <a:pt x="1" y="8"/>
                      <a:pt x="1" y="8"/>
                    </a:cubicBezTo>
                    <a:cubicBezTo>
                      <a:pt x="1" y="10"/>
                      <a:pt x="2" y="11"/>
                      <a:pt x="4" y="13"/>
                    </a:cubicBezTo>
                    <a:cubicBezTo>
                      <a:pt x="5" y="14"/>
                      <a:pt x="7" y="15"/>
                      <a:pt x="9" y="15"/>
                    </a:cubicBezTo>
                    <a:cubicBezTo>
                      <a:pt x="18" y="15"/>
                      <a:pt x="18" y="15"/>
                      <a:pt x="18" y="15"/>
                    </a:cubicBezTo>
                    <a:cubicBezTo>
                      <a:pt x="20" y="15"/>
                      <a:pt x="22" y="14"/>
                      <a:pt x="23" y="13"/>
                    </a:cubicBezTo>
                    <a:cubicBezTo>
                      <a:pt x="24" y="12"/>
                      <a:pt x="25" y="10"/>
                      <a:pt x="25" y="8"/>
                    </a:cubicBezTo>
                    <a:cubicBezTo>
                      <a:pt x="25" y="7"/>
                      <a:pt x="25" y="7"/>
                      <a:pt x="25" y="7"/>
                    </a:cubicBezTo>
                    <a:cubicBezTo>
                      <a:pt x="24" y="5"/>
                      <a:pt x="24" y="3"/>
                      <a:pt x="22" y="2"/>
                    </a:cubicBezTo>
                    <a:cubicBezTo>
                      <a:pt x="21" y="0"/>
                      <a:pt x="19" y="0"/>
                      <a:pt x="17" y="0"/>
                    </a:cubicBezTo>
                    <a:cubicBezTo>
                      <a:pt x="7" y="0"/>
                      <a:pt x="7" y="0"/>
                      <a:pt x="7" y="0"/>
                    </a:cubicBezTo>
                    <a:cubicBezTo>
                      <a:pt x="5" y="0"/>
                      <a:pt x="3" y="0"/>
                      <a:pt x="2" y="1"/>
                    </a:cubicBezTo>
                    <a:cubicBezTo>
                      <a:pt x="1" y="3"/>
                      <a:pt x="0" y="4"/>
                      <a:pt x="0" y="6"/>
                    </a:cubicBezTo>
                    <a:cubicBezTo>
                      <a:pt x="0" y="7"/>
                      <a:pt x="0" y="7"/>
                      <a:pt x="1" y="8"/>
                    </a:cubicBezTo>
                    <a:lnTo>
                      <a:pt x="3" y="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31" name="Freeform 296"/>
              <p:cNvSpPr>
                <a:spLocks/>
              </p:cNvSpPr>
              <p:nvPr/>
            </p:nvSpPr>
            <p:spPr bwMode="auto">
              <a:xfrm>
                <a:off x="-3432175" y="2822573"/>
                <a:ext cx="87313" cy="165100"/>
              </a:xfrm>
              <a:custGeom>
                <a:avLst/>
                <a:gdLst/>
                <a:ahLst/>
                <a:cxnLst>
                  <a:cxn ang="0">
                    <a:pos x="3" y="9"/>
                  </a:cxn>
                  <a:cxn ang="0">
                    <a:pos x="1" y="15"/>
                  </a:cxn>
                  <a:cxn ang="0">
                    <a:pos x="6" y="21"/>
                  </a:cxn>
                  <a:cxn ang="0">
                    <a:pos x="6" y="23"/>
                  </a:cxn>
                  <a:cxn ang="0">
                    <a:pos x="2" y="34"/>
                  </a:cxn>
                  <a:cxn ang="0">
                    <a:pos x="0" y="40"/>
                  </a:cxn>
                  <a:cxn ang="0">
                    <a:pos x="0" y="42"/>
                  </a:cxn>
                  <a:cxn ang="0">
                    <a:pos x="2" y="44"/>
                  </a:cxn>
                  <a:cxn ang="0">
                    <a:pos x="4" y="43"/>
                  </a:cxn>
                  <a:cxn ang="0">
                    <a:pos x="15" y="37"/>
                  </a:cxn>
                  <a:cxn ang="0">
                    <a:pos x="23" y="24"/>
                  </a:cxn>
                  <a:cxn ang="0">
                    <a:pos x="14" y="7"/>
                  </a:cxn>
                  <a:cxn ang="0">
                    <a:pos x="12" y="4"/>
                  </a:cxn>
                  <a:cxn ang="0">
                    <a:pos x="12" y="4"/>
                  </a:cxn>
                  <a:cxn ang="0">
                    <a:pos x="12" y="4"/>
                  </a:cxn>
                  <a:cxn ang="0">
                    <a:pos x="12" y="4"/>
                  </a:cxn>
                  <a:cxn ang="0">
                    <a:pos x="12" y="4"/>
                  </a:cxn>
                  <a:cxn ang="0">
                    <a:pos x="12" y="3"/>
                  </a:cxn>
                  <a:cxn ang="0">
                    <a:pos x="10" y="0"/>
                  </a:cxn>
                  <a:cxn ang="0">
                    <a:pos x="4" y="4"/>
                  </a:cxn>
                  <a:cxn ang="0">
                    <a:pos x="5" y="9"/>
                  </a:cxn>
                  <a:cxn ang="0">
                    <a:pos x="8" y="6"/>
                  </a:cxn>
                  <a:cxn ang="0">
                    <a:pos x="10" y="5"/>
                  </a:cxn>
                  <a:cxn ang="0">
                    <a:pos x="10" y="4"/>
                  </a:cxn>
                  <a:cxn ang="0">
                    <a:pos x="10" y="5"/>
                  </a:cxn>
                  <a:cxn ang="0">
                    <a:pos x="10" y="5"/>
                  </a:cxn>
                  <a:cxn ang="0">
                    <a:pos x="9" y="4"/>
                  </a:cxn>
                  <a:cxn ang="0">
                    <a:pos x="10" y="3"/>
                  </a:cxn>
                  <a:cxn ang="0">
                    <a:pos x="10" y="3"/>
                  </a:cxn>
                  <a:cxn ang="0">
                    <a:pos x="9" y="4"/>
                  </a:cxn>
                  <a:cxn ang="0">
                    <a:pos x="8" y="3"/>
                  </a:cxn>
                  <a:cxn ang="0">
                    <a:pos x="8" y="3"/>
                  </a:cxn>
                  <a:cxn ang="0">
                    <a:pos x="9" y="3"/>
                  </a:cxn>
                  <a:cxn ang="0">
                    <a:pos x="8" y="3"/>
                  </a:cxn>
                  <a:cxn ang="0">
                    <a:pos x="9" y="7"/>
                  </a:cxn>
                  <a:cxn ang="0">
                    <a:pos x="19" y="24"/>
                  </a:cxn>
                  <a:cxn ang="0">
                    <a:pos x="10" y="35"/>
                  </a:cxn>
                  <a:cxn ang="0">
                    <a:pos x="2" y="40"/>
                  </a:cxn>
                  <a:cxn ang="0">
                    <a:pos x="2" y="41"/>
                  </a:cxn>
                  <a:cxn ang="0">
                    <a:pos x="2" y="40"/>
                  </a:cxn>
                  <a:cxn ang="0">
                    <a:pos x="2" y="40"/>
                  </a:cxn>
                  <a:cxn ang="0">
                    <a:pos x="4" y="41"/>
                  </a:cxn>
                  <a:cxn ang="0">
                    <a:pos x="2" y="42"/>
                  </a:cxn>
                  <a:cxn ang="0">
                    <a:pos x="2" y="42"/>
                  </a:cxn>
                  <a:cxn ang="0">
                    <a:pos x="4" y="41"/>
                  </a:cxn>
                  <a:cxn ang="0">
                    <a:pos x="4" y="42"/>
                  </a:cxn>
                  <a:cxn ang="0">
                    <a:pos x="4" y="42"/>
                  </a:cxn>
                  <a:cxn ang="0">
                    <a:pos x="3" y="42"/>
                  </a:cxn>
                  <a:cxn ang="0">
                    <a:pos x="5" y="41"/>
                  </a:cxn>
                  <a:cxn ang="0">
                    <a:pos x="7" y="34"/>
                  </a:cxn>
                  <a:cxn ang="0">
                    <a:pos x="10" y="23"/>
                  </a:cxn>
                  <a:cxn ang="0">
                    <a:pos x="9" y="18"/>
                  </a:cxn>
                  <a:cxn ang="0">
                    <a:pos x="6" y="16"/>
                  </a:cxn>
                  <a:cxn ang="0">
                    <a:pos x="6" y="13"/>
                  </a:cxn>
                  <a:cxn ang="0">
                    <a:pos x="5" y="9"/>
                  </a:cxn>
                </a:cxnLst>
                <a:rect l="0" t="0" r="r" b="b"/>
                <a:pathLst>
                  <a:path w="23" h="44">
                    <a:moveTo>
                      <a:pt x="5" y="9"/>
                    </a:moveTo>
                    <a:cubicBezTo>
                      <a:pt x="3" y="9"/>
                      <a:pt x="3" y="9"/>
                      <a:pt x="3" y="9"/>
                    </a:cubicBezTo>
                    <a:cubicBezTo>
                      <a:pt x="3" y="10"/>
                      <a:pt x="2" y="11"/>
                      <a:pt x="2" y="11"/>
                    </a:cubicBezTo>
                    <a:cubicBezTo>
                      <a:pt x="2" y="12"/>
                      <a:pt x="1" y="13"/>
                      <a:pt x="1" y="15"/>
                    </a:cubicBezTo>
                    <a:cubicBezTo>
                      <a:pt x="1" y="16"/>
                      <a:pt x="2" y="18"/>
                      <a:pt x="3" y="19"/>
                    </a:cubicBezTo>
                    <a:cubicBezTo>
                      <a:pt x="4" y="20"/>
                      <a:pt x="5" y="21"/>
                      <a:pt x="6" y="21"/>
                    </a:cubicBezTo>
                    <a:cubicBezTo>
                      <a:pt x="6" y="21"/>
                      <a:pt x="6" y="21"/>
                      <a:pt x="6" y="21"/>
                    </a:cubicBezTo>
                    <a:cubicBezTo>
                      <a:pt x="6" y="22"/>
                      <a:pt x="6" y="22"/>
                      <a:pt x="6" y="23"/>
                    </a:cubicBezTo>
                    <a:cubicBezTo>
                      <a:pt x="6" y="24"/>
                      <a:pt x="5" y="26"/>
                      <a:pt x="4" y="28"/>
                    </a:cubicBezTo>
                    <a:cubicBezTo>
                      <a:pt x="3" y="30"/>
                      <a:pt x="2" y="32"/>
                      <a:pt x="2" y="34"/>
                    </a:cubicBezTo>
                    <a:cubicBezTo>
                      <a:pt x="2" y="35"/>
                      <a:pt x="2" y="36"/>
                      <a:pt x="1" y="38"/>
                    </a:cubicBezTo>
                    <a:cubicBezTo>
                      <a:pt x="1" y="38"/>
                      <a:pt x="1" y="39"/>
                      <a:pt x="0" y="40"/>
                    </a:cubicBezTo>
                    <a:cubicBezTo>
                      <a:pt x="0" y="41"/>
                      <a:pt x="0" y="41"/>
                      <a:pt x="0" y="41"/>
                    </a:cubicBezTo>
                    <a:cubicBezTo>
                      <a:pt x="0" y="41"/>
                      <a:pt x="0" y="41"/>
                      <a:pt x="0" y="42"/>
                    </a:cubicBezTo>
                    <a:cubicBezTo>
                      <a:pt x="0" y="43"/>
                      <a:pt x="0" y="43"/>
                      <a:pt x="0" y="43"/>
                    </a:cubicBezTo>
                    <a:cubicBezTo>
                      <a:pt x="1" y="44"/>
                      <a:pt x="2" y="44"/>
                      <a:pt x="2" y="44"/>
                    </a:cubicBezTo>
                    <a:cubicBezTo>
                      <a:pt x="3" y="44"/>
                      <a:pt x="3" y="44"/>
                      <a:pt x="3" y="44"/>
                    </a:cubicBezTo>
                    <a:cubicBezTo>
                      <a:pt x="4" y="43"/>
                      <a:pt x="4" y="43"/>
                      <a:pt x="4" y="43"/>
                    </a:cubicBezTo>
                    <a:cubicBezTo>
                      <a:pt x="5" y="43"/>
                      <a:pt x="6" y="42"/>
                      <a:pt x="7" y="41"/>
                    </a:cubicBezTo>
                    <a:cubicBezTo>
                      <a:pt x="10" y="40"/>
                      <a:pt x="12" y="39"/>
                      <a:pt x="15" y="37"/>
                    </a:cubicBezTo>
                    <a:cubicBezTo>
                      <a:pt x="18" y="35"/>
                      <a:pt x="20" y="33"/>
                      <a:pt x="21" y="31"/>
                    </a:cubicBezTo>
                    <a:cubicBezTo>
                      <a:pt x="23" y="29"/>
                      <a:pt x="23" y="26"/>
                      <a:pt x="23" y="24"/>
                    </a:cubicBezTo>
                    <a:cubicBezTo>
                      <a:pt x="23" y="19"/>
                      <a:pt x="22" y="15"/>
                      <a:pt x="19" y="12"/>
                    </a:cubicBezTo>
                    <a:cubicBezTo>
                      <a:pt x="17" y="10"/>
                      <a:pt x="16" y="9"/>
                      <a:pt x="14" y="7"/>
                    </a:cubicBezTo>
                    <a:cubicBezTo>
                      <a:pt x="14" y="6"/>
                      <a:pt x="13" y="5"/>
                      <a:pt x="13" y="5"/>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4"/>
                      <a:pt x="12" y="4"/>
                      <a:pt x="12" y="4"/>
                    </a:cubicBezTo>
                    <a:cubicBezTo>
                      <a:pt x="12" y="3"/>
                      <a:pt x="12" y="3"/>
                      <a:pt x="12" y="3"/>
                    </a:cubicBezTo>
                    <a:cubicBezTo>
                      <a:pt x="12" y="2"/>
                      <a:pt x="12" y="2"/>
                      <a:pt x="12" y="1"/>
                    </a:cubicBezTo>
                    <a:cubicBezTo>
                      <a:pt x="11" y="1"/>
                      <a:pt x="10" y="0"/>
                      <a:pt x="10" y="0"/>
                    </a:cubicBezTo>
                    <a:cubicBezTo>
                      <a:pt x="9" y="1"/>
                      <a:pt x="8" y="1"/>
                      <a:pt x="7" y="1"/>
                    </a:cubicBezTo>
                    <a:cubicBezTo>
                      <a:pt x="6" y="2"/>
                      <a:pt x="5" y="3"/>
                      <a:pt x="4" y="4"/>
                    </a:cubicBezTo>
                    <a:cubicBezTo>
                      <a:pt x="3" y="6"/>
                      <a:pt x="3" y="7"/>
                      <a:pt x="3" y="9"/>
                    </a:cubicBezTo>
                    <a:cubicBezTo>
                      <a:pt x="5" y="9"/>
                      <a:pt x="5" y="9"/>
                      <a:pt x="5" y="9"/>
                    </a:cubicBezTo>
                    <a:cubicBezTo>
                      <a:pt x="7" y="9"/>
                      <a:pt x="7" y="9"/>
                      <a:pt x="7" y="9"/>
                    </a:cubicBezTo>
                    <a:cubicBezTo>
                      <a:pt x="7" y="8"/>
                      <a:pt x="8" y="7"/>
                      <a:pt x="8" y="6"/>
                    </a:cubicBezTo>
                    <a:cubicBezTo>
                      <a:pt x="9" y="6"/>
                      <a:pt x="9" y="5"/>
                      <a:pt x="10" y="5"/>
                    </a:cubicBezTo>
                    <a:cubicBezTo>
                      <a:pt x="10" y="5"/>
                      <a:pt x="10" y="5"/>
                      <a:pt x="10" y="5"/>
                    </a:cubicBezTo>
                    <a:cubicBezTo>
                      <a:pt x="10" y="5"/>
                      <a:pt x="10" y="5"/>
                      <a:pt x="10" y="5"/>
                    </a:cubicBezTo>
                    <a:cubicBezTo>
                      <a:pt x="10" y="4"/>
                      <a:pt x="10" y="4"/>
                      <a:pt x="10" y="4"/>
                    </a:cubicBezTo>
                    <a:cubicBezTo>
                      <a:pt x="10" y="5"/>
                      <a:pt x="10" y="5"/>
                      <a:pt x="10" y="5"/>
                    </a:cubicBezTo>
                    <a:cubicBezTo>
                      <a:pt x="10" y="5"/>
                      <a:pt x="10" y="5"/>
                      <a:pt x="10" y="5"/>
                    </a:cubicBezTo>
                    <a:cubicBezTo>
                      <a:pt x="10" y="4"/>
                      <a:pt x="10" y="4"/>
                      <a:pt x="10" y="4"/>
                    </a:cubicBezTo>
                    <a:cubicBezTo>
                      <a:pt x="10" y="5"/>
                      <a:pt x="10" y="5"/>
                      <a:pt x="10" y="5"/>
                    </a:cubicBezTo>
                    <a:cubicBezTo>
                      <a:pt x="10" y="3"/>
                      <a:pt x="10" y="3"/>
                      <a:pt x="10" y="3"/>
                    </a:cubicBezTo>
                    <a:cubicBezTo>
                      <a:pt x="9" y="4"/>
                      <a:pt x="9" y="4"/>
                      <a:pt x="9" y="4"/>
                    </a:cubicBezTo>
                    <a:cubicBezTo>
                      <a:pt x="9" y="5"/>
                      <a:pt x="10" y="5"/>
                      <a:pt x="10" y="5"/>
                    </a:cubicBezTo>
                    <a:cubicBezTo>
                      <a:pt x="10" y="3"/>
                      <a:pt x="10" y="3"/>
                      <a:pt x="10" y="3"/>
                    </a:cubicBezTo>
                    <a:cubicBezTo>
                      <a:pt x="9" y="4"/>
                      <a:pt x="9" y="4"/>
                      <a:pt x="9" y="4"/>
                    </a:cubicBezTo>
                    <a:cubicBezTo>
                      <a:pt x="10" y="3"/>
                      <a:pt x="10" y="3"/>
                      <a:pt x="10" y="3"/>
                    </a:cubicBezTo>
                    <a:cubicBezTo>
                      <a:pt x="8" y="3"/>
                      <a:pt x="8" y="3"/>
                      <a:pt x="8" y="3"/>
                    </a:cubicBezTo>
                    <a:cubicBezTo>
                      <a:pt x="8" y="3"/>
                      <a:pt x="8" y="4"/>
                      <a:pt x="9" y="4"/>
                    </a:cubicBezTo>
                    <a:cubicBezTo>
                      <a:pt x="10" y="3"/>
                      <a:pt x="10" y="3"/>
                      <a:pt x="10" y="3"/>
                    </a:cubicBezTo>
                    <a:cubicBezTo>
                      <a:pt x="8" y="3"/>
                      <a:pt x="8" y="3"/>
                      <a:pt x="8" y="3"/>
                    </a:cubicBezTo>
                    <a:cubicBezTo>
                      <a:pt x="9" y="3"/>
                      <a:pt x="9" y="3"/>
                      <a:pt x="9" y="3"/>
                    </a:cubicBezTo>
                    <a:cubicBezTo>
                      <a:pt x="8" y="3"/>
                      <a:pt x="8" y="3"/>
                      <a:pt x="8" y="3"/>
                    </a:cubicBezTo>
                    <a:cubicBezTo>
                      <a:pt x="8" y="3"/>
                      <a:pt x="8" y="3"/>
                      <a:pt x="8" y="3"/>
                    </a:cubicBezTo>
                    <a:cubicBezTo>
                      <a:pt x="9" y="3"/>
                      <a:pt x="9" y="3"/>
                      <a:pt x="9" y="3"/>
                    </a:cubicBezTo>
                    <a:cubicBezTo>
                      <a:pt x="8" y="3"/>
                      <a:pt x="8" y="3"/>
                      <a:pt x="8" y="3"/>
                    </a:cubicBezTo>
                    <a:cubicBezTo>
                      <a:pt x="8" y="3"/>
                      <a:pt x="8" y="3"/>
                      <a:pt x="8" y="3"/>
                    </a:cubicBezTo>
                    <a:cubicBezTo>
                      <a:pt x="8" y="4"/>
                      <a:pt x="8" y="4"/>
                      <a:pt x="8" y="4"/>
                    </a:cubicBezTo>
                    <a:cubicBezTo>
                      <a:pt x="8" y="5"/>
                      <a:pt x="8" y="6"/>
                      <a:pt x="9" y="7"/>
                    </a:cubicBezTo>
                    <a:cubicBezTo>
                      <a:pt x="10" y="9"/>
                      <a:pt x="13" y="12"/>
                      <a:pt x="16" y="15"/>
                    </a:cubicBezTo>
                    <a:cubicBezTo>
                      <a:pt x="18" y="17"/>
                      <a:pt x="19" y="20"/>
                      <a:pt x="19" y="24"/>
                    </a:cubicBezTo>
                    <a:cubicBezTo>
                      <a:pt x="19" y="26"/>
                      <a:pt x="19" y="27"/>
                      <a:pt x="18" y="29"/>
                    </a:cubicBezTo>
                    <a:cubicBezTo>
                      <a:pt x="17" y="30"/>
                      <a:pt x="13" y="33"/>
                      <a:pt x="10" y="35"/>
                    </a:cubicBezTo>
                    <a:cubicBezTo>
                      <a:pt x="9" y="36"/>
                      <a:pt x="7" y="37"/>
                      <a:pt x="5" y="38"/>
                    </a:cubicBezTo>
                    <a:cubicBezTo>
                      <a:pt x="4" y="39"/>
                      <a:pt x="3" y="39"/>
                      <a:pt x="2" y="40"/>
                    </a:cubicBezTo>
                    <a:cubicBezTo>
                      <a:pt x="2" y="40"/>
                      <a:pt x="2" y="40"/>
                      <a:pt x="2" y="40"/>
                    </a:cubicBezTo>
                    <a:cubicBezTo>
                      <a:pt x="2" y="41"/>
                      <a:pt x="2" y="41"/>
                      <a:pt x="2" y="41"/>
                    </a:cubicBezTo>
                    <a:cubicBezTo>
                      <a:pt x="2" y="40"/>
                      <a:pt x="2" y="40"/>
                      <a:pt x="2" y="40"/>
                    </a:cubicBezTo>
                    <a:cubicBezTo>
                      <a:pt x="2" y="40"/>
                      <a:pt x="2" y="40"/>
                      <a:pt x="2" y="40"/>
                    </a:cubicBezTo>
                    <a:cubicBezTo>
                      <a:pt x="2" y="41"/>
                      <a:pt x="2" y="41"/>
                      <a:pt x="2" y="41"/>
                    </a:cubicBezTo>
                    <a:cubicBezTo>
                      <a:pt x="2" y="40"/>
                      <a:pt x="2" y="40"/>
                      <a:pt x="2" y="40"/>
                    </a:cubicBezTo>
                    <a:cubicBezTo>
                      <a:pt x="2" y="42"/>
                      <a:pt x="2" y="42"/>
                      <a:pt x="2" y="42"/>
                    </a:cubicBezTo>
                    <a:cubicBezTo>
                      <a:pt x="4" y="41"/>
                      <a:pt x="4" y="41"/>
                      <a:pt x="4" y="41"/>
                    </a:cubicBezTo>
                    <a:cubicBezTo>
                      <a:pt x="3" y="40"/>
                      <a:pt x="3" y="40"/>
                      <a:pt x="2" y="40"/>
                    </a:cubicBezTo>
                    <a:cubicBezTo>
                      <a:pt x="2" y="42"/>
                      <a:pt x="2" y="42"/>
                      <a:pt x="2" y="42"/>
                    </a:cubicBezTo>
                    <a:cubicBezTo>
                      <a:pt x="4" y="41"/>
                      <a:pt x="4" y="41"/>
                      <a:pt x="4" y="41"/>
                    </a:cubicBezTo>
                    <a:cubicBezTo>
                      <a:pt x="2" y="42"/>
                      <a:pt x="2" y="42"/>
                      <a:pt x="2" y="42"/>
                    </a:cubicBezTo>
                    <a:cubicBezTo>
                      <a:pt x="4" y="42"/>
                      <a:pt x="4" y="42"/>
                      <a:pt x="4" y="42"/>
                    </a:cubicBezTo>
                    <a:cubicBezTo>
                      <a:pt x="4" y="41"/>
                      <a:pt x="4" y="41"/>
                      <a:pt x="4" y="41"/>
                    </a:cubicBezTo>
                    <a:cubicBezTo>
                      <a:pt x="2" y="42"/>
                      <a:pt x="2" y="42"/>
                      <a:pt x="2" y="42"/>
                    </a:cubicBezTo>
                    <a:cubicBezTo>
                      <a:pt x="4" y="42"/>
                      <a:pt x="4" y="42"/>
                      <a:pt x="4" y="42"/>
                    </a:cubicBezTo>
                    <a:cubicBezTo>
                      <a:pt x="3" y="42"/>
                      <a:pt x="3" y="42"/>
                      <a:pt x="3" y="42"/>
                    </a:cubicBezTo>
                    <a:cubicBezTo>
                      <a:pt x="4" y="42"/>
                      <a:pt x="4" y="42"/>
                      <a:pt x="4" y="42"/>
                    </a:cubicBezTo>
                    <a:cubicBezTo>
                      <a:pt x="4" y="42"/>
                      <a:pt x="4" y="42"/>
                      <a:pt x="4" y="42"/>
                    </a:cubicBezTo>
                    <a:cubicBezTo>
                      <a:pt x="3" y="42"/>
                      <a:pt x="3" y="42"/>
                      <a:pt x="3" y="42"/>
                    </a:cubicBezTo>
                    <a:cubicBezTo>
                      <a:pt x="4" y="42"/>
                      <a:pt x="4" y="42"/>
                      <a:pt x="4" y="42"/>
                    </a:cubicBezTo>
                    <a:cubicBezTo>
                      <a:pt x="4" y="42"/>
                      <a:pt x="4" y="42"/>
                      <a:pt x="5" y="41"/>
                    </a:cubicBezTo>
                    <a:cubicBezTo>
                      <a:pt x="5" y="40"/>
                      <a:pt x="5" y="39"/>
                      <a:pt x="6" y="38"/>
                    </a:cubicBezTo>
                    <a:cubicBezTo>
                      <a:pt x="6" y="37"/>
                      <a:pt x="7" y="36"/>
                      <a:pt x="7" y="34"/>
                    </a:cubicBezTo>
                    <a:cubicBezTo>
                      <a:pt x="7" y="33"/>
                      <a:pt x="7" y="32"/>
                      <a:pt x="8" y="30"/>
                    </a:cubicBezTo>
                    <a:cubicBezTo>
                      <a:pt x="9" y="28"/>
                      <a:pt x="10" y="26"/>
                      <a:pt x="10" y="23"/>
                    </a:cubicBezTo>
                    <a:cubicBezTo>
                      <a:pt x="10" y="22"/>
                      <a:pt x="10" y="21"/>
                      <a:pt x="10" y="20"/>
                    </a:cubicBezTo>
                    <a:cubicBezTo>
                      <a:pt x="10" y="20"/>
                      <a:pt x="9" y="19"/>
                      <a:pt x="9" y="18"/>
                    </a:cubicBezTo>
                    <a:cubicBezTo>
                      <a:pt x="8" y="18"/>
                      <a:pt x="8" y="17"/>
                      <a:pt x="7" y="17"/>
                    </a:cubicBezTo>
                    <a:cubicBezTo>
                      <a:pt x="6" y="16"/>
                      <a:pt x="6" y="16"/>
                      <a:pt x="6" y="16"/>
                    </a:cubicBezTo>
                    <a:cubicBezTo>
                      <a:pt x="5" y="15"/>
                      <a:pt x="5" y="15"/>
                      <a:pt x="5" y="15"/>
                    </a:cubicBezTo>
                    <a:cubicBezTo>
                      <a:pt x="5" y="15"/>
                      <a:pt x="5" y="14"/>
                      <a:pt x="6" y="13"/>
                    </a:cubicBezTo>
                    <a:cubicBezTo>
                      <a:pt x="6" y="12"/>
                      <a:pt x="7" y="11"/>
                      <a:pt x="7" y="9"/>
                    </a:cubicBezTo>
                    <a:lnTo>
                      <a:pt x="5"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32" name="Freeform 297"/>
              <p:cNvSpPr>
                <a:spLocks/>
              </p:cNvSpPr>
              <p:nvPr/>
            </p:nvSpPr>
            <p:spPr bwMode="auto">
              <a:xfrm>
                <a:off x="-3487738" y="2889248"/>
                <a:ext cx="66675" cy="65087"/>
              </a:xfrm>
              <a:custGeom>
                <a:avLst/>
                <a:gdLst/>
                <a:ahLst/>
                <a:cxnLst>
                  <a:cxn ang="0">
                    <a:pos x="10" y="2"/>
                  </a:cxn>
                  <a:cxn ang="0">
                    <a:pos x="10" y="4"/>
                  </a:cxn>
                  <a:cxn ang="0">
                    <a:pos x="13" y="5"/>
                  </a:cxn>
                  <a:cxn ang="0">
                    <a:pos x="14" y="6"/>
                  </a:cxn>
                  <a:cxn ang="0">
                    <a:pos x="14" y="6"/>
                  </a:cxn>
                  <a:cxn ang="0">
                    <a:pos x="14" y="6"/>
                  </a:cxn>
                  <a:cxn ang="0">
                    <a:pos x="14" y="6"/>
                  </a:cxn>
                  <a:cxn ang="0">
                    <a:pos x="14" y="6"/>
                  </a:cxn>
                  <a:cxn ang="0">
                    <a:pos x="14" y="6"/>
                  </a:cxn>
                  <a:cxn ang="0">
                    <a:pos x="14" y="6"/>
                  </a:cxn>
                  <a:cxn ang="0">
                    <a:pos x="14" y="6"/>
                  </a:cxn>
                  <a:cxn ang="0">
                    <a:pos x="12" y="10"/>
                  </a:cxn>
                  <a:cxn ang="0">
                    <a:pos x="11" y="11"/>
                  </a:cxn>
                  <a:cxn ang="0">
                    <a:pos x="10" y="12"/>
                  </a:cxn>
                  <a:cxn ang="0">
                    <a:pos x="6" y="12"/>
                  </a:cxn>
                  <a:cxn ang="0">
                    <a:pos x="4" y="12"/>
                  </a:cxn>
                  <a:cxn ang="0">
                    <a:pos x="4" y="12"/>
                  </a:cxn>
                  <a:cxn ang="0">
                    <a:pos x="4" y="11"/>
                  </a:cxn>
                  <a:cxn ang="0">
                    <a:pos x="7" y="6"/>
                  </a:cxn>
                  <a:cxn ang="0">
                    <a:pos x="10" y="4"/>
                  </a:cxn>
                  <a:cxn ang="0">
                    <a:pos x="10" y="2"/>
                  </a:cxn>
                  <a:cxn ang="0">
                    <a:pos x="10" y="0"/>
                  </a:cxn>
                  <a:cxn ang="0">
                    <a:pos x="4" y="3"/>
                  </a:cxn>
                  <a:cxn ang="0">
                    <a:pos x="0" y="10"/>
                  </a:cxn>
                  <a:cxn ang="0">
                    <a:pos x="0" y="12"/>
                  </a:cxn>
                  <a:cxn ang="0">
                    <a:pos x="2" y="16"/>
                  </a:cxn>
                  <a:cxn ang="0">
                    <a:pos x="6" y="17"/>
                  </a:cxn>
                  <a:cxn ang="0">
                    <a:pos x="11" y="16"/>
                  </a:cxn>
                  <a:cxn ang="0">
                    <a:pos x="14" y="14"/>
                  </a:cxn>
                  <a:cxn ang="0">
                    <a:pos x="16" y="11"/>
                  </a:cxn>
                  <a:cxn ang="0">
                    <a:pos x="18" y="8"/>
                  </a:cxn>
                  <a:cxn ang="0">
                    <a:pos x="18" y="6"/>
                  </a:cxn>
                  <a:cxn ang="0">
                    <a:pos x="17" y="3"/>
                  </a:cxn>
                  <a:cxn ang="0">
                    <a:pos x="13" y="1"/>
                  </a:cxn>
                  <a:cxn ang="0">
                    <a:pos x="10" y="0"/>
                  </a:cxn>
                  <a:cxn ang="0">
                    <a:pos x="10" y="2"/>
                  </a:cxn>
                </a:cxnLst>
                <a:rect l="0" t="0" r="r" b="b"/>
                <a:pathLst>
                  <a:path w="18" h="17">
                    <a:moveTo>
                      <a:pt x="10" y="2"/>
                    </a:moveTo>
                    <a:cubicBezTo>
                      <a:pt x="10" y="4"/>
                      <a:pt x="10" y="4"/>
                      <a:pt x="10" y="4"/>
                    </a:cubicBezTo>
                    <a:cubicBezTo>
                      <a:pt x="10" y="4"/>
                      <a:pt x="12" y="4"/>
                      <a:pt x="13" y="5"/>
                    </a:cubicBezTo>
                    <a:cubicBezTo>
                      <a:pt x="13" y="5"/>
                      <a:pt x="14" y="5"/>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4" y="6"/>
                    </a:cubicBezTo>
                    <a:cubicBezTo>
                      <a:pt x="13" y="8"/>
                      <a:pt x="12" y="9"/>
                      <a:pt x="12" y="10"/>
                    </a:cubicBezTo>
                    <a:cubicBezTo>
                      <a:pt x="12" y="10"/>
                      <a:pt x="12" y="11"/>
                      <a:pt x="11" y="11"/>
                    </a:cubicBezTo>
                    <a:cubicBezTo>
                      <a:pt x="11" y="11"/>
                      <a:pt x="11" y="11"/>
                      <a:pt x="10" y="12"/>
                    </a:cubicBezTo>
                    <a:cubicBezTo>
                      <a:pt x="8" y="12"/>
                      <a:pt x="7" y="12"/>
                      <a:pt x="6" y="12"/>
                    </a:cubicBezTo>
                    <a:cubicBezTo>
                      <a:pt x="5" y="12"/>
                      <a:pt x="4" y="12"/>
                      <a:pt x="4" y="12"/>
                    </a:cubicBezTo>
                    <a:cubicBezTo>
                      <a:pt x="4" y="12"/>
                      <a:pt x="4" y="12"/>
                      <a:pt x="4" y="12"/>
                    </a:cubicBezTo>
                    <a:cubicBezTo>
                      <a:pt x="4" y="11"/>
                      <a:pt x="4" y="11"/>
                      <a:pt x="4" y="11"/>
                    </a:cubicBezTo>
                    <a:cubicBezTo>
                      <a:pt x="5" y="9"/>
                      <a:pt x="6" y="7"/>
                      <a:pt x="7" y="6"/>
                    </a:cubicBezTo>
                    <a:cubicBezTo>
                      <a:pt x="8" y="5"/>
                      <a:pt x="9" y="4"/>
                      <a:pt x="10" y="4"/>
                    </a:cubicBezTo>
                    <a:cubicBezTo>
                      <a:pt x="10" y="2"/>
                      <a:pt x="10" y="2"/>
                      <a:pt x="10" y="2"/>
                    </a:cubicBezTo>
                    <a:cubicBezTo>
                      <a:pt x="10" y="0"/>
                      <a:pt x="10" y="0"/>
                      <a:pt x="10" y="0"/>
                    </a:cubicBezTo>
                    <a:cubicBezTo>
                      <a:pt x="8" y="0"/>
                      <a:pt x="6" y="1"/>
                      <a:pt x="4" y="3"/>
                    </a:cubicBezTo>
                    <a:cubicBezTo>
                      <a:pt x="2" y="4"/>
                      <a:pt x="1" y="7"/>
                      <a:pt x="0" y="10"/>
                    </a:cubicBezTo>
                    <a:cubicBezTo>
                      <a:pt x="0" y="10"/>
                      <a:pt x="0" y="11"/>
                      <a:pt x="0" y="12"/>
                    </a:cubicBezTo>
                    <a:cubicBezTo>
                      <a:pt x="0" y="13"/>
                      <a:pt x="1" y="15"/>
                      <a:pt x="2" y="16"/>
                    </a:cubicBezTo>
                    <a:cubicBezTo>
                      <a:pt x="3" y="17"/>
                      <a:pt x="5" y="17"/>
                      <a:pt x="6" y="17"/>
                    </a:cubicBezTo>
                    <a:cubicBezTo>
                      <a:pt x="8" y="17"/>
                      <a:pt x="9" y="16"/>
                      <a:pt x="11" y="16"/>
                    </a:cubicBezTo>
                    <a:cubicBezTo>
                      <a:pt x="12" y="15"/>
                      <a:pt x="13" y="15"/>
                      <a:pt x="14" y="14"/>
                    </a:cubicBezTo>
                    <a:cubicBezTo>
                      <a:pt x="15" y="13"/>
                      <a:pt x="16" y="12"/>
                      <a:pt x="16" y="11"/>
                    </a:cubicBezTo>
                    <a:cubicBezTo>
                      <a:pt x="17" y="10"/>
                      <a:pt x="17" y="9"/>
                      <a:pt x="18" y="8"/>
                    </a:cubicBezTo>
                    <a:cubicBezTo>
                      <a:pt x="18" y="7"/>
                      <a:pt x="18" y="7"/>
                      <a:pt x="18" y="6"/>
                    </a:cubicBezTo>
                    <a:cubicBezTo>
                      <a:pt x="18" y="5"/>
                      <a:pt x="18" y="3"/>
                      <a:pt x="17" y="3"/>
                    </a:cubicBezTo>
                    <a:cubicBezTo>
                      <a:pt x="16" y="2"/>
                      <a:pt x="15" y="1"/>
                      <a:pt x="13" y="1"/>
                    </a:cubicBezTo>
                    <a:cubicBezTo>
                      <a:pt x="12" y="0"/>
                      <a:pt x="11" y="0"/>
                      <a:pt x="10" y="0"/>
                    </a:cubicBezTo>
                    <a:lnTo>
                      <a:pt x="10" y="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54"/>
              </a:p>
            </p:txBody>
          </p:sp>
          <p:sp>
            <p:nvSpPr>
              <p:cNvPr id="133" name="Freeform 298"/>
              <p:cNvSpPr>
                <a:spLocks/>
              </p:cNvSpPr>
              <p:nvPr/>
            </p:nvSpPr>
            <p:spPr bwMode="auto">
              <a:xfrm>
                <a:off x="-5084763" y="2419350"/>
                <a:ext cx="7937" cy="1584325"/>
              </a:xfrm>
              <a:custGeom>
                <a:avLst/>
                <a:gdLst/>
                <a:ahLst/>
                <a:cxnLst>
                  <a:cxn ang="0">
                    <a:pos x="2" y="421"/>
                  </a:cxn>
                  <a:cxn ang="0">
                    <a:pos x="0" y="0"/>
                  </a:cxn>
                </a:cxnLst>
                <a:rect l="0" t="0" r="r" b="b"/>
                <a:pathLst>
                  <a:path w="2" h="421">
                    <a:moveTo>
                      <a:pt x="2" y="421"/>
                    </a:moveTo>
                    <a:cubicBezTo>
                      <a:pt x="0" y="340"/>
                      <a:pt x="0" y="0"/>
                      <a:pt x="0" y="0"/>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54"/>
              </a:p>
            </p:txBody>
          </p:sp>
          <p:sp>
            <p:nvSpPr>
              <p:cNvPr id="134" name="Freeform 299"/>
              <p:cNvSpPr>
                <a:spLocks/>
              </p:cNvSpPr>
              <p:nvPr/>
            </p:nvSpPr>
            <p:spPr bwMode="auto">
              <a:xfrm>
                <a:off x="-2901950" y="2419351"/>
                <a:ext cx="646113" cy="1647825"/>
              </a:xfrm>
              <a:custGeom>
                <a:avLst/>
                <a:gdLst/>
                <a:ahLst/>
                <a:cxnLst>
                  <a:cxn ang="0">
                    <a:pos x="0" y="0"/>
                  </a:cxn>
                  <a:cxn ang="0">
                    <a:pos x="136" y="198"/>
                  </a:cxn>
                  <a:cxn ang="0">
                    <a:pos x="170" y="438"/>
                  </a:cxn>
                </a:cxnLst>
                <a:rect l="0" t="0" r="r" b="b"/>
                <a:pathLst>
                  <a:path w="172" h="438">
                    <a:moveTo>
                      <a:pt x="0" y="0"/>
                    </a:moveTo>
                    <a:cubicBezTo>
                      <a:pt x="73" y="63"/>
                      <a:pt x="120" y="122"/>
                      <a:pt x="136" y="198"/>
                    </a:cubicBezTo>
                    <a:cubicBezTo>
                      <a:pt x="152" y="274"/>
                      <a:pt x="172" y="418"/>
                      <a:pt x="170" y="438"/>
                    </a:cubicBezTo>
                  </a:path>
                </a:pathLst>
              </a:custGeom>
              <a:noFill/>
              <a:ln w="635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54"/>
              </a:p>
            </p:txBody>
          </p:sp>
        </p:grpSp>
        <p:grpSp>
          <p:nvGrpSpPr>
            <p:cNvPr id="7" name="Group 21"/>
            <p:cNvGrpSpPr/>
            <p:nvPr userDrawn="1">
              <p:custDataLst>
                <p:tags r:id="rId8"/>
              </p:custDataLst>
            </p:nvPr>
          </p:nvGrpSpPr>
          <p:grpSpPr>
            <a:xfrm>
              <a:off x="6450012" y="3926681"/>
              <a:ext cx="3425033" cy="1653383"/>
              <a:chOff x="6450011" y="3926681"/>
              <a:chExt cx="3425034" cy="1653383"/>
            </a:xfrm>
          </p:grpSpPr>
          <p:sp>
            <p:nvSpPr>
              <p:cNvPr id="8" name="Oval 22"/>
              <p:cNvSpPr/>
              <p:nvPr/>
            </p:nvSpPr>
            <p:spPr>
              <a:xfrm>
                <a:off x="6821486" y="40433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9" name="Oval 23"/>
              <p:cNvSpPr/>
              <p:nvPr/>
            </p:nvSpPr>
            <p:spPr>
              <a:xfrm>
                <a:off x="6450011" y="428386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0" name="Oval 24"/>
              <p:cNvSpPr/>
              <p:nvPr/>
            </p:nvSpPr>
            <p:spPr>
              <a:xfrm>
                <a:off x="6528592" y="45005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1" name="Oval 25"/>
              <p:cNvSpPr/>
              <p:nvPr/>
            </p:nvSpPr>
            <p:spPr>
              <a:xfrm>
                <a:off x="6685755" y="46815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 name="Oval 26"/>
              <p:cNvSpPr/>
              <p:nvPr/>
            </p:nvSpPr>
            <p:spPr>
              <a:xfrm>
                <a:off x="7235824" y="51506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 name="Oval 27"/>
              <p:cNvSpPr/>
              <p:nvPr/>
            </p:nvSpPr>
            <p:spPr>
              <a:xfrm>
                <a:off x="6969124" y="5484018"/>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Oval 28"/>
              <p:cNvSpPr/>
              <p:nvPr/>
            </p:nvSpPr>
            <p:spPr>
              <a:xfrm>
                <a:off x="7121524" y="552450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Oval 29"/>
              <p:cNvSpPr/>
              <p:nvPr/>
            </p:nvSpPr>
            <p:spPr>
              <a:xfrm>
                <a:off x="9819481" y="547687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Oval 30"/>
              <p:cNvSpPr/>
              <p:nvPr/>
            </p:nvSpPr>
            <p:spPr>
              <a:xfrm>
                <a:off x="9271793" y="4964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7" name="Oval 31"/>
              <p:cNvSpPr/>
              <p:nvPr/>
            </p:nvSpPr>
            <p:spPr>
              <a:xfrm>
                <a:off x="9324181" y="46982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 name="Oval 32"/>
              <p:cNvSpPr/>
              <p:nvPr/>
            </p:nvSpPr>
            <p:spPr>
              <a:xfrm>
                <a:off x="9409906" y="47267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9" name="Oval 33"/>
              <p:cNvSpPr/>
              <p:nvPr/>
            </p:nvSpPr>
            <p:spPr>
              <a:xfrm>
                <a:off x="9419431" y="458866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Oval 34"/>
              <p:cNvSpPr/>
              <p:nvPr/>
            </p:nvSpPr>
            <p:spPr>
              <a:xfrm>
                <a:off x="9095581" y="44005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 name="Oval 35"/>
              <p:cNvSpPr/>
              <p:nvPr/>
            </p:nvSpPr>
            <p:spPr>
              <a:xfrm>
                <a:off x="8933656" y="46839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2" name="Oval 36"/>
              <p:cNvSpPr/>
              <p:nvPr/>
            </p:nvSpPr>
            <p:spPr>
              <a:xfrm>
                <a:off x="8600281" y="454818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3" name="Oval 37"/>
              <p:cNvSpPr/>
              <p:nvPr/>
            </p:nvSpPr>
            <p:spPr>
              <a:xfrm>
                <a:off x="8612187" y="4674394"/>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4" name="Oval 38"/>
              <p:cNvSpPr/>
              <p:nvPr/>
            </p:nvSpPr>
            <p:spPr>
              <a:xfrm>
                <a:off x="8369300" y="4379119"/>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5" name="Oval 39"/>
              <p:cNvSpPr/>
              <p:nvPr/>
            </p:nvSpPr>
            <p:spPr>
              <a:xfrm>
                <a:off x="7845425" y="4438650"/>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6" name="Oval 40"/>
              <p:cNvSpPr/>
              <p:nvPr/>
            </p:nvSpPr>
            <p:spPr>
              <a:xfrm>
                <a:off x="7914482"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 name="Oval 41"/>
              <p:cNvSpPr/>
              <p:nvPr/>
            </p:nvSpPr>
            <p:spPr>
              <a:xfrm>
                <a:off x="7983538"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8" name="Oval 42"/>
              <p:cNvSpPr/>
              <p:nvPr/>
            </p:nvSpPr>
            <p:spPr>
              <a:xfrm>
                <a:off x="8052595" y="417433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9" name="Oval 43"/>
              <p:cNvSpPr/>
              <p:nvPr/>
            </p:nvSpPr>
            <p:spPr>
              <a:xfrm>
                <a:off x="8031163" y="40481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0" name="Oval 44"/>
              <p:cNvSpPr/>
              <p:nvPr/>
            </p:nvSpPr>
            <p:spPr>
              <a:xfrm>
                <a:off x="8138320" y="39266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1" name="Oval 45"/>
              <p:cNvSpPr/>
              <p:nvPr/>
            </p:nvSpPr>
            <p:spPr>
              <a:xfrm>
                <a:off x="8212138" y="3967162"/>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2" name="Oval 46"/>
              <p:cNvSpPr/>
              <p:nvPr/>
            </p:nvSpPr>
            <p:spPr>
              <a:xfrm>
                <a:off x="8145463" y="40338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3" name="Oval 47"/>
              <p:cNvSpPr/>
              <p:nvPr/>
            </p:nvSpPr>
            <p:spPr>
              <a:xfrm>
                <a:off x="8085932" y="41243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4" name="Oval 48"/>
              <p:cNvSpPr/>
              <p:nvPr/>
            </p:nvSpPr>
            <p:spPr>
              <a:xfrm>
                <a:off x="8150226" y="4117181"/>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Oval 49"/>
              <p:cNvSpPr/>
              <p:nvPr/>
            </p:nvSpPr>
            <p:spPr>
              <a:xfrm>
                <a:off x="8204995" y="4148137"/>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Oval 50"/>
              <p:cNvSpPr/>
              <p:nvPr/>
            </p:nvSpPr>
            <p:spPr>
              <a:xfrm>
                <a:off x="8240713" y="4198143"/>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7" name="Oval 51"/>
              <p:cNvSpPr/>
              <p:nvPr/>
            </p:nvSpPr>
            <p:spPr>
              <a:xfrm>
                <a:off x="8243095" y="426005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Oval 52"/>
              <p:cNvSpPr/>
              <p:nvPr/>
            </p:nvSpPr>
            <p:spPr>
              <a:xfrm>
                <a:off x="8171657" y="4276725"/>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Oval 53"/>
              <p:cNvSpPr/>
              <p:nvPr/>
            </p:nvSpPr>
            <p:spPr>
              <a:xfrm>
                <a:off x="8128795" y="4202906"/>
                <a:ext cx="55564" cy="55564"/>
              </a:xfrm>
              <a:prstGeom prst="ellipse">
                <a:avLst/>
              </a:prstGeom>
              <a:solidFill>
                <a:srgbClr val="193D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grpSp>
      <p:sp>
        <p:nvSpPr>
          <p:cNvPr id="335" name="Rectangle 9"/>
          <p:cNvSpPr>
            <a:spLocks noChangeArrowheads="1"/>
          </p:cNvSpPr>
          <p:nvPr userDrawn="1">
            <p:custDataLst>
              <p:tags r:id="rId4"/>
            </p:custDataLst>
          </p:nvPr>
        </p:nvSpPr>
        <p:spPr bwMode="gray">
          <a:xfrm>
            <a:off x="1031966" y="3617150"/>
            <a:ext cx="393216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32308" tIns="47032" rIns="199385" bIns="132923" rtlCol="0" anchor="b"/>
          <a:lstStyle/>
          <a:p>
            <a:pPr marL="0" marR="0" indent="0" algn="just" defTabSz="962762" rtl="0" eaLnBrk="1" fontAlgn="auto" latinLnBrk="0" hangingPunct="1">
              <a:lnSpc>
                <a:spcPct val="100000"/>
              </a:lnSpc>
              <a:spcBef>
                <a:spcPts val="0"/>
              </a:spcBef>
              <a:spcAft>
                <a:spcPts val="0"/>
              </a:spcAft>
              <a:buClrTx/>
              <a:buSzTx/>
              <a:buFontTx/>
              <a:buNone/>
              <a:tabLst/>
              <a:defRPr/>
            </a:pPr>
            <a:r>
              <a:rPr lang="en-US" sz="1662" b="1" dirty="0">
                <a:solidFill>
                  <a:schemeClr val="bg1"/>
                </a:solidFill>
                <a:latin typeface="Arial"/>
                <a:cs typeface="Arial"/>
              </a:rPr>
              <a:t>About Capgemini</a:t>
            </a:r>
            <a:endParaRPr lang="en-US" sz="923" dirty="0">
              <a:solidFill>
                <a:schemeClr val="bg1"/>
              </a:solidFill>
              <a:latin typeface="Arial" pitchFamily="34" charset="0"/>
              <a:cs typeface="Arial" pitchFamily="34" charset="0"/>
            </a:endParaRPr>
          </a:p>
          <a:p>
            <a:pPr marL="0" indent="0" algn="just"/>
            <a:endParaRPr lang="en-US" sz="923" dirty="0">
              <a:solidFill>
                <a:schemeClr val="bg1"/>
              </a:solidFill>
              <a:latin typeface="Arial" pitchFamily="34" charset="0"/>
              <a:cs typeface="Arial" pitchFamily="34" charset="0"/>
            </a:endParaRPr>
          </a:p>
          <a:p>
            <a:pPr marL="0" indent="0" algn="just">
              <a:spcAft>
                <a:spcPts val="554"/>
              </a:spcAft>
            </a:pPr>
            <a:r>
              <a:rPr lang="en-US" sz="923" dirty="0">
                <a:solidFill>
                  <a:schemeClr val="bg1"/>
                </a:solidFill>
                <a:latin typeface="Arial" pitchFamily="34" charset="0"/>
                <a:cs typeface="Arial" pitchFamily="34" charset="0"/>
              </a:rPr>
              <a:t>With more than 140,000 people in over 40 countries, Capgemini is one of the world's foremost providers of consulting, technology and outsourcing services. The Group reported 2013 global revenues of EUR 10.1 billion. </a:t>
            </a:r>
          </a:p>
          <a:p>
            <a:pPr marL="0" indent="0" algn="just"/>
            <a:r>
              <a:rPr lang="en-US" sz="923" dirty="0">
                <a:solidFill>
                  <a:schemeClr val="bg1"/>
                </a:solidFill>
                <a:latin typeface="Arial" pitchFamily="34" charset="0"/>
                <a:cs typeface="Arial" pitchFamily="34" charset="0"/>
              </a:rPr>
              <a:t>Together with its clients, </a:t>
            </a:r>
            <a:r>
              <a:rPr lang="en-US" sz="923" dirty="0" err="1">
                <a:solidFill>
                  <a:schemeClr val="bg1"/>
                </a:solidFill>
                <a:latin typeface="Arial" pitchFamily="34" charset="0"/>
                <a:cs typeface="Arial" pitchFamily="34" charset="0"/>
              </a:rPr>
              <a:t>Capgemini</a:t>
            </a:r>
            <a:r>
              <a:rPr lang="en-US" sz="923" dirty="0">
                <a:solidFill>
                  <a:schemeClr val="bg1"/>
                </a:solidFill>
                <a:latin typeface="Arial" pitchFamily="34" charset="0"/>
                <a:cs typeface="Arial" pitchFamily="34" charset="0"/>
              </a:rPr>
              <a:t> creates and delivers business and technology solutions that fit their needs and drive the results they want. A deeply multicultural organization, </a:t>
            </a:r>
            <a:r>
              <a:rPr lang="en-US" sz="923" dirty="0" err="1">
                <a:solidFill>
                  <a:schemeClr val="bg1"/>
                </a:solidFill>
                <a:latin typeface="Arial" pitchFamily="34" charset="0"/>
                <a:cs typeface="Arial" pitchFamily="34" charset="0"/>
              </a:rPr>
              <a:t>Capgemini</a:t>
            </a:r>
            <a:r>
              <a:rPr lang="en-US" sz="923" dirty="0">
                <a:solidFill>
                  <a:schemeClr val="bg1"/>
                </a:solidFill>
                <a:latin typeface="Arial" pitchFamily="34" charset="0"/>
                <a:cs typeface="Arial" pitchFamily="34" charset="0"/>
              </a:rPr>
              <a:t> has developed its own way of working, the Collaborative Business </a:t>
            </a:r>
            <a:r>
              <a:rPr lang="en-US" sz="923" dirty="0" err="1">
                <a:solidFill>
                  <a:schemeClr val="bg1"/>
                </a:solidFill>
                <a:latin typeface="Arial" pitchFamily="34" charset="0"/>
                <a:cs typeface="Arial" pitchFamily="34" charset="0"/>
              </a:rPr>
              <a:t>Experience</a:t>
            </a:r>
            <a:r>
              <a:rPr lang="en-US" sz="923" baseline="30000" dirty="0" err="1">
                <a:solidFill>
                  <a:schemeClr val="bg1"/>
                </a:solidFill>
                <a:latin typeface="Arial" pitchFamily="34" charset="0"/>
                <a:cs typeface="Arial" pitchFamily="34" charset="0"/>
              </a:rPr>
              <a:t>TM</a:t>
            </a:r>
            <a:r>
              <a:rPr lang="en-US" sz="923" dirty="0">
                <a:solidFill>
                  <a:schemeClr val="bg1"/>
                </a:solidFill>
                <a:latin typeface="Arial" pitchFamily="34" charset="0"/>
                <a:cs typeface="Arial" pitchFamily="34" charset="0"/>
              </a:rPr>
              <a:t>, and draws on </a:t>
            </a:r>
            <a:r>
              <a:rPr lang="en-US" sz="923" dirty="0" err="1">
                <a:solidFill>
                  <a:schemeClr val="bg1"/>
                </a:solidFill>
                <a:latin typeface="Arial" pitchFamily="34" charset="0"/>
                <a:cs typeface="Arial" pitchFamily="34" charset="0"/>
              </a:rPr>
              <a:t>Rightshore</a:t>
            </a:r>
            <a:r>
              <a:rPr lang="en-US" sz="923" baseline="30000" dirty="0">
                <a:solidFill>
                  <a:schemeClr val="bg1"/>
                </a:solidFill>
                <a:latin typeface="Arial" pitchFamily="34" charset="0"/>
                <a:cs typeface="Arial" pitchFamily="34" charset="0"/>
              </a:rPr>
              <a:t>®</a:t>
            </a:r>
            <a:r>
              <a:rPr lang="en-US" sz="923" dirty="0">
                <a:solidFill>
                  <a:schemeClr val="bg1"/>
                </a:solidFill>
                <a:latin typeface="Arial" pitchFamily="34" charset="0"/>
                <a:cs typeface="Arial" pitchFamily="34" charset="0"/>
              </a:rPr>
              <a:t>, its worldwide delivery model.</a:t>
            </a:r>
          </a:p>
          <a:p>
            <a:pPr marL="0" indent="0" algn="just"/>
            <a:endParaRPr lang="en-US" sz="969" dirty="0">
              <a:solidFill>
                <a:schemeClr val="bg1"/>
              </a:solidFill>
              <a:latin typeface="Arial" pitchFamily="34" charset="0"/>
              <a:cs typeface="Arial" pitchFamily="34" charset="0"/>
            </a:endParaRPr>
          </a:p>
          <a:p>
            <a:pPr marL="0" indent="0" algn="just"/>
            <a:r>
              <a:rPr lang="en-US" sz="831" i="1" dirty="0" err="1">
                <a:solidFill>
                  <a:schemeClr val="bg1"/>
                </a:solidFill>
                <a:latin typeface="Arial" pitchFamily="34" charset="0"/>
                <a:cs typeface="Arial" pitchFamily="34" charset="0"/>
              </a:rPr>
              <a:t>Rightshore</a:t>
            </a:r>
            <a:r>
              <a:rPr lang="en-US" sz="831" i="1" baseline="30000" dirty="0">
                <a:solidFill>
                  <a:schemeClr val="bg1"/>
                </a:solidFill>
                <a:latin typeface="Arial" pitchFamily="34" charset="0"/>
                <a:cs typeface="Arial" pitchFamily="34" charset="0"/>
              </a:rPr>
              <a:t>®</a:t>
            </a:r>
            <a:r>
              <a:rPr lang="en-US" sz="831" i="1" dirty="0">
                <a:solidFill>
                  <a:schemeClr val="bg1"/>
                </a:solidFill>
                <a:latin typeface="Arial" pitchFamily="34" charset="0"/>
                <a:cs typeface="Arial" pitchFamily="34" charset="0"/>
              </a:rPr>
              <a:t> is a trademark belonging to Capgemini</a:t>
            </a:r>
            <a:endParaRPr lang="en-US" sz="831" b="1" kern="0" noProof="1">
              <a:solidFill>
                <a:schemeClr val="bg1"/>
              </a:solidFill>
              <a:latin typeface="Arial" pitchFamily="34" charset="0"/>
              <a:cs typeface="Arial" pitchFamily="34" charset="0"/>
            </a:endParaRPr>
          </a:p>
        </p:txBody>
      </p:sp>
      <p:pic>
        <p:nvPicPr>
          <p:cNvPr id="338" name="Image 337" descr="CBE_Label_ppt.png"/>
          <p:cNvPicPr>
            <a:picLocks noChangeAspect="1"/>
          </p:cNvPicPr>
          <p:nvPr userDrawn="1"/>
        </p:nvPicPr>
        <p:blipFill>
          <a:blip r:embed="rId12" cstate="print"/>
          <a:stretch>
            <a:fillRect/>
          </a:stretch>
        </p:blipFill>
        <p:spPr>
          <a:xfrm>
            <a:off x="800977" y="3468294"/>
            <a:ext cx="479605" cy="522508"/>
          </a:xfrm>
          <a:prstGeom prst="rect">
            <a:avLst/>
          </a:prstGeom>
        </p:spPr>
      </p:pic>
      <p:sp>
        <p:nvSpPr>
          <p:cNvPr id="340" name="Rectangle 339"/>
          <p:cNvSpPr/>
          <p:nvPr userDrawn="1">
            <p:custDataLst>
              <p:tags r:id="rId5"/>
            </p:custDataLst>
          </p:nvPr>
        </p:nvSpPr>
        <p:spPr>
          <a:xfrm>
            <a:off x="5099001" y="6403914"/>
            <a:ext cx="4045000" cy="265536"/>
          </a:xfrm>
          <a:prstGeom prst="rect">
            <a:avLst/>
          </a:prstGeom>
        </p:spPr>
        <p:txBody>
          <a:bodyPr wrap="square" lIns="30516" tIns="30516" rIns="305158" bIns="30516" anchor="b" anchorCtr="0">
            <a:spAutoFit/>
          </a:bodyPr>
          <a:lstStyle/>
          <a:p>
            <a:pPr marL="0" marR="0" indent="0" algn="r" defTabSz="884105" rtl="0" eaLnBrk="1" fontAlgn="auto" latinLnBrk="0" hangingPunct="1">
              <a:lnSpc>
                <a:spcPct val="100000"/>
              </a:lnSpc>
              <a:spcBef>
                <a:spcPts val="0"/>
              </a:spcBef>
              <a:spcAft>
                <a:spcPts val="0"/>
              </a:spcAft>
              <a:buClrTx/>
              <a:buSzTx/>
              <a:buFontTx/>
              <a:buNone/>
              <a:tabLst/>
              <a:defRPr/>
            </a:pPr>
            <a:r>
              <a:rPr lang="en-US" sz="646" dirty="0">
                <a:solidFill>
                  <a:schemeClr val="bg1"/>
                </a:solidFill>
                <a:latin typeface="Arial"/>
                <a:cs typeface="Arial"/>
              </a:rPr>
              <a:t>The information contained in this presentation is proprietary.</a:t>
            </a:r>
          </a:p>
          <a:p>
            <a:pPr algn="r"/>
            <a:r>
              <a:rPr lang="de-DE" sz="646" baseline="0" noProof="0" dirty="0">
                <a:solidFill>
                  <a:schemeClr val="bg1"/>
                </a:solidFill>
                <a:latin typeface="Arial"/>
                <a:cs typeface="Arial"/>
              </a:rPr>
              <a:t>Copyright </a:t>
            </a:r>
            <a:r>
              <a:rPr lang="en-US" sz="646" baseline="0" noProof="0" dirty="0">
                <a:solidFill>
                  <a:schemeClr val="bg1"/>
                </a:solidFill>
                <a:latin typeface="Arial"/>
                <a:cs typeface="Arial"/>
              </a:rPr>
              <a:t>© 2015 Capgemini. All rights reserved.</a:t>
            </a:r>
            <a:endParaRPr lang="de-DE" sz="646" noProof="0" dirty="0">
              <a:solidFill>
                <a:schemeClr val="bg1"/>
              </a:solidFill>
              <a:latin typeface="Arial"/>
              <a:cs typeface="Arial"/>
            </a:endParaRPr>
          </a:p>
        </p:txBody>
      </p:sp>
      <p:sp>
        <p:nvSpPr>
          <p:cNvPr id="336" name="Rectangle 335"/>
          <p:cNvSpPr/>
          <p:nvPr userDrawn="1">
            <p:custDataLst>
              <p:tags r:id="rId6"/>
            </p:custDataLst>
          </p:nvPr>
        </p:nvSpPr>
        <p:spPr>
          <a:xfrm>
            <a:off x="6444893" y="5487253"/>
            <a:ext cx="2699107" cy="351163"/>
          </a:xfrm>
          <a:prstGeom prst="rect">
            <a:avLst/>
          </a:prstGeom>
        </p:spPr>
        <p:txBody>
          <a:bodyPr wrap="none" lIns="33231" tIns="33231" rIns="332308" bIns="33231" anchor="b" anchorCtr="0">
            <a:spAutoFit/>
          </a:bodyPr>
          <a:lstStyle/>
          <a:p>
            <a:pPr algn="r"/>
            <a:r>
              <a:rPr lang="en-US" sz="1846" b="1" dirty="0">
                <a:solidFill>
                  <a:schemeClr val="bg1"/>
                </a:solidFill>
                <a:latin typeface="Arial" pitchFamily="34" charset="0"/>
                <a:cs typeface="Arial" pitchFamily="34" charset="0"/>
              </a:rPr>
              <a:t>www.capgemini.com</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2 english">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0" y="1"/>
          <a:ext cx="135749" cy="143985"/>
        </p:xfrm>
        <a:graphic>
          <a:graphicData uri="http://schemas.openxmlformats.org/presentationml/2006/ole">
            <mc:AlternateContent xmlns:mc="http://schemas.openxmlformats.org/markup-compatibility/2006">
              <mc:Choice xmlns:v="urn:schemas-microsoft-com:vml" Requires="v">
                <p:oleObj spid="_x0000_s131141" name="think-cell Slide" r:id="rId7" imgW="360" imgH="360" progId="">
                  <p:embed/>
                </p:oleObj>
              </mc:Choice>
              <mc:Fallback>
                <p:oleObj name="think-cell Slide" r:id="rId7" imgW="360" imgH="360" progId="">
                  <p:embed/>
                  <p:pic>
                    <p:nvPicPr>
                      <p:cNvPr id="0" name="Picture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
                        <a:ext cx="135749"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9"/>
          <p:cNvSpPr>
            <a:spLocks noChangeArrowheads="1"/>
          </p:cNvSpPr>
          <p:nvPr userDrawn="1">
            <p:custDataLst>
              <p:tags r:id="rId3"/>
            </p:custDataLst>
          </p:nvPr>
        </p:nvSpPr>
        <p:spPr bwMode="gray">
          <a:xfrm>
            <a:off x="4879571" y="2940256"/>
            <a:ext cx="3932160" cy="2376667"/>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9840" h="2132777">
                <a:moveTo>
                  <a:pt x="4259840" y="2132777"/>
                </a:moveTo>
                <a:lnTo>
                  <a:pt x="164137" y="2132777"/>
                </a:lnTo>
                <a:cubicBezTo>
                  <a:pt x="120605" y="2132777"/>
                  <a:pt x="78856" y="2115484"/>
                  <a:pt x="48075" y="2084702"/>
                </a:cubicBezTo>
                <a:cubicBezTo>
                  <a:pt x="17293" y="2053920"/>
                  <a:pt x="0" y="2012171"/>
                  <a:pt x="0" y="1968640"/>
                </a:cubicBezTo>
                <a:lnTo>
                  <a:pt x="0" y="0"/>
                </a:lnTo>
              </a:path>
            </a:pathLst>
          </a:custGeom>
          <a:noFill/>
          <a:ln w="19050" cap="flat" cmpd="sng" algn="ctr">
            <a:gradFill flip="none" rotWithShape="1">
              <a:gsLst>
                <a:gs pos="0">
                  <a:schemeClr val="accent5"/>
                </a:gs>
                <a:gs pos="100000">
                  <a:schemeClr val="accent5">
                    <a:lumMod val="20000"/>
                    <a:lumOff val="80000"/>
                  </a:schemeClr>
                </a:gs>
              </a:gsLst>
              <a:lin ang="240000" scaled="0"/>
              <a:tileRect/>
            </a:gradFill>
            <a:prstDash val="solid"/>
            <a:round/>
          </a:ln>
          <a:effectLst/>
        </p:spPr>
        <p:txBody>
          <a:bodyPr wrap="square" lIns="332308" tIns="47032" rIns="199385" bIns="132923" rtlCol="0" anchor="b"/>
          <a:lstStyle/>
          <a:p>
            <a:pPr marL="0" marR="0" indent="0" algn="just" defTabSz="962762" rtl="0" eaLnBrk="1" fontAlgn="auto" latinLnBrk="0" hangingPunct="1">
              <a:lnSpc>
                <a:spcPct val="100000"/>
              </a:lnSpc>
              <a:spcBef>
                <a:spcPts val="0"/>
              </a:spcBef>
              <a:spcAft>
                <a:spcPts val="0"/>
              </a:spcAft>
              <a:buClrTx/>
              <a:buSzTx/>
              <a:buFontTx/>
              <a:buNone/>
              <a:tabLst/>
              <a:defRPr/>
            </a:pPr>
            <a:r>
              <a:rPr lang="en-US" sz="1662" b="1" dirty="0">
                <a:solidFill>
                  <a:schemeClr val="bg1"/>
                </a:solidFill>
                <a:latin typeface="Arial"/>
                <a:cs typeface="Arial"/>
              </a:rPr>
              <a:t>About Capgemini</a:t>
            </a:r>
            <a:endParaRPr lang="en-US" sz="923" dirty="0">
              <a:solidFill>
                <a:schemeClr val="bg1"/>
              </a:solidFill>
              <a:latin typeface="Arial" pitchFamily="34" charset="0"/>
              <a:cs typeface="Arial" pitchFamily="34" charset="0"/>
            </a:endParaRPr>
          </a:p>
          <a:p>
            <a:pPr marL="0" indent="0" algn="just"/>
            <a:endParaRPr lang="en-US" sz="923" dirty="0">
              <a:solidFill>
                <a:schemeClr val="bg1"/>
              </a:solidFill>
              <a:latin typeface="Arial" pitchFamily="34" charset="0"/>
              <a:cs typeface="Arial" pitchFamily="34" charset="0"/>
            </a:endParaRPr>
          </a:p>
          <a:p>
            <a:pPr marL="0" indent="0" algn="just">
              <a:spcAft>
                <a:spcPts val="554"/>
              </a:spcAft>
            </a:pPr>
            <a:r>
              <a:rPr lang="en-US" sz="923" dirty="0">
                <a:solidFill>
                  <a:schemeClr val="bg1"/>
                </a:solidFill>
                <a:latin typeface="Arial" pitchFamily="34" charset="0"/>
                <a:cs typeface="Arial" pitchFamily="34" charset="0"/>
              </a:rPr>
              <a:t>With more than 140,000 people in over 40 countries, Capgemini is one of the world's foremost providers of consulting, technology and outsourcing services. The Group reported 2013 global revenues of EUR 10.1 billion. </a:t>
            </a:r>
          </a:p>
          <a:p>
            <a:pPr marL="0" indent="0" algn="just"/>
            <a:r>
              <a:rPr lang="en-US" sz="923" dirty="0">
                <a:solidFill>
                  <a:schemeClr val="bg1"/>
                </a:solidFill>
                <a:latin typeface="Arial" pitchFamily="34" charset="0"/>
                <a:cs typeface="Arial" pitchFamily="34" charset="0"/>
              </a:rPr>
              <a:t>Together with its clients, Capgemini creates and delivers business and technology solutions that fit their needs and drive the results they want. A deeply multicultural organization, </a:t>
            </a:r>
            <a:r>
              <a:rPr lang="en-US" sz="923" dirty="0" err="1">
                <a:solidFill>
                  <a:schemeClr val="bg1"/>
                </a:solidFill>
                <a:latin typeface="Arial" pitchFamily="34" charset="0"/>
                <a:cs typeface="Arial" pitchFamily="34" charset="0"/>
              </a:rPr>
              <a:t>Capgemini</a:t>
            </a:r>
            <a:r>
              <a:rPr lang="en-US" sz="923" dirty="0">
                <a:solidFill>
                  <a:schemeClr val="bg1"/>
                </a:solidFill>
                <a:latin typeface="Arial" pitchFamily="34" charset="0"/>
                <a:cs typeface="Arial" pitchFamily="34" charset="0"/>
              </a:rPr>
              <a:t> has developed its own way of working, the Collaborative Business </a:t>
            </a:r>
            <a:r>
              <a:rPr lang="en-US" sz="923" dirty="0" err="1">
                <a:solidFill>
                  <a:schemeClr val="bg1"/>
                </a:solidFill>
                <a:latin typeface="Arial" pitchFamily="34" charset="0"/>
                <a:cs typeface="Arial" pitchFamily="34" charset="0"/>
              </a:rPr>
              <a:t>Experience</a:t>
            </a:r>
            <a:r>
              <a:rPr lang="en-US" sz="923" baseline="30000" dirty="0" err="1">
                <a:solidFill>
                  <a:schemeClr val="bg1"/>
                </a:solidFill>
                <a:latin typeface="Arial" pitchFamily="34" charset="0"/>
                <a:cs typeface="Arial" pitchFamily="34" charset="0"/>
              </a:rPr>
              <a:t>TM</a:t>
            </a:r>
            <a:r>
              <a:rPr lang="en-US" sz="923" dirty="0">
                <a:solidFill>
                  <a:schemeClr val="bg1"/>
                </a:solidFill>
                <a:latin typeface="Arial" pitchFamily="34" charset="0"/>
                <a:cs typeface="Arial" pitchFamily="34" charset="0"/>
              </a:rPr>
              <a:t>, and draws on </a:t>
            </a:r>
            <a:r>
              <a:rPr lang="en-US" sz="923" dirty="0" err="1">
                <a:solidFill>
                  <a:schemeClr val="bg1"/>
                </a:solidFill>
                <a:latin typeface="Arial" pitchFamily="34" charset="0"/>
                <a:cs typeface="Arial" pitchFamily="34" charset="0"/>
              </a:rPr>
              <a:t>Rightshore</a:t>
            </a:r>
            <a:r>
              <a:rPr lang="en-US" sz="923" baseline="30000" dirty="0">
                <a:solidFill>
                  <a:schemeClr val="bg1"/>
                </a:solidFill>
                <a:latin typeface="Arial" pitchFamily="34" charset="0"/>
                <a:cs typeface="Arial" pitchFamily="34" charset="0"/>
              </a:rPr>
              <a:t>®</a:t>
            </a:r>
            <a:r>
              <a:rPr lang="en-US" sz="923" dirty="0">
                <a:solidFill>
                  <a:schemeClr val="bg1"/>
                </a:solidFill>
                <a:latin typeface="Arial" pitchFamily="34" charset="0"/>
                <a:cs typeface="Arial" pitchFamily="34" charset="0"/>
              </a:rPr>
              <a:t>, its worldwide delivery model.</a:t>
            </a:r>
          </a:p>
          <a:p>
            <a:pPr marL="0" indent="0" algn="just"/>
            <a:endParaRPr lang="en-US" sz="969" dirty="0">
              <a:solidFill>
                <a:schemeClr val="bg1"/>
              </a:solidFill>
              <a:latin typeface="Arial" pitchFamily="34" charset="0"/>
              <a:cs typeface="Arial" pitchFamily="34" charset="0"/>
            </a:endParaRPr>
          </a:p>
          <a:p>
            <a:pPr marL="0" indent="0" algn="just"/>
            <a:r>
              <a:rPr lang="en-US" sz="831" i="1" dirty="0" err="1">
                <a:solidFill>
                  <a:schemeClr val="bg1"/>
                </a:solidFill>
                <a:latin typeface="Arial" pitchFamily="34" charset="0"/>
                <a:cs typeface="Arial" pitchFamily="34" charset="0"/>
              </a:rPr>
              <a:t>Rightshore</a:t>
            </a:r>
            <a:r>
              <a:rPr lang="en-US" sz="831" i="1" baseline="30000" dirty="0">
                <a:solidFill>
                  <a:schemeClr val="bg1"/>
                </a:solidFill>
                <a:latin typeface="Arial" pitchFamily="34" charset="0"/>
                <a:cs typeface="Arial" pitchFamily="34" charset="0"/>
              </a:rPr>
              <a:t>®</a:t>
            </a:r>
            <a:r>
              <a:rPr lang="en-US" sz="831" i="1" dirty="0">
                <a:solidFill>
                  <a:schemeClr val="bg1"/>
                </a:solidFill>
                <a:latin typeface="Arial" pitchFamily="34" charset="0"/>
                <a:cs typeface="Arial" pitchFamily="34" charset="0"/>
              </a:rPr>
              <a:t> is a trademark belonging to Capgemini</a:t>
            </a:r>
            <a:endParaRPr lang="en-US" sz="831" b="1" kern="0" noProof="1">
              <a:solidFill>
                <a:schemeClr val="bg1"/>
              </a:solidFill>
              <a:latin typeface="Arial" pitchFamily="34" charset="0"/>
              <a:cs typeface="Arial" pitchFamily="34" charset="0"/>
            </a:endParaRPr>
          </a:p>
        </p:txBody>
      </p:sp>
      <p:pic>
        <p:nvPicPr>
          <p:cNvPr id="7" name="Image 6" descr="CBE_Label_ppt.png"/>
          <p:cNvPicPr>
            <a:picLocks noChangeAspect="1"/>
          </p:cNvPicPr>
          <p:nvPr userDrawn="1"/>
        </p:nvPicPr>
        <p:blipFill>
          <a:blip r:embed="rId9" cstate="print"/>
          <a:stretch>
            <a:fillRect/>
          </a:stretch>
        </p:blipFill>
        <p:spPr>
          <a:xfrm>
            <a:off x="4648582" y="2791400"/>
            <a:ext cx="479605" cy="522508"/>
          </a:xfrm>
          <a:prstGeom prst="rect">
            <a:avLst/>
          </a:prstGeom>
        </p:spPr>
      </p:pic>
      <p:sp>
        <p:nvSpPr>
          <p:cNvPr id="10" name="Rectangle 9"/>
          <p:cNvSpPr/>
          <p:nvPr userDrawn="1">
            <p:custDataLst>
              <p:tags r:id="rId4"/>
            </p:custDataLst>
          </p:nvPr>
        </p:nvSpPr>
        <p:spPr>
          <a:xfrm>
            <a:off x="5099001" y="6403914"/>
            <a:ext cx="4045000" cy="265536"/>
          </a:xfrm>
          <a:prstGeom prst="rect">
            <a:avLst/>
          </a:prstGeom>
        </p:spPr>
        <p:txBody>
          <a:bodyPr wrap="square" lIns="30516" tIns="30516" rIns="305158" bIns="30516" anchor="b" anchorCtr="0">
            <a:spAutoFit/>
          </a:bodyPr>
          <a:lstStyle/>
          <a:p>
            <a:pPr marL="0" marR="0" indent="0" algn="r" defTabSz="884105" rtl="0" eaLnBrk="1" fontAlgn="auto" latinLnBrk="0" hangingPunct="1">
              <a:lnSpc>
                <a:spcPct val="100000"/>
              </a:lnSpc>
              <a:spcBef>
                <a:spcPts val="0"/>
              </a:spcBef>
              <a:spcAft>
                <a:spcPts val="0"/>
              </a:spcAft>
              <a:buClrTx/>
              <a:buSzTx/>
              <a:buFontTx/>
              <a:buNone/>
              <a:tabLst/>
              <a:defRPr/>
            </a:pPr>
            <a:r>
              <a:rPr lang="en-US" sz="646" dirty="0">
                <a:solidFill>
                  <a:schemeClr val="bg1"/>
                </a:solidFill>
                <a:latin typeface="Arial"/>
                <a:cs typeface="Arial"/>
              </a:rPr>
              <a:t>The information contained in this presentation is proprietary.</a:t>
            </a:r>
          </a:p>
          <a:p>
            <a:pPr algn="r"/>
            <a:r>
              <a:rPr lang="de-DE" sz="646" baseline="0" noProof="0" dirty="0">
                <a:solidFill>
                  <a:schemeClr val="bg1"/>
                </a:solidFill>
                <a:latin typeface="Arial"/>
                <a:cs typeface="Arial"/>
              </a:rPr>
              <a:t>Copyright </a:t>
            </a:r>
            <a:r>
              <a:rPr lang="en-US" sz="646" baseline="0" noProof="0" dirty="0">
                <a:solidFill>
                  <a:schemeClr val="bg1"/>
                </a:solidFill>
                <a:latin typeface="Arial"/>
                <a:cs typeface="Arial"/>
              </a:rPr>
              <a:t>© 2015 Capgemini. All rights reserved.</a:t>
            </a:r>
            <a:endParaRPr lang="de-DE" sz="646" noProof="0" dirty="0">
              <a:solidFill>
                <a:schemeClr val="bg1"/>
              </a:solidFill>
              <a:latin typeface="Arial"/>
              <a:cs typeface="Arial"/>
            </a:endParaRPr>
          </a:p>
        </p:txBody>
      </p:sp>
      <p:sp>
        <p:nvSpPr>
          <p:cNvPr id="8" name="Rectangle 7"/>
          <p:cNvSpPr/>
          <p:nvPr userDrawn="1">
            <p:custDataLst>
              <p:tags r:id="rId5"/>
            </p:custDataLst>
          </p:nvPr>
        </p:nvSpPr>
        <p:spPr>
          <a:xfrm>
            <a:off x="6444893" y="5487253"/>
            <a:ext cx="2699107" cy="351163"/>
          </a:xfrm>
          <a:prstGeom prst="rect">
            <a:avLst/>
          </a:prstGeom>
        </p:spPr>
        <p:txBody>
          <a:bodyPr wrap="none" lIns="33231" tIns="33231" rIns="332308" bIns="33231" anchor="b" anchorCtr="0">
            <a:spAutoFit/>
          </a:bodyPr>
          <a:lstStyle/>
          <a:p>
            <a:pPr algn="r"/>
            <a:r>
              <a:rPr lang="en-US" sz="1846" b="1" dirty="0">
                <a:solidFill>
                  <a:schemeClr val="bg1"/>
                </a:solidFill>
                <a:latin typeface="Arial" pitchFamily="34" charset="0"/>
                <a:cs typeface="Arial" pitchFamily="34" charset="0"/>
              </a:rPr>
              <a:t>www.capgemini.com</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30117" name="think-cell Slide" r:id="rId5" imgW="360" imgH="360" progId="">
                  <p:embed/>
                </p:oleObj>
              </mc:Choice>
              <mc:Fallback>
                <p:oleObj name="think-cell Slide" r:id="rId5" imgW="360" imgH="360" progId="">
                  <p:embed/>
                  <p:pic>
                    <p:nvPicPr>
                      <p:cNvPr id="0" name="Picture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userDrawn="1">
            <p:custDataLst>
              <p:tags r:id="rId3"/>
            </p:custDataLst>
          </p:nvPr>
        </p:nvSpPr>
        <p:spPr>
          <a:xfrm>
            <a:off x="5099001" y="6403914"/>
            <a:ext cx="4045000" cy="265536"/>
          </a:xfrm>
          <a:prstGeom prst="rect">
            <a:avLst/>
          </a:prstGeom>
        </p:spPr>
        <p:txBody>
          <a:bodyPr wrap="square" lIns="30516" tIns="30516" rIns="305158" bIns="30516" anchor="b" anchorCtr="0">
            <a:spAutoFit/>
          </a:bodyPr>
          <a:lstStyle/>
          <a:p>
            <a:pPr marL="0" marR="0" indent="0" algn="r" defTabSz="884105" rtl="0" eaLnBrk="1" fontAlgn="auto" latinLnBrk="0" hangingPunct="1">
              <a:lnSpc>
                <a:spcPct val="100000"/>
              </a:lnSpc>
              <a:spcBef>
                <a:spcPts val="0"/>
              </a:spcBef>
              <a:spcAft>
                <a:spcPts val="0"/>
              </a:spcAft>
              <a:buClrTx/>
              <a:buSzTx/>
              <a:buFontTx/>
              <a:buNone/>
              <a:tabLst/>
              <a:defRPr/>
            </a:pPr>
            <a:r>
              <a:rPr lang="en-US" sz="646" dirty="0">
                <a:solidFill>
                  <a:schemeClr val="bg1"/>
                </a:solidFill>
                <a:latin typeface="Arial"/>
                <a:cs typeface="Arial"/>
              </a:rPr>
              <a:t>The information contained in this presentation is proprietary.</a:t>
            </a:r>
          </a:p>
          <a:p>
            <a:pPr algn="r"/>
            <a:r>
              <a:rPr lang="de-DE" sz="646" baseline="0" noProof="0" dirty="0">
                <a:solidFill>
                  <a:schemeClr val="bg1"/>
                </a:solidFill>
                <a:latin typeface="Arial"/>
                <a:cs typeface="Arial"/>
              </a:rPr>
              <a:t>Copyright </a:t>
            </a:r>
            <a:r>
              <a:rPr lang="en-US" sz="646" baseline="0" noProof="0" dirty="0">
                <a:solidFill>
                  <a:schemeClr val="bg1"/>
                </a:solidFill>
                <a:latin typeface="Arial"/>
                <a:cs typeface="Arial"/>
              </a:rPr>
              <a:t>© 2015 Capgemini. All rights reserved.</a:t>
            </a:r>
            <a:endParaRPr lang="de-DE" sz="646" noProof="0" dirty="0">
              <a:solidFill>
                <a:schemeClr val="bg1"/>
              </a:solidFill>
              <a:latin typeface="Arial"/>
              <a:cs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28069" name="think-cell Slide" r:id="rId7" imgW="360" imgH="360" progId="">
                  <p:embed/>
                </p:oleObj>
              </mc:Choice>
              <mc:Fallback>
                <p:oleObj name="think-cell Slide" r:id="rId7" imgW="360" imgH="360" progId="">
                  <p:embed/>
                  <p:pic>
                    <p:nvPicPr>
                      <p:cNvPr id="0" name="Picture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Image 5"/>
          <p:cNvPicPr>
            <a:picLocks noChangeAspect="1"/>
          </p:cNvPicPr>
          <p:nvPr userDrawn="1">
            <p:custDataLst>
              <p:tags r:id="rId3"/>
            </p:custDataLst>
          </p:nvPr>
        </p:nvPicPr>
        <p:blipFill>
          <a:blip r:embed="rId9" cstate="print"/>
          <a:srcRect l="240" t="16548" r="380" b="511"/>
          <a:stretch>
            <a:fillRect/>
          </a:stretch>
        </p:blipFill>
        <p:spPr>
          <a:xfrm>
            <a:off x="0" y="0"/>
            <a:ext cx="9144000" cy="4850150"/>
          </a:xfrm>
          <a:prstGeom prst="rect">
            <a:avLst/>
          </a:prstGeom>
        </p:spPr>
      </p:pic>
      <p:sp>
        <p:nvSpPr>
          <p:cNvPr id="7" name="Rectangle 7"/>
          <p:cNvSpPr/>
          <p:nvPr userDrawn="1">
            <p:custDataLst>
              <p:tags r:id="rId4"/>
            </p:custDataLst>
          </p:nvPr>
        </p:nvSpPr>
        <p:spPr bwMode="auto">
          <a:xfrm flipV="1">
            <a:off x="-1085" y="3384912"/>
            <a:ext cx="9145086" cy="3473089"/>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1864314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30995 w 10564100"/>
              <a:gd name="connsiteY6" fmla="*/ 0 h 3793347"/>
              <a:gd name="connsiteX0" fmla="*/ 10562333 w 10564100"/>
              <a:gd name="connsiteY0" fmla="*/ 0 h 3793347"/>
              <a:gd name="connsiteX1" fmla="*/ 10562846 w 10564100"/>
              <a:gd name="connsiteY1" fmla="*/ 3793347 h 3793347"/>
              <a:gd name="connsiteX2" fmla="*/ 9024256 w 10564100"/>
              <a:gd name="connsiteY2" fmla="*/ 2944606 h 3793347"/>
              <a:gd name="connsiteX3" fmla="*/ 2294717 w 10564100"/>
              <a:gd name="connsiteY3" fmla="*/ 2929750 h 3793347"/>
              <a:gd name="connsiteX4" fmla="*/ 1200045 w 10564100"/>
              <a:gd name="connsiteY4" fmla="*/ 2207950 h 3793347"/>
              <a:gd name="connsiteX5" fmla="*/ 0 w 10564100"/>
              <a:gd name="connsiteY5" fmla="*/ 2933771 h 3793347"/>
              <a:gd name="connsiteX6" fmla="*/ 1254 w 10564100"/>
              <a:gd name="connsiteY6" fmla="*/ 0 h 37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100" h="3793347">
                <a:moveTo>
                  <a:pt x="10562333" y="0"/>
                </a:moveTo>
                <a:cubicBezTo>
                  <a:pt x="10562846" y="67600"/>
                  <a:pt x="10564100" y="3749932"/>
                  <a:pt x="10562846" y="3793347"/>
                </a:cubicBezTo>
                <a:cubicBezTo>
                  <a:pt x="10190427" y="3056010"/>
                  <a:pt x="9461842" y="2928661"/>
                  <a:pt x="9024256" y="2944606"/>
                </a:cubicBezTo>
                <a:lnTo>
                  <a:pt x="2294717" y="2929750"/>
                </a:lnTo>
                <a:cubicBezTo>
                  <a:pt x="1854084" y="2930298"/>
                  <a:pt x="1423155" y="2679996"/>
                  <a:pt x="1200045" y="2207950"/>
                </a:cubicBezTo>
                <a:cubicBezTo>
                  <a:pt x="964689" y="2886404"/>
                  <a:pt x="278640" y="2932893"/>
                  <a:pt x="0" y="2933771"/>
                </a:cubicBezTo>
                <a:cubicBezTo>
                  <a:pt x="2067" y="2898258"/>
                  <a:pt x="2526" y="95582"/>
                  <a:pt x="1254" y="0"/>
                </a:cubicBezTo>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0516" tIns="39670" rIns="30516" bIns="39670" rtlCol="0" anchor="ctr"/>
          <a:lstStyle/>
          <a:p>
            <a:pPr algn="ctr" fontAlgn="auto">
              <a:spcBef>
                <a:spcPts val="0"/>
              </a:spcBef>
              <a:spcAft>
                <a:spcPts val="0"/>
              </a:spcAft>
            </a:pPr>
            <a:endParaRPr lang="en-US" sz="923" dirty="0">
              <a:solidFill>
                <a:schemeClr val="bg1"/>
              </a:solidFill>
              <a:latin typeface="Arial"/>
              <a:cs typeface="Arial"/>
            </a:endParaRPr>
          </a:p>
        </p:txBody>
      </p:sp>
      <p:sp>
        <p:nvSpPr>
          <p:cNvPr id="2" name="Titre 1"/>
          <p:cNvSpPr>
            <a:spLocks noGrp="1"/>
          </p:cNvSpPr>
          <p:nvPr>
            <p:ph type="title" hasCustomPrompt="1"/>
            <p:custDataLst>
              <p:tags r:id="rId5"/>
            </p:custDataLst>
          </p:nvPr>
        </p:nvSpPr>
        <p:spPr>
          <a:xfrm>
            <a:off x="0" y="4490504"/>
            <a:ext cx="9144000" cy="1362097"/>
          </a:xfrm>
          <a:prstGeom prst="rect">
            <a:avLst/>
          </a:prstGeom>
        </p:spPr>
        <p:txBody>
          <a:bodyPr vert="horz" lIns="826470" tIns="33059" rIns="66118" bIns="33059" rtlCol="0" anchor="ctr" anchorCtr="0">
            <a:noAutofit/>
          </a:bodyPr>
          <a:lstStyle>
            <a:lvl1pPr algn="l" defTabSz="844029" rtl="0" eaLnBrk="1" latinLnBrk="0" hangingPunct="1">
              <a:spcBef>
                <a:spcPct val="0"/>
              </a:spcBef>
              <a:buNone/>
              <a:defRPr lang="en-US" sz="3692" b="0" kern="1200" cap="none" baseline="0" dirty="0" smtClean="0">
                <a:solidFill>
                  <a:schemeClr val="tx1"/>
                </a:solidFill>
                <a:latin typeface="Arial" pitchFamily="34" charset="0"/>
                <a:ea typeface="+mj-ea"/>
                <a:cs typeface="Arial" pitchFamily="34" charset="0"/>
              </a:defRPr>
            </a:lvl1pPr>
          </a:lstStyle>
          <a:p>
            <a:pPr lvl="0"/>
            <a:r>
              <a:rPr lang="en-US" noProof="0" dirty="0"/>
              <a:t>Click to edit Master text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6" cstate="print"/>
          <a:srcRect l="240" t="179" r="380" b="511"/>
          <a:stretch>
            <a:fillRect/>
          </a:stretch>
        </p:blipFill>
        <p:spPr>
          <a:xfrm>
            <a:off x="0" y="1050622"/>
            <a:ext cx="9144000" cy="5807378"/>
          </a:xfrm>
          <a:prstGeom prst="rect">
            <a:avLst/>
          </a:prstGeom>
        </p:spPr>
      </p:pic>
      <p:graphicFrame>
        <p:nvGraphicFramePr>
          <p:cNvPr id="5" name="Object 4" hidden="1"/>
          <p:cNvGraphicFramePr>
            <a:graphicFrameLocks noChangeAspect="1"/>
          </p:cNvGraphicFramePr>
          <p:nvPr>
            <p:custDataLst>
              <p:tags r:id="rId2"/>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27045" name="think-cell Slide" r:id="rId7" imgW="360" imgH="360" progId="">
                  <p:embed/>
                </p:oleObj>
              </mc:Choice>
              <mc:Fallback>
                <p:oleObj name="think-cell Slide" r:id="rId7" imgW="360" imgH="360" progId="">
                  <p:embed/>
                  <p:pic>
                    <p:nvPicPr>
                      <p:cNvPr id="0" name="Picture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7"/>
          <p:cNvSpPr/>
          <p:nvPr userDrawn="1">
            <p:custDataLst>
              <p:tags r:id="rId3"/>
            </p:custDataLst>
          </p:nvPr>
        </p:nvSpPr>
        <p:spPr bwMode="auto">
          <a:xfrm>
            <a:off x="-1895" y="0"/>
            <a:ext cx="9146339" cy="3329158"/>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2188 w 10562411"/>
              <a:gd name="connsiteY0" fmla="*/ 0 h 3670551"/>
              <a:gd name="connsiteX1" fmla="*/ 10561655 w 10562411"/>
              <a:gd name="connsiteY1" fmla="*/ 712383 h 3670551"/>
              <a:gd name="connsiteX2" fmla="*/ 10561157 w 10562411"/>
              <a:gd name="connsiteY2" fmla="*/ 2188721 h 3670551"/>
              <a:gd name="connsiteX3" fmla="*/ 9288594 w 10562411"/>
              <a:gd name="connsiteY3" fmla="*/ 2865486 h 3670551"/>
              <a:gd name="connsiteX4" fmla="*/ 2317558 w 10562411"/>
              <a:gd name="connsiteY4" fmla="*/ 2871895 h 3670551"/>
              <a:gd name="connsiteX5" fmla="*/ 1180889 w 10562411"/>
              <a:gd name="connsiteY5" fmla="*/ 3670551 h 3670551"/>
              <a:gd name="connsiteX6" fmla="*/ 0 w 10562411"/>
              <a:gd name="connsiteY6" fmla="*/ 2886448 h 3670551"/>
              <a:gd name="connsiteX7" fmla="*/ 2188 w 10562411"/>
              <a:gd name="connsiteY7" fmla="*/ 0 h 3670551"/>
              <a:gd name="connsiteX0" fmla="*/ 2188 w 10562585"/>
              <a:gd name="connsiteY0" fmla="*/ 0 h 3670551"/>
              <a:gd name="connsiteX1" fmla="*/ 10562072 w 10562585"/>
              <a:gd name="connsiteY1" fmla="*/ 1 h 3670551"/>
              <a:gd name="connsiteX2" fmla="*/ 10561157 w 10562585"/>
              <a:gd name="connsiteY2" fmla="*/ 2188721 h 3670551"/>
              <a:gd name="connsiteX3" fmla="*/ 9288594 w 10562585"/>
              <a:gd name="connsiteY3" fmla="*/ 2865486 h 3670551"/>
              <a:gd name="connsiteX4" fmla="*/ 2317558 w 10562585"/>
              <a:gd name="connsiteY4" fmla="*/ 2871895 h 3670551"/>
              <a:gd name="connsiteX5" fmla="*/ 1180889 w 10562585"/>
              <a:gd name="connsiteY5" fmla="*/ 3670551 h 3670551"/>
              <a:gd name="connsiteX6" fmla="*/ 0 w 10562585"/>
              <a:gd name="connsiteY6" fmla="*/ 2886448 h 3670551"/>
              <a:gd name="connsiteX7" fmla="*/ 2188 w 10562585"/>
              <a:gd name="connsiteY7" fmla="*/ 0 h 367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3670551">
                <a:moveTo>
                  <a:pt x="2188" y="0"/>
                </a:moveTo>
                <a:lnTo>
                  <a:pt x="10562072" y="1"/>
                </a:lnTo>
                <a:cubicBezTo>
                  <a:pt x="10562585" y="67601"/>
                  <a:pt x="10562411" y="2145306"/>
                  <a:pt x="10561157" y="2188721"/>
                </a:cubicBezTo>
                <a:cubicBezTo>
                  <a:pt x="10083761" y="2860730"/>
                  <a:pt x="9705180" y="2870806"/>
                  <a:pt x="9288594" y="2865486"/>
                </a:cubicBezTo>
                <a:lnTo>
                  <a:pt x="2317558" y="2871895"/>
                </a:lnTo>
                <a:cubicBezTo>
                  <a:pt x="1740344" y="2905037"/>
                  <a:pt x="1372498" y="3207729"/>
                  <a:pt x="1180889" y="3670551"/>
                </a:cubicBezTo>
                <a:cubicBezTo>
                  <a:pt x="882535" y="2966774"/>
                  <a:pt x="278640" y="2885570"/>
                  <a:pt x="0" y="2886448"/>
                </a:cubicBezTo>
                <a:cubicBezTo>
                  <a:pt x="2067" y="2850935"/>
                  <a:pt x="3460" y="95582"/>
                  <a:pt x="2188" y="0"/>
                </a:cubicBezTo>
                <a:close/>
              </a:path>
            </a:pathLst>
          </a:custGeom>
          <a:solidFill>
            <a:schemeClr val="bg1"/>
          </a:solidFill>
          <a:ln w="12700" cmpd="sng" algn="ctr">
            <a:noFill/>
            <a:miter lim="800000"/>
            <a:headEnd/>
            <a:tailEnd/>
          </a:ln>
          <a:effectLst>
            <a:outerShdw blurRad="41275" dist="38100" dir="5400000" algn="t" rotWithShape="0">
              <a:schemeClr val="bg1">
                <a:lumMod val="65000"/>
                <a:alpha val="25000"/>
              </a:schemeClr>
            </a:outerShdw>
          </a:effectLst>
        </p:spPr>
        <p:txBody>
          <a:bodyPr wrap="square" lIns="30516" tIns="39670" rIns="30516" bIns="39670" rtlCol="0" anchor="ctr"/>
          <a:lstStyle/>
          <a:p>
            <a:pPr algn="ctr" fontAlgn="auto">
              <a:spcBef>
                <a:spcPts val="0"/>
              </a:spcBef>
              <a:spcAft>
                <a:spcPts val="0"/>
              </a:spcAft>
            </a:pPr>
            <a:endParaRPr lang="en-US" sz="923" dirty="0">
              <a:solidFill>
                <a:schemeClr val="bg1"/>
              </a:solidFill>
              <a:latin typeface="Arial"/>
              <a:cs typeface="Arial"/>
            </a:endParaRPr>
          </a:p>
        </p:txBody>
      </p:sp>
      <p:sp>
        <p:nvSpPr>
          <p:cNvPr id="2" name="Titre 1"/>
          <p:cNvSpPr>
            <a:spLocks noGrp="1"/>
          </p:cNvSpPr>
          <p:nvPr>
            <p:ph type="title" hasCustomPrompt="1"/>
            <p:custDataLst>
              <p:tags r:id="rId4"/>
            </p:custDataLst>
          </p:nvPr>
        </p:nvSpPr>
        <p:spPr>
          <a:xfrm>
            <a:off x="0" y="832190"/>
            <a:ext cx="9144000" cy="1143240"/>
          </a:xfrm>
          <a:prstGeom prst="rect">
            <a:avLst/>
          </a:prstGeom>
        </p:spPr>
        <p:txBody>
          <a:bodyPr lIns="330588" tIns="33059" rIns="33059" bIns="33059" anchor="ctr" anchorCtr="0"/>
          <a:lstStyle>
            <a:lvl1pPr algn="l">
              <a:defRPr>
                <a:solidFill>
                  <a:schemeClr val="tx1"/>
                </a:solidFill>
                <a:latin typeface="Arial" pitchFamily="34" charset="0"/>
                <a:cs typeface="Arial" pitchFamily="34" charset="0"/>
              </a:defRPr>
            </a:lvl1pPr>
          </a:lstStyle>
          <a:p>
            <a:pPr lvl="0"/>
            <a:r>
              <a:rPr lang="en-US" noProof="0" dirty="0"/>
              <a:t>Click to edit Master text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8" name="Title Placeholder 1"/>
          <p:cNvSpPr>
            <a:spLocks noGrp="1"/>
          </p:cNvSpPr>
          <p:nvPr>
            <p:ph type="title"/>
            <p:custDataLst>
              <p:tags r:id="rId1"/>
            </p:custDataLst>
          </p:nvPr>
        </p:nvSpPr>
        <p:spPr>
          <a:xfrm>
            <a:off x="1" y="1"/>
            <a:ext cx="9143999" cy="1002135"/>
          </a:xfrm>
          <a:prstGeom prst="rect">
            <a:avLst/>
          </a:prstGeom>
        </p:spPr>
        <p:txBody>
          <a:bodyPr vert="horz" lIns="297529" tIns="33059" rIns="165294" bIns="33059" rtlCol="0" anchor="ctr">
            <a:noAutofit/>
          </a:bodyPr>
          <a:lstStyle>
            <a:lvl1pPr algn="l">
              <a:defRPr sz="2200" b="1">
                <a:solidFill>
                  <a:srgbClr val="6964D1"/>
                </a:solidFill>
                <a:latin typeface="Arial" panose="020B0604020202020204" pitchFamily="34" charset="0"/>
                <a:cs typeface="Arial" panose="020B0604020202020204" pitchFamily="34" charset="0"/>
              </a:defRPr>
            </a:lvl1pPr>
          </a:lstStyle>
          <a:p>
            <a:r>
              <a:rPr lang="de-DE" noProof="0" dirty="0"/>
              <a:t>Titelmasterformat durch Klicken bearbeiten</a:t>
            </a:r>
            <a:endParaRPr lang="en-US" noProof="0" dirty="0"/>
          </a:p>
        </p:txBody>
      </p:sp>
      <p:grpSp>
        <p:nvGrpSpPr>
          <p:cNvPr id="9" name="Groupe 1"/>
          <p:cNvGrpSpPr/>
          <p:nvPr userDrawn="1"/>
        </p:nvGrpSpPr>
        <p:grpSpPr>
          <a:xfrm>
            <a:off x="8660560" y="325610"/>
            <a:ext cx="346641" cy="321477"/>
            <a:chOff x="11501102" y="171573"/>
            <a:chExt cx="419436" cy="388988"/>
          </a:xfrm>
        </p:grpSpPr>
        <p:sp>
          <p:nvSpPr>
            <p:cNvPr id="10"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1"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13" name="Rectangle 12"/>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extLst>
      <p:ext uri="{BB962C8B-B14F-4D97-AF65-F5344CB8AC3E}">
        <p14:creationId xmlns:p14="http://schemas.microsoft.com/office/powerpoint/2010/main" val="3392151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White">
    <p:spTree>
      <p:nvGrpSpPr>
        <p:cNvPr id="1" name=""/>
        <p:cNvGrpSpPr/>
        <p:nvPr/>
      </p:nvGrpSpPr>
      <p:grpSpPr>
        <a:xfrm>
          <a:off x="0" y="0"/>
          <a:ext cx="0" cy="0"/>
          <a:chOff x="0" y="0"/>
          <a:chExt cx="0" cy="0"/>
        </a:xfrm>
      </p:grpSpPr>
      <p:sp>
        <p:nvSpPr>
          <p:cNvPr id="6" name="Title Placeholder 1"/>
          <p:cNvSpPr>
            <a:spLocks noGrp="1"/>
          </p:cNvSpPr>
          <p:nvPr>
            <p:ph type="title"/>
            <p:custDataLst>
              <p:tags r:id="rId1"/>
            </p:custDataLst>
          </p:nvPr>
        </p:nvSpPr>
        <p:spPr>
          <a:xfrm>
            <a:off x="1" y="1"/>
            <a:ext cx="9143999" cy="1002135"/>
          </a:xfrm>
          <a:prstGeom prst="rect">
            <a:avLst/>
          </a:prstGeom>
        </p:spPr>
        <p:txBody>
          <a:bodyPr vert="horz" lIns="297529" tIns="33059" rIns="165294" bIns="33059" rtlCol="0" anchor="ctr">
            <a:noAutofit/>
          </a:bodyPr>
          <a:lstStyle>
            <a:lvl1pPr algn="l">
              <a:defRPr sz="2200" b="1">
                <a:solidFill>
                  <a:srgbClr val="6964D1"/>
                </a:solidFill>
                <a:latin typeface="Arial" panose="020B0604020202020204" pitchFamily="34" charset="0"/>
                <a:cs typeface="Arial" panose="020B0604020202020204" pitchFamily="34" charset="0"/>
              </a:defRPr>
            </a:lvl1pPr>
          </a:lstStyle>
          <a:p>
            <a:r>
              <a:rPr lang="de-DE" noProof="0" dirty="0"/>
              <a:t>Titelmasterformat durch Klicken bearbeiten</a:t>
            </a:r>
            <a:endParaRPr lang="en-US" noProof="0" dirty="0"/>
          </a:p>
        </p:txBody>
      </p:sp>
      <p:grpSp>
        <p:nvGrpSpPr>
          <p:cNvPr id="10" name="Groupe 1"/>
          <p:cNvGrpSpPr/>
          <p:nvPr userDrawn="1"/>
        </p:nvGrpSpPr>
        <p:grpSpPr>
          <a:xfrm>
            <a:off x="8660560" y="325610"/>
            <a:ext cx="346641" cy="321477"/>
            <a:chOff x="11501102" y="171573"/>
            <a:chExt cx="419436" cy="388988"/>
          </a:xfrm>
        </p:grpSpPr>
        <p:sp>
          <p:nvSpPr>
            <p:cNvPr id="11"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2"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14" name="Rectangle 13"/>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Tree>
    <p:extLst>
      <p:ext uri="{BB962C8B-B14F-4D97-AF65-F5344CB8AC3E}">
        <p14:creationId xmlns:p14="http://schemas.microsoft.com/office/powerpoint/2010/main" val="2672573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tags" Target="../tags/tag7.xml"/><Relationship Id="rId18" Type="http://schemas.openxmlformats.org/officeDocument/2006/relationships/image" Target="../media/image1.emf"/><Relationship Id="rId26" Type="http://schemas.openxmlformats.org/officeDocument/2006/relationships/hyperlink" Target="http://www.youtube.com/user/capgeminimedia" TargetMode="Externa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vmlDrawing" Target="../drawings/vmlDrawing1.vml"/><Relationship Id="rId12" Type="http://schemas.openxmlformats.org/officeDocument/2006/relationships/tags" Target="../tags/tag6.xml"/><Relationship Id="rId17" Type="http://schemas.openxmlformats.org/officeDocument/2006/relationships/oleObject" Target="../embeddings/oleObject1.bin"/><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tags" Target="../tags/tag10.xml"/><Relationship Id="rId20" Type="http://schemas.openxmlformats.org/officeDocument/2006/relationships/hyperlink" Target="http://www.facebook.com/Capgemini" TargetMode="External"/><Relationship Id="rId29" Type="http://schemas.openxmlformats.org/officeDocument/2006/relationships/image" Target="../media/image7.gif"/><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tags" Target="../tags/tag5.xml"/><Relationship Id="rId24" Type="http://schemas.openxmlformats.org/officeDocument/2006/relationships/hyperlink" Target="http://www.twitter.com/capgemini" TargetMode="External"/><Relationship Id="rId5" Type="http://schemas.openxmlformats.org/officeDocument/2006/relationships/slideLayout" Target="../slideLayouts/slideLayout5.xml"/><Relationship Id="rId15" Type="http://schemas.openxmlformats.org/officeDocument/2006/relationships/tags" Target="../tags/tag9.xml"/><Relationship Id="rId23" Type="http://schemas.openxmlformats.org/officeDocument/2006/relationships/image" Target="../media/image4.png"/><Relationship Id="rId28" Type="http://schemas.openxmlformats.org/officeDocument/2006/relationships/hyperlink" Target="http://www.slideshare.net/capgemini" TargetMode="External"/><Relationship Id="rId10" Type="http://schemas.openxmlformats.org/officeDocument/2006/relationships/tags" Target="../tags/tag4.xml"/><Relationship Id="rId19"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tags" Target="../tags/tag3.xml"/><Relationship Id="rId14" Type="http://schemas.openxmlformats.org/officeDocument/2006/relationships/tags" Target="../tags/tag8.xml"/><Relationship Id="rId22" Type="http://schemas.openxmlformats.org/officeDocument/2006/relationships/hyperlink" Target="http://www.linkedin.com/company/capgemini" TargetMode="External"/><Relationship Id="rId27" Type="http://schemas.openxmlformats.org/officeDocument/2006/relationships/image" Target="../media/image6.png"/><Relationship Id="rId30" Type="http://schemas.openxmlformats.org/officeDocument/2006/relationships/image" Target="../media/image8.gi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emf"/><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ags" Target="../tags/tag35.xml"/><Relationship Id="rId5" Type="http://schemas.openxmlformats.org/officeDocument/2006/relationships/slideLayout" Target="../slideLayouts/slideLayout10.xml"/><Relationship Id="rId10" Type="http://schemas.openxmlformats.org/officeDocument/2006/relationships/vmlDrawing" Target="../drawings/vmlDrawing7.v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ags" Target="../tags/tag50.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vmlDrawing" Target="../drawings/vmlDrawing12.vml"/><Relationship Id="rId17" Type="http://schemas.openxmlformats.org/officeDocument/2006/relationships/image" Target="../media/image11.jpeg"/><Relationship Id="rId2" Type="http://schemas.openxmlformats.org/officeDocument/2006/relationships/slideLayout" Target="../slideLayouts/slideLayout15.xml"/><Relationship Id="rId16" Type="http://schemas.openxmlformats.org/officeDocument/2006/relationships/image" Target="../media/image1.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3.xml"/><Relationship Id="rId5" Type="http://schemas.openxmlformats.org/officeDocument/2006/relationships/slideLayout" Target="../slideLayouts/slideLayout18.xml"/><Relationship Id="rId15" Type="http://schemas.openxmlformats.org/officeDocument/2006/relationships/oleObject" Target="../embeddings/oleObject12.bin"/><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ags" Target="../tags/tag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2" name="Object 11" hidden="1"/>
          <p:cNvGraphicFramePr>
            <a:graphicFrameLocks noChangeAspect="1"/>
          </p:cNvGraphicFramePr>
          <p:nvPr>
            <p:custDataLst>
              <p:tags r:id="rId8"/>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33189" name="think-cell Slide" r:id="rId17" imgW="360" imgH="360" progId="">
                  <p:embed/>
                </p:oleObj>
              </mc:Choice>
              <mc:Fallback>
                <p:oleObj name="think-cell Slide" r:id="rId17" imgW="360" imgH="360" progId="">
                  <p:embed/>
                  <p:pic>
                    <p:nvPicPr>
                      <p:cNvPr id="0" name="Picture 3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7" name="Rectangle 7"/>
          <p:cNvSpPr/>
          <p:nvPr>
            <p:custDataLst>
              <p:tags r:id="rId9"/>
            </p:custDataLst>
          </p:nvPr>
        </p:nvSpPr>
        <p:spPr bwMode="auto">
          <a:xfrm flipV="1">
            <a:off x="-1529" y="1677994"/>
            <a:ext cx="9145530" cy="5180006"/>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411"/>
              <a:gd name="connsiteY0" fmla="*/ 2791 h 3881172"/>
              <a:gd name="connsiteX1" fmla="*/ 10561655 w 10562411"/>
              <a:gd name="connsiteY1" fmla="*/ 0 h 3881172"/>
              <a:gd name="connsiteX2" fmla="*/ 10561157 w 10562411"/>
              <a:gd name="connsiteY2" fmla="*/ 1476338 h 3881172"/>
              <a:gd name="connsiteX3" fmla="*/ 9288594 w 10562411"/>
              <a:gd name="connsiteY3" fmla="*/ 2153103 h 3881172"/>
              <a:gd name="connsiteX4" fmla="*/ 2317558 w 10562411"/>
              <a:gd name="connsiteY4" fmla="*/ 2159512 h 3881172"/>
              <a:gd name="connsiteX5" fmla="*/ 1180889 w 10562411"/>
              <a:gd name="connsiteY5" fmla="*/ 2958168 h 3881172"/>
              <a:gd name="connsiteX6" fmla="*/ 0 w 10562411"/>
              <a:gd name="connsiteY6" fmla="*/ 2174065 h 3881172"/>
              <a:gd name="connsiteX7" fmla="*/ 1331 w 10562411"/>
              <a:gd name="connsiteY7" fmla="*/ 2791 h 3881172"/>
              <a:gd name="connsiteX0" fmla="*/ 1331 w 10562411"/>
              <a:gd name="connsiteY0" fmla="*/ 2791 h 4143392"/>
              <a:gd name="connsiteX1" fmla="*/ 10561655 w 10562411"/>
              <a:gd name="connsiteY1" fmla="*/ 0 h 4143392"/>
              <a:gd name="connsiteX2" fmla="*/ 10561157 w 10562411"/>
              <a:gd name="connsiteY2" fmla="*/ 1476338 h 4143392"/>
              <a:gd name="connsiteX3" fmla="*/ 9288594 w 10562411"/>
              <a:gd name="connsiteY3" fmla="*/ 2153103 h 4143392"/>
              <a:gd name="connsiteX4" fmla="*/ 2317558 w 10562411"/>
              <a:gd name="connsiteY4" fmla="*/ 2159512 h 4143392"/>
              <a:gd name="connsiteX5" fmla="*/ 1180889 w 10562411"/>
              <a:gd name="connsiteY5" fmla="*/ 2958168 h 4143392"/>
              <a:gd name="connsiteX6" fmla="*/ 0 w 10562411"/>
              <a:gd name="connsiteY6" fmla="*/ 2174065 h 4143392"/>
              <a:gd name="connsiteX7" fmla="*/ 1331 w 10562411"/>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336031 w 10580884"/>
              <a:gd name="connsiteY4" fmla="*/ 2159512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307067 w 10580884"/>
              <a:gd name="connsiteY3" fmla="*/ 2153103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884"/>
              <a:gd name="connsiteY0" fmla="*/ 2791 h 4143392"/>
              <a:gd name="connsiteX1" fmla="*/ 10580128 w 10580884"/>
              <a:gd name="connsiteY1" fmla="*/ 0 h 4143392"/>
              <a:gd name="connsiteX2" fmla="*/ 10579630 w 10580884"/>
              <a:gd name="connsiteY2" fmla="*/ 1476338 h 4143392"/>
              <a:gd name="connsiteX3" fmla="*/ 9013072 w 10580884"/>
              <a:gd name="connsiteY3" fmla="*/ 3716089 h 4143392"/>
              <a:gd name="connsiteX4" fmla="*/ 2283533 w 10580884"/>
              <a:gd name="connsiteY4" fmla="*/ 3711866 h 4143392"/>
              <a:gd name="connsiteX5" fmla="*/ 1199362 w 10580884"/>
              <a:gd name="connsiteY5" fmla="*/ 2958168 h 4143392"/>
              <a:gd name="connsiteX6" fmla="*/ 0 w 10580884"/>
              <a:gd name="connsiteY6" fmla="*/ 3726419 h 4143392"/>
              <a:gd name="connsiteX7" fmla="*/ 19804 w 10580884"/>
              <a:gd name="connsiteY7" fmla="*/ 2791 h 4143392"/>
              <a:gd name="connsiteX0" fmla="*/ 19804 w 10580641"/>
              <a:gd name="connsiteY0" fmla="*/ 2791 h 4143392"/>
              <a:gd name="connsiteX1" fmla="*/ 10580128 w 10580641"/>
              <a:gd name="connsiteY1" fmla="*/ 0 h 4143392"/>
              <a:gd name="connsiteX2" fmla="*/ 10559884 w 10580641"/>
              <a:gd name="connsiteY2" fmla="*/ 3400831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625733"/>
              <a:gd name="connsiteX1" fmla="*/ 10580128 w 10580641"/>
              <a:gd name="connsiteY1" fmla="*/ 0 h 4625733"/>
              <a:gd name="connsiteX2" fmla="*/ 10559883 w 10580641"/>
              <a:gd name="connsiteY2" fmla="*/ 3953724 h 4625733"/>
              <a:gd name="connsiteX3" fmla="*/ 9013072 w 10580641"/>
              <a:gd name="connsiteY3" fmla="*/ 3716089 h 4625733"/>
              <a:gd name="connsiteX4" fmla="*/ 2283533 w 10580641"/>
              <a:gd name="connsiteY4" fmla="*/ 3711866 h 4625733"/>
              <a:gd name="connsiteX5" fmla="*/ 1199362 w 10580641"/>
              <a:gd name="connsiteY5" fmla="*/ 2958168 h 4625733"/>
              <a:gd name="connsiteX6" fmla="*/ 0 w 10580641"/>
              <a:gd name="connsiteY6" fmla="*/ 3726419 h 4625733"/>
              <a:gd name="connsiteX7" fmla="*/ 19804 w 10580641"/>
              <a:gd name="connsiteY7" fmla="*/ 2791 h 4625733"/>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4143392"/>
              <a:gd name="connsiteX1" fmla="*/ 10580128 w 10580641"/>
              <a:gd name="connsiteY1" fmla="*/ 0 h 4143392"/>
              <a:gd name="connsiteX2" fmla="*/ 10559883 w 10580641"/>
              <a:gd name="connsiteY2" fmla="*/ 3953724 h 4143392"/>
              <a:gd name="connsiteX3" fmla="*/ 9013072 w 10580641"/>
              <a:gd name="connsiteY3" fmla="*/ 3716089 h 4143392"/>
              <a:gd name="connsiteX4" fmla="*/ 2283533 w 10580641"/>
              <a:gd name="connsiteY4" fmla="*/ 3711866 h 4143392"/>
              <a:gd name="connsiteX5" fmla="*/ 1199362 w 10580641"/>
              <a:gd name="connsiteY5" fmla="*/ 2958168 h 4143392"/>
              <a:gd name="connsiteX6" fmla="*/ 0 w 10580641"/>
              <a:gd name="connsiteY6" fmla="*/ 3726419 h 4143392"/>
              <a:gd name="connsiteX7" fmla="*/ 19804 w 10580641"/>
              <a:gd name="connsiteY7" fmla="*/ 2791 h 4143392"/>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26419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79582 h 3953724"/>
              <a:gd name="connsiteX7" fmla="*/ 19804 w 10580641"/>
              <a:gd name="connsiteY7" fmla="*/ 2791 h 3953724"/>
              <a:gd name="connsiteX0" fmla="*/ 19804 w 10580641"/>
              <a:gd name="connsiteY0" fmla="*/ 2791 h 3953724"/>
              <a:gd name="connsiteX1" fmla="*/ 10580128 w 10580641"/>
              <a:gd name="connsiteY1" fmla="*/ 0 h 3953724"/>
              <a:gd name="connsiteX2" fmla="*/ 10559883 w 10580641"/>
              <a:gd name="connsiteY2" fmla="*/ 3953724 h 3953724"/>
              <a:gd name="connsiteX3" fmla="*/ 9013072 w 10580641"/>
              <a:gd name="connsiteY3" fmla="*/ 3716089 h 3953724"/>
              <a:gd name="connsiteX4" fmla="*/ 2283533 w 10580641"/>
              <a:gd name="connsiteY4" fmla="*/ 3711866 h 3953724"/>
              <a:gd name="connsiteX5" fmla="*/ 1199362 w 10580641"/>
              <a:gd name="connsiteY5" fmla="*/ 2958168 h 3953724"/>
              <a:gd name="connsiteX6" fmla="*/ 0 w 10580641"/>
              <a:gd name="connsiteY6" fmla="*/ 3737052 h 3953724"/>
              <a:gd name="connsiteX7" fmla="*/ 19804 w 10580641"/>
              <a:gd name="connsiteY7" fmla="*/ 2791 h 3953724"/>
              <a:gd name="connsiteX0" fmla="*/ 0 w 10581837"/>
              <a:gd name="connsiteY0" fmla="*/ 13424 h 3953724"/>
              <a:gd name="connsiteX1" fmla="*/ 10581324 w 10581837"/>
              <a:gd name="connsiteY1" fmla="*/ 0 h 3953724"/>
              <a:gd name="connsiteX2" fmla="*/ 10561079 w 10581837"/>
              <a:gd name="connsiteY2" fmla="*/ 3953724 h 3953724"/>
              <a:gd name="connsiteX3" fmla="*/ 9014268 w 10581837"/>
              <a:gd name="connsiteY3" fmla="*/ 3716089 h 3953724"/>
              <a:gd name="connsiteX4" fmla="*/ 2284729 w 10581837"/>
              <a:gd name="connsiteY4" fmla="*/ 3711866 h 3953724"/>
              <a:gd name="connsiteX5" fmla="*/ 1200558 w 10581837"/>
              <a:gd name="connsiteY5" fmla="*/ 2958168 h 3953724"/>
              <a:gd name="connsiteX6" fmla="*/ 1196 w 10581837"/>
              <a:gd name="connsiteY6" fmla="*/ 3737052 h 3953724"/>
              <a:gd name="connsiteX7" fmla="*/ 0 w 10581837"/>
              <a:gd name="connsiteY7" fmla="*/ 13424 h 3953724"/>
              <a:gd name="connsiteX0" fmla="*/ 0 w 10562333"/>
              <a:gd name="connsiteY0" fmla="*/ 24056 h 3964356"/>
              <a:gd name="connsiteX1" fmla="*/ 10549824 w 10562333"/>
              <a:gd name="connsiteY1" fmla="*/ 0 h 3964356"/>
              <a:gd name="connsiteX2" fmla="*/ 10561079 w 10562333"/>
              <a:gd name="connsiteY2" fmla="*/ 3964356 h 3964356"/>
              <a:gd name="connsiteX3" fmla="*/ 9014268 w 10562333"/>
              <a:gd name="connsiteY3" fmla="*/ 3726721 h 3964356"/>
              <a:gd name="connsiteX4" fmla="*/ 2284729 w 10562333"/>
              <a:gd name="connsiteY4" fmla="*/ 3722498 h 3964356"/>
              <a:gd name="connsiteX5" fmla="*/ 1200558 w 10562333"/>
              <a:gd name="connsiteY5" fmla="*/ 2968800 h 3964356"/>
              <a:gd name="connsiteX6" fmla="*/ 1196 w 10562333"/>
              <a:gd name="connsiteY6" fmla="*/ 3747684 h 3964356"/>
              <a:gd name="connsiteX7" fmla="*/ 0 w 10562333"/>
              <a:gd name="connsiteY7" fmla="*/ 24056 h 3964356"/>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628158 h 4568458"/>
              <a:gd name="connsiteX1" fmla="*/ 10518325 w 10562333"/>
              <a:gd name="connsiteY1" fmla="*/ 582837 h 4568458"/>
              <a:gd name="connsiteX2" fmla="*/ 10561079 w 10562333"/>
              <a:gd name="connsiteY2" fmla="*/ 4568458 h 4568458"/>
              <a:gd name="connsiteX3" fmla="*/ 9014268 w 10562333"/>
              <a:gd name="connsiteY3" fmla="*/ 4330823 h 4568458"/>
              <a:gd name="connsiteX4" fmla="*/ 2284729 w 10562333"/>
              <a:gd name="connsiteY4" fmla="*/ 4326600 h 4568458"/>
              <a:gd name="connsiteX5" fmla="*/ 1200558 w 10562333"/>
              <a:gd name="connsiteY5" fmla="*/ 3572902 h 4568458"/>
              <a:gd name="connsiteX6" fmla="*/ 1196 w 10562333"/>
              <a:gd name="connsiteY6" fmla="*/ 4351786 h 4568458"/>
              <a:gd name="connsiteX7" fmla="*/ 0 w 10562333"/>
              <a:gd name="connsiteY7" fmla="*/ 628158 h 4568458"/>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112921 h 4053221"/>
              <a:gd name="connsiteX1" fmla="*/ 10518325 w 10562333"/>
              <a:gd name="connsiteY1" fmla="*/ 67600 h 4053221"/>
              <a:gd name="connsiteX2" fmla="*/ 10561079 w 10562333"/>
              <a:gd name="connsiteY2" fmla="*/ 4053221 h 4053221"/>
              <a:gd name="connsiteX3" fmla="*/ 9014268 w 10562333"/>
              <a:gd name="connsiteY3" fmla="*/ 3815586 h 4053221"/>
              <a:gd name="connsiteX4" fmla="*/ 2284729 w 10562333"/>
              <a:gd name="connsiteY4" fmla="*/ 3811363 h 4053221"/>
              <a:gd name="connsiteX5" fmla="*/ 1200558 w 10562333"/>
              <a:gd name="connsiteY5" fmla="*/ 3057665 h 4053221"/>
              <a:gd name="connsiteX6" fmla="*/ 1196 w 10562333"/>
              <a:gd name="connsiteY6" fmla="*/ 3836549 h 4053221"/>
              <a:gd name="connsiteX7" fmla="*/ 0 w 10562333"/>
              <a:gd name="connsiteY7" fmla="*/ 112921 h 40532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1196 w 10562333"/>
              <a:gd name="connsiteY6" fmla="*/ 3768949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84729 w 10562333"/>
              <a:gd name="connsiteY4" fmla="*/ 3743763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14268 w 10562333"/>
              <a:gd name="connsiteY3" fmla="*/ 3747986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45321 h 3985621"/>
              <a:gd name="connsiteX1" fmla="*/ 10518325 w 10562333"/>
              <a:gd name="connsiteY1" fmla="*/ 0 h 3985621"/>
              <a:gd name="connsiteX2" fmla="*/ 10561079 w 10562333"/>
              <a:gd name="connsiteY2" fmla="*/ 3985621 h 3985621"/>
              <a:gd name="connsiteX3" fmla="*/ 9024769 w 10562333"/>
              <a:gd name="connsiteY3" fmla="*/ 3726721 h 3985621"/>
              <a:gd name="connsiteX4" fmla="*/ 2295230 w 10562333"/>
              <a:gd name="connsiteY4" fmla="*/ 3711865 h 3985621"/>
              <a:gd name="connsiteX5" fmla="*/ 1200558 w 10562333"/>
              <a:gd name="connsiteY5" fmla="*/ 2990065 h 3985621"/>
              <a:gd name="connsiteX6" fmla="*/ 0 w 10562333"/>
              <a:gd name="connsiteY6" fmla="*/ 3705154 h 3985621"/>
              <a:gd name="connsiteX7" fmla="*/ 0 w 10562333"/>
              <a:gd name="connsiteY7" fmla="*/ 45321 h 3985621"/>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4689 h 3974989"/>
              <a:gd name="connsiteX1" fmla="*/ 10559884 w 10562333"/>
              <a:gd name="connsiteY1" fmla="*/ 0 h 3974989"/>
              <a:gd name="connsiteX2" fmla="*/ 10561079 w 10562333"/>
              <a:gd name="connsiteY2" fmla="*/ 3974989 h 3974989"/>
              <a:gd name="connsiteX3" fmla="*/ 9024769 w 10562333"/>
              <a:gd name="connsiteY3" fmla="*/ 3716089 h 3974989"/>
              <a:gd name="connsiteX4" fmla="*/ 2295230 w 10562333"/>
              <a:gd name="connsiteY4" fmla="*/ 3701233 h 3974989"/>
              <a:gd name="connsiteX5" fmla="*/ 1200558 w 10562333"/>
              <a:gd name="connsiteY5" fmla="*/ 2979433 h 3974989"/>
              <a:gd name="connsiteX6" fmla="*/ 0 w 10562333"/>
              <a:gd name="connsiteY6" fmla="*/ 3694522 h 3974989"/>
              <a:gd name="connsiteX7" fmla="*/ 0 w 10562333"/>
              <a:gd name="connsiteY7" fmla="*/ 34689 h 3974989"/>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0 w 10562333"/>
              <a:gd name="connsiteY0" fmla="*/ 32735 h 4026198"/>
              <a:gd name="connsiteX1" fmla="*/ 10559884 w 10562333"/>
              <a:gd name="connsiteY1" fmla="*/ 51209 h 4026198"/>
              <a:gd name="connsiteX2" fmla="*/ 10561079 w 10562333"/>
              <a:gd name="connsiteY2" fmla="*/ 4026198 h 4026198"/>
              <a:gd name="connsiteX3" fmla="*/ 9024769 w 10562333"/>
              <a:gd name="connsiteY3" fmla="*/ 3767298 h 4026198"/>
              <a:gd name="connsiteX4" fmla="*/ 2295230 w 10562333"/>
              <a:gd name="connsiteY4" fmla="*/ 3752442 h 4026198"/>
              <a:gd name="connsiteX5" fmla="*/ 1200558 w 10562333"/>
              <a:gd name="connsiteY5" fmla="*/ 3030642 h 4026198"/>
              <a:gd name="connsiteX6" fmla="*/ 0 w 10562333"/>
              <a:gd name="connsiteY6" fmla="*/ 3745731 h 4026198"/>
              <a:gd name="connsiteX7" fmla="*/ 0 w 10562333"/>
              <a:gd name="connsiteY7" fmla="*/ 32735 h 4026198"/>
              <a:gd name="connsiteX0" fmla="*/ 10559884 w 10650182"/>
              <a:gd name="connsiteY0" fmla="*/ 18474 h 3993463"/>
              <a:gd name="connsiteX1" fmla="*/ 10561079 w 10650182"/>
              <a:gd name="connsiteY1" fmla="*/ 3993463 h 3993463"/>
              <a:gd name="connsiteX2" fmla="*/ 9024769 w 10650182"/>
              <a:gd name="connsiteY2" fmla="*/ 3734563 h 3993463"/>
              <a:gd name="connsiteX3" fmla="*/ 2295230 w 10650182"/>
              <a:gd name="connsiteY3" fmla="*/ 3719707 h 3993463"/>
              <a:gd name="connsiteX4" fmla="*/ 1200558 w 10650182"/>
              <a:gd name="connsiteY4" fmla="*/ 2997907 h 3993463"/>
              <a:gd name="connsiteX5" fmla="*/ 0 w 10650182"/>
              <a:gd name="connsiteY5" fmla="*/ 3712996 h 3993463"/>
              <a:gd name="connsiteX6" fmla="*/ 0 w 10650182"/>
              <a:gd name="connsiteY6" fmla="*/ 0 h 3993463"/>
              <a:gd name="connsiteX7" fmla="*/ 10650182 w 10650182"/>
              <a:gd name="connsiteY7" fmla="*/ 109914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10285606 w 10562333"/>
              <a:gd name="connsiteY7" fmla="*/ 418258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7" fmla="*/ 9991611 w 10562333"/>
              <a:gd name="connsiteY7" fmla="*/ 56751 h 3993463"/>
              <a:gd name="connsiteX0" fmla="*/ 10559884 w 10562333"/>
              <a:gd name="connsiteY0" fmla="*/ 18474 h 3993463"/>
              <a:gd name="connsiteX1" fmla="*/ 10561079 w 10562333"/>
              <a:gd name="connsiteY1" fmla="*/ 3993463 h 3993463"/>
              <a:gd name="connsiteX2" fmla="*/ 9024769 w 10562333"/>
              <a:gd name="connsiteY2" fmla="*/ 3734563 h 3993463"/>
              <a:gd name="connsiteX3" fmla="*/ 2295230 w 10562333"/>
              <a:gd name="connsiteY3" fmla="*/ 3719707 h 3993463"/>
              <a:gd name="connsiteX4" fmla="*/ 1200558 w 10562333"/>
              <a:gd name="connsiteY4" fmla="*/ 2997907 h 3993463"/>
              <a:gd name="connsiteX5" fmla="*/ 0 w 10562333"/>
              <a:gd name="connsiteY5" fmla="*/ 3712996 h 3993463"/>
              <a:gd name="connsiteX6" fmla="*/ 0 w 10562333"/>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0 w 10562846"/>
              <a:gd name="connsiteY5" fmla="*/ 3712996 h 3993463"/>
              <a:gd name="connsiteX6" fmla="*/ 0 w 10562846"/>
              <a:gd name="connsiteY6" fmla="*/ 0 h 3993463"/>
              <a:gd name="connsiteX0" fmla="*/ 10562333 w 10562846"/>
              <a:gd name="connsiteY0" fmla="*/ 0 h 3993463"/>
              <a:gd name="connsiteX1" fmla="*/ 10561079 w 10562846"/>
              <a:gd name="connsiteY1" fmla="*/ 3993463 h 3993463"/>
              <a:gd name="connsiteX2" fmla="*/ 9024769 w 10562846"/>
              <a:gd name="connsiteY2" fmla="*/ 3734563 h 3993463"/>
              <a:gd name="connsiteX3" fmla="*/ 2295230 w 10562846"/>
              <a:gd name="connsiteY3" fmla="*/ 3719707 h 3993463"/>
              <a:gd name="connsiteX4" fmla="*/ 1200558 w 10562846"/>
              <a:gd name="connsiteY4" fmla="*/ 2997907 h 3993463"/>
              <a:gd name="connsiteX5" fmla="*/ 2449 w 10562846"/>
              <a:gd name="connsiteY5" fmla="*/ 3734261 h 3993463"/>
              <a:gd name="connsiteX6" fmla="*/ 0 w 10562846"/>
              <a:gd name="connsiteY6" fmla="*/ 0 h 3993463"/>
              <a:gd name="connsiteX0" fmla="*/ 10562334 w 10562847"/>
              <a:gd name="connsiteY0" fmla="*/ 1074357 h 5067820"/>
              <a:gd name="connsiteX1" fmla="*/ 10561080 w 10562847"/>
              <a:gd name="connsiteY1" fmla="*/ 5067820 h 5067820"/>
              <a:gd name="connsiteX2" fmla="*/ 9024770 w 10562847"/>
              <a:gd name="connsiteY2" fmla="*/ 4808920 h 5067820"/>
              <a:gd name="connsiteX3" fmla="*/ 2295231 w 10562847"/>
              <a:gd name="connsiteY3" fmla="*/ 4794064 h 5067820"/>
              <a:gd name="connsiteX4" fmla="*/ 1200559 w 10562847"/>
              <a:gd name="connsiteY4" fmla="*/ 4072264 h 5067820"/>
              <a:gd name="connsiteX5" fmla="*/ 2450 w 10562847"/>
              <a:gd name="connsiteY5" fmla="*/ 4808618 h 5067820"/>
              <a:gd name="connsiteX6" fmla="*/ 0 w 10562847"/>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2450 w 10563360"/>
              <a:gd name="connsiteY5" fmla="*/ 4808618 h 5067820"/>
              <a:gd name="connsiteX6" fmla="*/ 0 w 10563360"/>
              <a:gd name="connsiteY6" fmla="*/ 0 h 5067820"/>
              <a:gd name="connsiteX0" fmla="*/ 10562847 w 10563360"/>
              <a:gd name="connsiteY0" fmla="*/ 0 h 5067820"/>
              <a:gd name="connsiteX1" fmla="*/ 10561080 w 10563360"/>
              <a:gd name="connsiteY1" fmla="*/ 5067820 h 5067820"/>
              <a:gd name="connsiteX2" fmla="*/ 9024770 w 10563360"/>
              <a:gd name="connsiteY2" fmla="*/ 4808920 h 5067820"/>
              <a:gd name="connsiteX3" fmla="*/ 2295231 w 10563360"/>
              <a:gd name="connsiteY3" fmla="*/ 4794064 h 5067820"/>
              <a:gd name="connsiteX4" fmla="*/ 1200559 w 10563360"/>
              <a:gd name="connsiteY4" fmla="*/ 4072264 h 5067820"/>
              <a:gd name="connsiteX5" fmla="*/ 514 w 10563360"/>
              <a:gd name="connsiteY5" fmla="*/ 4819150 h 5067820"/>
              <a:gd name="connsiteX6" fmla="*/ 0 w 10563360"/>
              <a:gd name="connsiteY6" fmla="*/ 0 h 5067820"/>
              <a:gd name="connsiteX0" fmla="*/ 10562847 w 10564614"/>
              <a:gd name="connsiteY0" fmla="*/ 0 h 5152083"/>
              <a:gd name="connsiteX1" fmla="*/ 10563360 w 10564614"/>
              <a:gd name="connsiteY1" fmla="*/ 5152083 h 5152083"/>
              <a:gd name="connsiteX2" fmla="*/ 9024770 w 10564614"/>
              <a:gd name="connsiteY2" fmla="*/ 4808920 h 5152083"/>
              <a:gd name="connsiteX3" fmla="*/ 2295231 w 10564614"/>
              <a:gd name="connsiteY3" fmla="*/ 4794064 h 5152083"/>
              <a:gd name="connsiteX4" fmla="*/ 1200559 w 10564614"/>
              <a:gd name="connsiteY4" fmla="*/ 4072264 h 5152083"/>
              <a:gd name="connsiteX5" fmla="*/ 514 w 10564614"/>
              <a:gd name="connsiteY5" fmla="*/ 4819150 h 5152083"/>
              <a:gd name="connsiteX6" fmla="*/ 0 w 10564614"/>
              <a:gd name="connsiteY6" fmla="*/ 0 h 5152083"/>
              <a:gd name="connsiteX0" fmla="*/ 10562847 w 10564614"/>
              <a:gd name="connsiteY0" fmla="*/ 0 h 5183681"/>
              <a:gd name="connsiteX1" fmla="*/ 10563360 w 10564614"/>
              <a:gd name="connsiteY1" fmla="*/ 5183681 h 5183681"/>
              <a:gd name="connsiteX2" fmla="*/ 9024770 w 10564614"/>
              <a:gd name="connsiteY2" fmla="*/ 4808920 h 5183681"/>
              <a:gd name="connsiteX3" fmla="*/ 2295231 w 10564614"/>
              <a:gd name="connsiteY3" fmla="*/ 4794064 h 5183681"/>
              <a:gd name="connsiteX4" fmla="*/ 1200559 w 10564614"/>
              <a:gd name="connsiteY4" fmla="*/ 4072264 h 5183681"/>
              <a:gd name="connsiteX5" fmla="*/ 514 w 10564614"/>
              <a:gd name="connsiteY5" fmla="*/ 4819150 h 5183681"/>
              <a:gd name="connsiteX6" fmla="*/ 0 w 10564614"/>
              <a:gd name="connsiteY6" fmla="*/ 0 h 518368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819150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87552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 name="connsiteX0" fmla="*/ 10562847 w 10564614"/>
              <a:gd name="connsiteY0" fmla="*/ 0 h 5657661"/>
              <a:gd name="connsiteX1" fmla="*/ 10563360 w 10564614"/>
              <a:gd name="connsiteY1" fmla="*/ 5657661 h 5657661"/>
              <a:gd name="connsiteX2" fmla="*/ 9024770 w 10564614"/>
              <a:gd name="connsiteY2" fmla="*/ 4808920 h 5657661"/>
              <a:gd name="connsiteX3" fmla="*/ 2295231 w 10564614"/>
              <a:gd name="connsiteY3" fmla="*/ 4794064 h 5657661"/>
              <a:gd name="connsiteX4" fmla="*/ 1200559 w 10564614"/>
              <a:gd name="connsiteY4" fmla="*/ 4072264 h 5657661"/>
              <a:gd name="connsiteX5" fmla="*/ 514 w 10564614"/>
              <a:gd name="connsiteY5" fmla="*/ 4798085 h 5657661"/>
              <a:gd name="connsiteX6" fmla="*/ 0 w 10564614"/>
              <a:gd name="connsiteY6" fmla="*/ 0 h 5657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4614" h="5657661">
                <a:moveTo>
                  <a:pt x="10562847" y="0"/>
                </a:moveTo>
                <a:cubicBezTo>
                  <a:pt x="10563360" y="67600"/>
                  <a:pt x="10564614" y="5614246"/>
                  <a:pt x="10563360" y="5657661"/>
                </a:cubicBezTo>
                <a:cubicBezTo>
                  <a:pt x="10190941" y="4920324"/>
                  <a:pt x="9462356" y="4792975"/>
                  <a:pt x="9024770" y="4808920"/>
                </a:cubicBezTo>
                <a:lnTo>
                  <a:pt x="2295231" y="4794064"/>
                </a:lnTo>
                <a:cubicBezTo>
                  <a:pt x="1854598" y="4794612"/>
                  <a:pt x="1423669" y="4544310"/>
                  <a:pt x="1200559" y="4072264"/>
                </a:cubicBezTo>
                <a:cubicBezTo>
                  <a:pt x="965203" y="4750718"/>
                  <a:pt x="279154" y="4797207"/>
                  <a:pt x="514" y="4798085"/>
                </a:cubicBezTo>
                <a:cubicBezTo>
                  <a:pt x="2581" y="4762572"/>
                  <a:pt x="1272" y="95582"/>
                  <a:pt x="0" y="0"/>
                </a:cubicBezTo>
              </a:path>
            </a:pathLst>
          </a:custGeom>
          <a:gradFill flip="none" rotWithShape="1">
            <a:gsLst>
              <a:gs pos="0">
                <a:srgbClr val="005B7C"/>
              </a:gs>
              <a:gs pos="50000">
                <a:srgbClr val="0085B3"/>
              </a:gs>
              <a:gs pos="100000">
                <a:srgbClr val="00A0D6"/>
              </a:gs>
            </a:gsLst>
            <a:lin ang="18900000" scaled="1"/>
            <a:tileRect/>
          </a:gradFill>
          <a:ln w="12700" cmpd="sng" algn="ctr">
            <a:noFill/>
            <a:miter lim="800000"/>
            <a:headEnd/>
            <a:tailEnd/>
          </a:ln>
          <a:effectLst>
            <a:outerShdw blurRad="41275" dist="38100" dir="5400000" algn="t" rotWithShape="0">
              <a:schemeClr val="bg1">
                <a:lumMod val="65000"/>
                <a:alpha val="25000"/>
              </a:schemeClr>
            </a:outerShdw>
          </a:effectLst>
        </p:spPr>
        <p:txBody>
          <a:bodyPr wrap="square" lIns="30516" tIns="39670" rIns="30516" bIns="39670" rtlCol="0" anchor="ctr"/>
          <a:lstStyle/>
          <a:p>
            <a:pPr algn="ctr" fontAlgn="auto">
              <a:spcBef>
                <a:spcPts val="0"/>
              </a:spcBef>
              <a:spcAft>
                <a:spcPts val="0"/>
              </a:spcAft>
            </a:pPr>
            <a:endParaRPr lang="en-US" sz="923" dirty="0">
              <a:solidFill>
                <a:schemeClr val="bg1"/>
              </a:solidFill>
              <a:latin typeface="Arial"/>
              <a:cs typeface="Arial"/>
            </a:endParaRPr>
          </a:p>
        </p:txBody>
      </p:sp>
      <p:pic>
        <p:nvPicPr>
          <p:cNvPr id="9" name="Picture 104"/>
          <p:cNvPicPr>
            <a:picLocks noChangeArrowheads="1"/>
          </p:cNvPicPr>
          <p:nvPr>
            <p:custDataLst>
              <p:tags r:id="rId10"/>
            </p:custDataLst>
          </p:nvPr>
        </p:nvPicPr>
        <p:blipFill>
          <a:blip r:embed="rId19" cstate="email"/>
          <a:srcRect/>
          <a:stretch>
            <a:fillRect/>
          </a:stretch>
        </p:blipFill>
        <p:spPr bwMode="auto">
          <a:xfrm>
            <a:off x="5037295" y="1125048"/>
            <a:ext cx="3474065" cy="313227"/>
          </a:xfrm>
          <a:prstGeom prst="rect">
            <a:avLst/>
          </a:prstGeom>
          <a:noFill/>
        </p:spPr>
      </p:pic>
      <p:pic>
        <p:nvPicPr>
          <p:cNvPr id="16" name="Picture 3">
            <a:hlinkClick r:id="rId20"/>
          </p:cNvPr>
          <p:cNvPicPr>
            <a:picLocks noChangeAspect="1" noChangeArrowheads="1"/>
          </p:cNvPicPr>
          <p:nvPr>
            <p:custDataLst>
              <p:tags r:id="rId11"/>
            </p:custDataLst>
          </p:nvPr>
        </p:nvPicPr>
        <p:blipFill>
          <a:blip r:embed="rId21" cstate="email"/>
          <a:srcRect/>
          <a:stretch>
            <a:fillRect/>
          </a:stretch>
        </p:blipFill>
        <p:spPr bwMode="auto">
          <a:xfrm>
            <a:off x="7328541" y="5932547"/>
            <a:ext cx="256821" cy="263770"/>
          </a:xfrm>
          <a:prstGeom prst="rect">
            <a:avLst/>
          </a:prstGeom>
          <a:noFill/>
        </p:spPr>
      </p:pic>
      <p:pic>
        <p:nvPicPr>
          <p:cNvPr id="17" name="Picture 4">
            <a:hlinkClick r:id="rId22"/>
          </p:cNvPr>
          <p:cNvPicPr>
            <a:picLocks noChangeAspect="1" noChangeArrowheads="1"/>
          </p:cNvPicPr>
          <p:nvPr>
            <p:custDataLst>
              <p:tags r:id="rId12"/>
            </p:custDataLst>
          </p:nvPr>
        </p:nvPicPr>
        <p:blipFill>
          <a:blip r:embed="rId23" cstate="email"/>
          <a:srcRect/>
          <a:stretch>
            <a:fillRect/>
          </a:stretch>
        </p:blipFill>
        <p:spPr bwMode="auto">
          <a:xfrm>
            <a:off x="7638153" y="5932547"/>
            <a:ext cx="259674" cy="266700"/>
          </a:xfrm>
          <a:prstGeom prst="rect">
            <a:avLst/>
          </a:prstGeom>
          <a:noFill/>
        </p:spPr>
      </p:pic>
      <p:pic>
        <p:nvPicPr>
          <p:cNvPr id="18" name="Picture 5">
            <a:hlinkClick r:id="rId24"/>
          </p:cNvPr>
          <p:cNvPicPr>
            <a:picLocks noChangeAspect="1" noChangeArrowheads="1"/>
          </p:cNvPicPr>
          <p:nvPr>
            <p:custDataLst>
              <p:tags r:id="rId13"/>
            </p:custDataLst>
          </p:nvPr>
        </p:nvPicPr>
        <p:blipFill>
          <a:blip r:embed="rId25" cstate="email"/>
          <a:srcRect/>
          <a:stretch>
            <a:fillRect/>
          </a:stretch>
        </p:blipFill>
        <p:spPr bwMode="auto">
          <a:xfrm>
            <a:off x="8218819" y="5932547"/>
            <a:ext cx="259674" cy="266700"/>
          </a:xfrm>
          <a:prstGeom prst="rect">
            <a:avLst/>
          </a:prstGeom>
          <a:noFill/>
        </p:spPr>
      </p:pic>
      <p:pic>
        <p:nvPicPr>
          <p:cNvPr id="19" name="Picture 6">
            <a:hlinkClick r:id="rId26"/>
          </p:cNvPr>
          <p:cNvPicPr>
            <a:picLocks noChangeAspect="1" noChangeArrowheads="1"/>
          </p:cNvPicPr>
          <p:nvPr>
            <p:custDataLst>
              <p:tags r:id="rId14"/>
            </p:custDataLst>
          </p:nvPr>
        </p:nvPicPr>
        <p:blipFill>
          <a:blip r:embed="rId27" cstate="email"/>
          <a:srcRect/>
          <a:stretch>
            <a:fillRect/>
          </a:stretch>
        </p:blipFill>
        <p:spPr bwMode="auto">
          <a:xfrm>
            <a:off x="8531283" y="5932547"/>
            <a:ext cx="259674" cy="266700"/>
          </a:xfrm>
          <a:prstGeom prst="rect">
            <a:avLst/>
          </a:prstGeom>
          <a:noFill/>
        </p:spPr>
      </p:pic>
      <p:pic>
        <p:nvPicPr>
          <p:cNvPr id="20" name="Image 22">
            <a:hlinkClick r:id="rId28"/>
          </p:cNvPr>
          <p:cNvPicPr preferRelativeResize="0">
            <a:picLocks/>
          </p:cNvPicPr>
          <p:nvPr>
            <p:custDataLst>
              <p:tags r:id="rId15"/>
            </p:custDataLst>
          </p:nvPr>
        </p:nvPicPr>
        <p:blipFill>
          <a:blip r:embed="rId29" cstate="email"/>
          <a:srcRect l="4793" t="6316" r="5718" b="7969"/>
          <a:stretch>
            <a:fillRect/>
          </a:stretch>
        </p:blipFill>
        <p:spPr>
          <a:xfrm>
            <a:off x="7950617" y="5932548"/>
            <a:ext cx="215411" cy="238125"/>
          </a:xfrm>
          <a:prstGeom prst="roundRect">
            <a:avLst/>
          </a:prstGeom>
          <a:effectLst>
            <a:outerShdw blurRad="38100" dist="25400" dir="5400000" sx="98000" sy="98000" algn="t" rotWithShape="0">
              <a:schemeClr val="tx2">
                <a:alpha val="51000"/>
              </a:schemeClr>
            </a:outerShdw>
          </a:effectLst>
        </p:spPr>
      </p:pic>
      <p:pic>
        <p:nvPicPr>
          <p:cNvPr id="14" name="Picture 13"/>
          <p:cNvPicPr>
            <a:picLocks noChangeAspect="1"/>
          </p:cNvPicPr>
          <p:nvPr>
            <p:custDataLst>
              <p:tags r:id="rId16"/>
            </p:custDataLst>
          </p:nvPr>
        </p:nvPicPr>
        <p:blipFill>
          <a:blip r:embed="rId30" cstate="print"/>
          <a:stretch>
            <a:fillRect/>
          </a:stretch>
        </p:blipFill>
        <p:spPr>
          <a:xfrm>
            <a:off x="683890" y="968918"/>
            <a:ext cx="2771824" cy="694690"/>
          </a:xfrm>
          <a:prstGeom prst="rect">
            <a:avLst/>
          </a:prstGeom>
        </p:spPr>
      </p:pic>
    </p:spTree>
  </p:cSld>
  <p:clrMap bg1="lt1" tx1="dk1" bg2="lt2" tx2="dk2" accent1="accent1" accent2="accent2" accent3="accent3" accent4="accent4" accent5="accent5" accent6="accent6" hlink="hlink" folHlink="folHlink"/>
  <p:sldLayoutIdLst>
    <p:sldLayoutId id="2147483972" r:id="rId1"/>
    <p:sldLayoutId id="2147483973" r:id="rId2"/>
    <p:sldLayoutId id="2147483940" r:id="rId3"/>
    <p:sldLayoutId id="2147483945" r:id="rId4"/>
    <p:sldLayoutId id="2147483961" r:id="rId5"/>
  </p:sldLayoutIdLst>
  <p:hf hdr="0"/>
  <p:txStyles>
    <p:titleStyle>
      <a:lvl1pPr algn="ctr" defTabSz="775122" rtl="0" eaLnBrk="1" latinLnBrk="0" hangingPunct="1">
        <a:spcBef>
          <a:spcPct val="0"/>
        </a:spcBef>
        <a:buNone/>
        <a:defRPr sz="3692" kern="1200">
          <a:solidFill>
            <a:schemeClr val="tx1"/>
          </a:solidFill>
          <a:latin typeface="+mj-lt"/>
          <a:ea typeface="+mj-ea"/>
          <a:cs typeface="+mj-cs"/>
        </a:defRPr>
      </a:lvl1pPr>
    </p:titleStyle>
    <p:bodyStyle>
      <a:lvl1pPr marL="290670" indent="-290670" algn="l" defTabSz="775122" rtl="0" eaLnBrk="1" latinLnBrk="0" hangingPunct="1">
        <a:spcBef>
          <a:spcPct val="20000"/>
        </a:spcBef>
        <a:buFont typeface="Arial" pitchFamily="34" charset="0"/>
        <a:buChar char="•"/>
        <a:defRPr sz="2677" kern="1200">
          <a:solidFill>
            <a:schemeClr val="tx1"/>
          </a:solidFill>
          <a:latin typeface="+mn-lt"/>
          <a:ea typeface="+mn-ea"/>
          <a:cs typeface="+mn-cs"/>
        </a:defRPr>
      </a:lvl1pPr>
      <a:lvl2pPr marL="629786" indent="-242225" algn="l" defTabSz="775122"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968901" indent="-193780" algn="l" defTabSz="775122" rtl="0" eaLnBrk="1" latinLnBrk="0" hangingPunct="1">
        <a:spcBef>
          <a:spcPct val="20000"/>
        </a:spcBef>
        <a:buFont typeface="Arial" pitchFamily="34" charset="0"/>
        <a:buChar char="•"/>
        <a:defRPr sz="2031" kern="1200">
          <a:solidFill>
            <a:schemeClr val="tx1"/>
          </a:solidFill>
          <a:latin typeface="+mn-lt"/>
          <a:ea typeface="+mn-ea"/>
          <a:cs typeface="+mn-cs"/>
        </a:defRPr>
      </a:lvl3pPr>
      <a:lvl4pPr marL="1356462" indent="-193780" algn="l" defTabSz="775122" rtl="0" eaLnBrk="1" latinLnBrk="0" hangingPunct="1">
        <a:spcBef>
          <a:spcPct val="20000"/>
        </a:spcBef>
        <a:buFont typeface="Arial" pitchFamily="34" charset="0"/>
        <a:buChar char="–"/>
        <a:defRPr sz="1662" kern="1200">
          <a:solidFill>
            <a:schemeClr val="tx1"/>
          </a:solidFill>
          <a:latin typeface="+mn-lt"/>
          <a:ea typeface="+mn-ea"/>
          <a:cs typeface="+mn-cs"/>
        </a:defRPr>
      </a:lvl4pPr>
      <a:lvl5pPr marL="1744022" indent="-193780" algn="l" defTabSz="775122" rtl="0" eaLnBrk="1" latinLnBrk="0" hangingPunct="1">
        <a:spcBef>
          <a:spcPct val="20000"/>
        </a:spcBef>
        <a:buFont typeface="Arial" pitchFamily="34" charset="0"/>
        <a:buChar char="»"/>
        <a:defRPr sz="1662" kern="1200">
          <a:solidFill>
            <a:schemeClr val="tx1"/>
          </a:solidFill>
          <a:latin typeface="+mn-lt"/>
          <a:ea typeface="+mn-ea"/>
          <a:cs typeface="+mn-cs"/>
        </a:defRPr>
      </a:lvl5pPr>
      <a:lvl6pPr marL="2131583" indent="-193780" algn="l" defTabSz="775122" rtl="0" eaLnBrk="1" latinLnBrk="0" hangingPunct="1">
        <a:spcBef>
          <a:spcPct val="20000"/>
        </a:spcBef>
        <a:buFont typeface="Arial" pitchFamily="34" charset="0"/>
        <a:buChar char="•"/>
        <a:defRPr sz="1662" kern="1200">
          <a:solidFill>
            <a:schemeClr val="tx1"/>
          </a:solidFill>
          <a:latin typeface="+mn-lt"/>
          <a:ea typeface="+mn-ea"/>
          <a:cs typeface="+mn-cs"/>
        </a:defRPr>
      </a:lvl6pPr>
      <a:lvl7pPr marL="2519144" indent="-193780" algn="l" defTabSz="775122" rtl="0" eaLnBrk="1" latinLnBrk="0" hangingPunct="1">
        <a:spcBef>
          <a:spcPct val="20000"/>
        </a:spcBef>
        <a:buFont typeface="Arial" pitchFamily="34" charset="0"/>
        <a:buChar char="•"/>
        <a:defRPr sz="1662" kern="1200">
          <a:solidFill>
            <a:schemeClr val="tx1"/>
          </a:solidFill>
          <a:latin typeface="+mn-lt"/>
          <a:ea typeface="+mn-ea"/>
          <a:cs typeface="+mn-cs"/>
        </a:defRPr>
      </a:lvl7pPr>
      <a:lvl8pPr marL="2906704" indent="-193780" algn="l" defTabSz="775122" rtl="0" eaLnBrk="1" latinLnBrk="0" hangingPunct="1">
        <a:spcBef>
          <a:spcPct val="20000"/>
        </a:spcBef>
        <a:buFont typeface="Arial" pitchFamily="34" charset="0"/>
        <a:buChar char="•"/>
        <a:defRPr sz="1662" kern="1200">
          <a:solidFill>
            <a:schemeClr val="tx1"/>
          </a:solidFill>
          <a:latin typeface="+mn-lt"/>
          <a:ea typeface="+mn-ea"/>
          <a:cs typeface="+mn-cs"/>
        </a:defRPr>
      </a:lvl8pPr>
      <a:lvl9pPr marL="3294264" indent="-193780" algn="l" defTabSz="775122" rtl="0" eaLnBrk="1" latinLnBrk="0" hangingPunct="1">
        <a:spcBef>
          <a:spcPct val="20000"/>
        </a:spcBef>
        <a:buFont typeface="Arial" pitchFamily="34" charset="0"/>
        <a:buChar char="•"/>
        <a:defRPr sz="1662" kern="1200">
          <a:solidFill>
            <a:schemeClr val="tx1"/>
          </a:solidFill>
          <a:latin typeface="+mn-lt"/>
          <a:ea typeface="+mn-ea"/>
          <a:cs typeface="+mn-cs"/>
        </a:defRPr>
      </a:lvl9pPr>
    </p:bodyStyle>
    <p:otherStyle>
      <a:defPPr>
        <a:defRPr lang="fr-FR"/>
      </a:defPPr>
      <a:lvl1pPr marL="0" algn="l" defTabSz="775122" rtl="0" eaLnBrk="1" latinLnBrk="0" hangingPunct="1">
        <a:defRPr sz="1569" kern="1200">
          <a:solidFill>
            <a:schemeClr val="tx1"/>
          </a:solidFill>
          <a:latin typeface="+mn-lt"/>
          <a:ea typeface="+mn-ea"/>
          <a:cs typeface="+mn-cs"/>
        </a:defRPr>
      </a:lvl1pPr>
      <a:lvl2pPr marL="387561" algn="l" defTabSz="775122" rtl="0" eaLnBrk="1" latinLnBrk="0" hangingPunct="1">
        <a:defRPr sz="1569" kern="1200">
          <a:solidFill>
            <a:schemeClr val="tx1"/>
          </a:solidFill>
          <a:latin typeface="+mn-lt"/>
          <a:ea typeface="+mn-ea"/>
          <a:cs typeface="+mn-cs"/>
        </a:defRPr>
      </a:lvl2pPr>
      <a:lvl3pPr marL="775122" algn="l" defTabSz="775122" rtl="0" eaLnBrk="1" latinLnBrk="0" hangingPunct="1">
        <a:defRPr sz="1569" kern="1200">
          <a:solidFill>
            <a:schemeClr val="tx1"/>
          </a:solidFill>
          <a:latin typeface="+mn-lt"/>
          <a:ea typeface="+mn-ea"/>
          <a:cs typeface="+mn-cs"/>
        </a:defRPr>
      </a:lvl3pPr>
      <a:lvl4pPr marL="1162681" algn="l" defTabSz="775122" rtl="0" eaLnBrk="1" latinLnBrk="0" hangingPunct="1">
        <a:defRPr sz="1569" kern="1200">
          <a:solidFill>
            <a:schemeClr val="tx1"/>
          </a:solidFill>
          <a:latin typeface="+mn-lt"/>
          <a:ea typeface="+mn-ea"/>
          <a:cs typeface="+mn-cs"/>
        </a:defRPr>
      </a:lvl4pPr>
      <a:lvl5pPr marL="1550242" algn="l" defTabSz="775122" rtl="0" eaLnBrk="1" latinLnBrk="0" hangingPunct="1">
        <a:defRPr sz="1569" kern="1200">
          <a:solidFill>
            <a:schemeClr val="tx1"/>
          </a:solidFill>
          <a:latin typeface="+mn-lt"/>
          <a:ea typeface="+mn-ea"/>
          <a:cs typeface="+mn-cs"/>
        </a:defRPr>
      </a:lvl5pPr>
      <a:lvl6pPr marL="1937803" algn="l" defTabSz="775122" rtl="0" eaLnBrk="1" latinLnBrk="0" hangingPunct="1">
        <a:defRPr sz="1569" kern="1200">
          <a:solidFill>
            <a:schemeClr val="tx1"/>
          </a:solidFill>
          <a:latin typeface="+mn-lt"/>
          <a:ea typeface="+mn-ea"/>
          <a:cs typeface="+mn-cs"/>
        </a:defRPr>
      </a:lvl6pPr>
      <a:lvl7pPr marL="2325364" algn="l" defTabSz="775122" rtl="0" eaLnBrk="1" latinLnBrk="0" hangingPunct="1">
        <a:defRPr sz="1569" kern="1200">
          <a:solidFill>
            <a:schemeClr val="tx1"/>
          </a:solidFill>
          <a:latin typeface="+mn-lt"/>
          <a:ea typeface="+mn-ea"/>
          <a:cs typeface="+mn-cs"/>
        </a:defRPr>
      </a:lvl7pPr>
      <a:lvl8pPr marL="2712924" algn="l" defTabSz="775122" rtl="0" eaLnBrk="1" latinLnBrk="0" hangingPunct="1">
        <a:defRPr sz="1569" kern="1200">
          <a:solidFill>
            <a:schemeClr val="tx1"/>
          </a:solidFill>
          <a:latin typeface="+mn-lt"/>
          <a:ea typeface="+mn-ea"/>
          <a:cs typeface="+mn-cs"/>
        </a:defRPr>
      </a:lvl8pPr>
      <a:lvl9pPr marL="3100484" algn="l" defTabSz="775122" rtl="0" eaLnBrk="1" latinLnBrk="0" hangingPunct="1">
        <a:defRPr sz="156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1"/>
            </p:custData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29098" name="think-cell Slide" r:id="rId12" imgW="360" imgH="360" progId="">
                  <p:embed/>
                </p:oleObj>
              </mc:Choice>
              <mc:Fallback>
                <p:oleObj name="think-cell Slide" r:id="rId12" imgW="360" imgH="360" progId="">
                  <p:embed/>
                  <p:pic>
                    <p:nvPicPr>
                      <p:cNvPr id="0" name="Picture 3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Line 7"/>
          <p:cNvSpPr>
            <a:spLocks noChangeShapeType="1"/>
          </p:cNvSpPr>
          <p:nvPr userDrawn="1"/>
        </p:nvSpPr>
        <p:spPr bwMode="gray">
          <a:xfrm>
            <a:off x="8691563" y="6500813"/>
            <a:ext cx="0" cy="239712"/>
          </a:xfrm>
          <a:prstGeom prst="line">
            <a:avLst/>
          </a:prstGeom>
          <a:noFill/>
          <a:ln w="9525">
            <a:solidFill>
              <a:srgbClr val="969696"/>
            </a:solidFill>
            <a:round/>
            <a:headEnd/>
            <a:tailEnd/>
          </a:ln>
          <a:effectLst/>
        </p:spPr>
        <p:txBody>
          <a:bodyPr wrap="none" anchor="ctr"/>
          <a:lstStyle/>
          <a:p>
            <a:endParaRPr lang="en-US">
              <a:solidFill>
                <a:schemeClr val="tx2"/>
              </a:solidFill>
            </a:endParaRPr>
          </a:p>
        </p:txBody>
      </p:sp>
      <p:sp>
        <p:nvSpPr>
          <p:cNvPr id="4" name="Text Box 8"/>
          <p:cNvSpPr txBox="1">
            <a:spLocks noChangeArrowheads="1"/>
          </p:cNvSpPr>
          <p:nvPr userDrawn="1"/>
        </p:nvSpPr>
        <p:spPr bwMode="gray">
          <a:xfrm>
            <a:off x="8691564" y="6499225"/>
            <a:ext cx="452437" cy="242888"/>
          </a:xfrm>
          <a:prstGeom prst="rect">
            <a:avLst/>
          </a:prstGeom>
          <a:noFill/>
          <a:ln w="12700" algn="ctr">
            <a:noFill/>
            <a:miter lim="800000"/>
            <a:headEnd/>
            <a:tailEnd type="none" w="lg" len="lg"/>
          </a:ln>
          <a:effectLst/>
        </p:spPr>
        <p:txBody>
          <a:bodyPr anchor="ctr" anchorCtr="1"/>
          <a:lstStyle/>
          <a:p>
            <a:pPr eaLnBrk="0" hangingPunct="0">
              <a:lnSpc>
                <a:spcPct val="85000"/>
              </a:lnSpc>
            </a:pPr>
            <a:fld id="{D8875A08-D8CE-4767-B6E0-EF624296B065}" type="slidenum">
              <a:rPr lang="en-US" sz="800">
                <a:solidFill>
                  <a:srgbClr val="969696"/>
                </a:solidFill>
                <a:latin typeface="Arial Narrow" pitchFamily="34" charset="0"/>
              </a:rPr>
              <a:pPr eaLnBrk="0" hangingPunct="0">
                <a:lnSpc>
                  <a:spcPct val="85000"/>
                </a:lnSpc>
              </a:pPr>
              <a:t>‹#›</a:t>
            </a:fld>
            <a:endParaRPr lang="en-US" sz="800">
              <a:solidFill>
                <a:srgbClr val="969696"/>
              </a:solidFill>
              <a:latin typeface="Arial Narrow" pitchFamily="34" charset="0"/>
            </a:endParaRPr>
          </a:p>
        </p:txBody>
      </p:sp>
      <p:sp>
        <p:nvSpPr>
          <p:cNvPr id="5" name="Text Box 9"/>
          <p:cNvSpPr txBox="1">
            <a:spLocks noChangeArrowheads="1"/>
          </p:cNvSpPr>
          <p:nvPr userDrawn="1"/>
        </p:nvSpPr>
        <p:spPr bwMode="gray">
          <a:xfrm>
            <a:off x="4106863" y="6548438"/>
            <a:ext cx="4551363" cy="170816"/>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600" dirty="0">
                <a:solidFill>
                  <a:schemeClr val="tx2"/>
                </a:solidFill>
                <a:latin typeface="Arial Narrow" pitchFamily="34" charset="0"/>
              </a:rPr>
              <a:t>The information contained in this document is proprietary. Copyright © 2018 Capgemini. All rights reserved.</a:t>
            </a:r>
          </a:p>
        </p:txBody>
      </p:sp>
    </p:spTree>
  </p:cSld>
  <p:clrMap bg1="lt1" tx1="dk1" bg2="lt2" tx2="dk2" accent1="accent1" accent2="accent2" accent3="accent3" accent4="accent4" accent5="accent5" accent6="accent6" hlink="hlink" folHlink="folHlink"/>
  <p:sldLayoutIdLst>
    <p:sldLayoutId id="2147483949" r:id="rId1"/>
    <p:sldLayoutId id="2147483957" r:id="rId2"/>
    <p:sldLayoutId id="2147483985" r:id="rId3"/>
    <p:sldLayoutId id="2147483988" r:id="rId4"/>
    <p:sldLayoutId id="2147483989" r:id="rId5"/>
    <p:sldLayoutId id="2147483990" r:id="rId6"/>
    <p:sldLayoutId id="2147483995" r:id="rId7"/>
    <p:sldLayoutId id="2147483996" r:id="rId8"/>
  </p:sldLayoutIdLst>
  <p:hf hdr="0"/>
  <p:txStyles>
    <p:titleStyle>
      <a:lvl1pPr algn="ctr" defTabSz="775122" rtl="0" eaLnBrk="1" latinLnBrk="0" hangingPunct="1">
        <a:spcBef>
          <a:spcPct val="0"/>
        </a:spcBef>
        <a:buNone/>
        <a:defRPr sz="3692" kern="1200">
          <a:solidFill>
            <a:schemeClr val="tx1"/>
          </a:solidFill>
          <a:latin typeface="+mj-lt"/>
          <a:ea typeface="+mj-ea"/>
          <a:cs typeface="+mj-cs"/>
        </a:defRPr>
      </a:lvl1pPr>
    </p:titleStyle>
    <p:bodyStyle>
      <a:lvl1pPr marL="290670" indent="-290670" algn="l" defTabSz="775122" rtl="0" eaLnBrk="1" latinLnBrk="0" hangingPunct="1">
        <a:spcBef>
          <a:spcPct val="20000"/>
        </a:spcBef>
        <a:buFont typeface="Arial" pitchFamily="34" charset="0"/>
        <a:buChar char="•"/>
        <a:defRPr sz="2677" kern="1200">
          <a:solidFill>
            <a:schemeClr val="tx1"/>
          </a:solidFill>
          <a:latin typeface="+mn-lt"/>
          <a:ea typeface="+mn-ea"/>
          <a:cs typeface="+mn-cs"/>
        </a:defRPr>
      </a:lvl1pPr>
      <a:lvl2pPr marL="629786" indent="-242225" algn="l" defTabSz="775122"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968901" indent="-193780" algn="l" defTabSz="775122" rtl="0" eaLnBrk="1" latinLnBrk="0" hangingPunct="1">
        <a:spcBef>
          <a:spcPct val="20000"/>
        </a:spcBef>
        <a:buFont typeface="Arial" pitchFamily="34" charset="0"/>
        <a:buChar char="•"/>
        <a:defRPr sz="2031" kern="1200">
          <a:solidFill>
            <a:schemeClr val="tx1"/>
          </a:solidFill>
          <a:latin typeface="+mn-lt"/>
          <a:ea typeface="+mn-ea"/>
          <a:cs typeface="+mn-cs"/>
        </a:defRPr>
      </a:lvl3pPr>
      <a:lvl4pPr marL="1356462" indent="-193780" algn="l" defTabSz="775122" rtl="0" eaLnBrk="1" latinLnBrk="0" hangingPunct="1">
        <a:spcBef>
          <a:spcPct val="20000"/>
        </a:spcBef>
        <a:buFont typeface="Arial" pitchFamily="34" charset="0"/>
        <a:buChar char="–"/>
        <a:defRPr sz="1662" kern="1200">
          <a:solidFill>
            <a:schemeClr val="tx1"/>
          </a:solidFill>
          <a:latin typeface="+mn-lt"/>
          <a:ea typeface="+mn-ea"/>
          <a:cs typeface="+mn-cs"/>
        </a:defRPr>
      </a:lvl4pPr>
      <a:lvl5pPr marL="1744022" indent="-193780" algn="l" defTabSz="775122" rtl="0" eaLnBrk="1" latinLnBrk="0" hangingPunct="1">
        <a:spcBef>
          <a:spcPct val="20000"/>
        </a:spcBef>
        <a:buFont typeface="Arial" pitchFamily="34" charset="0"/>
        <a:buChar char="»"/>
        <a:defRPr sz="1662" kern="1200">
          <a:solidFill>
            <a:schemeClr val="tx1"/>
          </a:solidFill>
          <a:latin typeface="+mn-lt"/>
          <a:ea typeface="+mn-ea"/>
          <a:cs typeface="+mn-cs"/>
        </a:defRPr>
      </a:lvl5pPr>
      <a:lvl6pPr marL="2131583" indent="-193780" algn="l" defTabSz="775122" rtl="0" eaLnBrk="1" latinLnBrk="0" hangingPunct="1">
        <a:spcBef>
          <a:spcPct val="20000"/>
        </a:spcBef>
        <a:buFont typeface="Arial" pitchFamily="34" charset="0"/>
        <a:buChar char="•"/>
        <a:defRPr sz="1662" kern="1200">
          <a:solidFill>
            <a:schemeClr val="tx1"/>
          </a:solidFill>
          <a:latin typeface="+mn-lt"/>
          <a:ea typeface="+mn-ea"/>
          <a:cs typeface="+mn-cs"/>
        </a:defRPr>
      </a:lvl6pPr>
      <a:lvl7pPr marL="2519144" indent="-193780" algn="l" defTabSz="775122" rtl="0" eaLnBrk="1" latinLnBrk="0" hangingPunct="1">
        <a:spcBef>
          <a:spcPct val="20000"/>
        </a:spcBef>
        <a:buFont typeface="Arial" pitchFamily="34" charset="0"/>
        <a:buChar char="•"/>
        <a:defRPr sz="1662" kern="1200">
          <a:solidFill>
            <a:schemeClr val="tx1"/>
          </a:solidFill>
          <a:latin typeface="+mn-lt"/>
          <a:ea typeface="+mn-ea"/>
          <a:cs typeface="+mn-cs"/>
        </a:defRPr>
      </a:lvl7pPr>
      <a:lvl8pPr marL="2906704" indent="-193780" algn="l" defTabSz="775122" rtl="0" eaLnBrk="1" latinLnBrk="0" hangingPunct="1">
        <a:spcBef>
          <a:spcPct val="20000"/>
        </a:spcBef>
        <a:buFont typeface="Arial" pitchFamily="34" charset="0"/>
        <a:buChar char="•"/>
        <a:defRPr sz="1662" kern="1200">
          <a:solidFill>
            <a:schemeClr val="tx1"/>
          </a:solidFill>
          <a:latin typeface="+mn-lt"/>
          <a:ea typeface="+mn-ea"/>
          <a:cs typeface="+mn-cs"/>
        </a:defRPr>
      </a:lvl8pPr>
      <a:lvl9pPr marL="3294264" indent="-193780" algn="l" defTabSz="775122" rtl="0" eaLnBrk="1" latinLnBrk="0" hangingPunct="1">
        <a:spcBef>
          <a:spcPct val="20000"/>
        </a:spcBef>
        <a:buFont typeface="Arial" pitchFamily="34" charset="0"/>
        <a:buChar char="•"/>
        <a:defRPr sz="1662" kern="1200">
          <a:solidFill>
            <a:schemeClr val="tx1"/>
          </a:solidFill>
          <a:latin typeface="+mn-lt"/>
          <a:ea typeface="+mn-ea"/>
          <a:cs typeface="+mn-cs"/>
        </a:defRPr>
      </a:lvl9pPr>
    </p:bodyStyle>
    <p:otherStyle>
      <a:defPPr>
        <a:defRPr lang="fr-FR"/>
      </a:defPPr>
      <a:lvl1pPr marL="0" algn="l" defTabSz="775122" rtl="0" eaLnBrk="1" latinLnBrk="0" hangingPunct="1">
        <a:defRPr sz="1569" kern="1200">
          <a:solidFill>
            <a:schemeClr val="tx1"/>
          </a:solidFill>
          <a:latin typeface="+mn-lt"/>
          <a:ea typeface="+mn-ea"/>
          <a:cs typeface="+mn-cs"/>
        </a:defRPr>
      </a:lvl1pPr>
      <a:lvl2pPr marL="387561" algn="l" defTabSz="775122" rtl="0" eaLnBrk="1" latinLnBrk="0" hangingPunct="1">
        <a:defRPr sz="1569" kern="1200">
          <a:solidFill>
            <a:schemeClr val="tx1"/>
          </a:solidFill>
          <a:latin typeface="+mn-lt"/>
          <a:ea typeface="+mn-ea"/>
          <a:cs typeface="+mn-cs"/>
        </a:defRPr>
      </a:lvl2pPr>
      <a:lvl3pPr marL="775122" algn="l" defTabSz="775122" rtl="0" eaLnBrk="1" latinLnBrk="0" hangingPunct="1">
        <a:defRPr sz="1569" kern="1200">
          <a:solidFill>
            <a:schemeClr val="tx1"/>
          </a:solidFill>
          <a:latin typeface="+mn-lt"/>
          <a:ea typeface="+mn-ea"/>
          <a:cs typeface="+mn-cs"/>
        </a:defRPr>
      </a:lvl3pPr>
      <a:lvl4pPr marL="1162681" algn="l" defTabSz="775122" rtl="0" eaLnBrk="1" latinLnBrk="0" hangingPunct="1">
        <a:defRPr sz="1569" kern="1200">
          <a:solidFill>
            <a:schemeClr val="tx1"/>
          </a:solidFill>
          <a:latin typeface="+mn-lt"/>
          <a:ea typeface="+mn-ea"/>
          <a:cs typeface="+mn-cs"/>
        </a:defRPr>
      </a:lvl4pPr>
      <a:lvl5pPr marL="1550242" algn="l" defTabSz="775122" rtl="0" eaLnBrk="1" latinLnBrk="0" hangingPunct="1">
        <a:defRPr sz="1569" kern="1200">
          <a:solidFill>
            <a:schemeClr val="tx1"/>
          </a:solidFill>
          <a:latin typeface="+mn-lt"/>
          <a:ea typeface="+mn-ea"/>
          <a:cs typeface="+mn-cs"/>
        </a:defRPr>
      </a:lvl5pPr>
      <a:lvl6pPr marL="1937803" algn="l" defTabSz="775122" rtl="0" eaLnBrk="1" latinLnBrk="0" hangingPunct="1">
        <a:defRPr sz="1569" kern="1200">
          <a:solidFill>
            <a:schemeClr val="tx1"/>
          </a:solidFill>
          <a:latin typeface="+mn-lt"/>
          <a:ea typeface="+mn-ea"/>
          <a:cs typeface="+mn-cs"/>
        </a:defRPr>
      </a:lvl6pPr>
      <a:lvl7pPr marL="2325364" algn="l" defTabSz="775122" rtl="0" eaLnBrk="1" latinLnBrk="0" hangingPunct="1">
        <a:defRPr sz="1569" kern="1200">
          <a:solidFill>
            <a:schemeClr val="tx1"/>
          </a:solidFill>
          <a:latin typeface="+mn-lt"/>
          <a:ea typeface="+mn-ea"/>
          <a:cs typeface="+mn-cs"/>
        </a:defRPr>
      </a:lvl7pPr>
      <a:lvl8pPr marL="2712924" algn="l" defTabSz="775122" rtl="0" eaLnBrk="1" latinLnBrk="0" hangingPunct="1">
        <a:defRPr sz="1569" kern="1200">
          <a:solidFill>
            <a:schemeClr val="tx1"/>
          </a:solidFill>
          <a:latin typeface="+mn-lt"/>
          <a:ea typeface="+mn-ea"/>
          <a:cs typeface="+mn-cs"/>
        </a:defRPr>
      </a:lvl8pPr>
      <a:lvl9pPr marL="3100484" algn="l" defTabSz="775122" rtl="0" eaLnBrk="1" latinLnBrk="0" hangingPunct="1">
        <a:defRPr sz="156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3"/>
            </p:custDataLst>
          </p:nvPr>
        </p:nvGraphicFramePr>
        <p:xfrm>
          <a:off x="1" y="0"/>
          <a:ext cx="146538" cy="158750"/>
        </p:xfrm>
        <a:graphic>
          <a:graphicData uri="http://schemas.openxmlformats.org/presentationml/2006/ole">
            <mc:AlternateContent xmlns:mc="http://schemas.openxmlformats.org/markup-compatibility/2006">
              <mc:Choice xmlns:v="urn:schemas-microsoft-com:vml" Requires="v">
                <p:oleObj spid="_x0000_s174154" name="think-cell Slide" r:id="rId15" imgW="360" imgH="360" progId="">
                  <p:embed/>
                </p:oleObj>
              </mc:Choice>
              <mc:Fallback>
                <p:oleObj name="think-cell Slide" r:id="rId15" imgW="360" imgH="360" progId="">
                  <p:embed/>
                  <p:pic>
                    <p:nvPicPr>
                      <p:cNvPr id="0" name="Picture 4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4"/>
            </p:custDataLst>
          </p:nvPr>
        </p:nvSpPr>
        <p:spPr>
          <a:xfrm>
            <a:off x="1" y="1"/>
            <a:ext cx="9143999" cy="1002135"/>
          </a:xfrm>
          <a:prstGeom prst="rect">
            <a:avLst/>
          </a:prstGeom>
        </p:spPr>
        <p:txBody>
          <a:bodyPr vert="horz" lIns="297529" tIns="33059" rIns="165294" bIns="33059" rtlCol="0" anchor="ctr">
            <a:noAutofit/>
          </a:bodyPr>
          <a:lstStyle/>
          <a:p>
            <a:r>
              <a:rPr lang="de-DE" noProof="0" dirty="0"/>
              <a:t>Titelmasterformat durch Klicken bearbeiten</a:t>
            </a:r>
            <a:endParaRPr lang="en-US" noProof="0" dirty="0"/>
          </a:p>
        </p:txBody>
      </p:sp>
      <p:sp>
        <p:nvSpPr>
          <p:cNvPr id="11" name="Text Placeholder 10"/>
          <p:cNvSpPr>
            <a:spLocks noGrp="1"/>
          </p:cNvSpPr>
          <p:nvPr>
            <p:ph type="body" idx="1"/>
          </p:nvPr>
        </p:nvSpPr>
        <p:spPr>
          <a:xfrm>
            <a:off x="252046" y="1501978"/>
            <a:ext cx="8639908" cy="4636539"/>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2" name="FootnoteAndSource" hidden="1"/>
          <p:cNvSpPr txBox="1"/>
          <p:nvPr/>
        </p:nvSpPr>
        <p:spPr>
          <a:xfrm>
            <a:off x="250290" y="6174740"/>
            <a:ext cx="8640000" cy="153504"/>
          </a:xfrm>
          <a:prstGeom prst="rect">
            <a:avLst/>
          </a:prstGeom>
          <a:noFill/>
        </p:spPr>
        <p:txBody>
          <a:bodyPr vert="horz" wrap="square" lIns="0" tIns="23446" rIns="0" bIns="23446" rtlCol="0">
            <a:spAutoFit/>
          </a:bodyPr>
          <a:lstStyle/>
          <a:p>
            <a:pPr marL="396719" indent="-396719" defTabSz="844083">
              <a:lnSpc>
                <a:spcPct val="90000"/>
              </a:lnSpc>
              <a:tabLst>
                <a:tab pos="320751" algn="r"/>
              </a:tabLst>
            </a:pPr>
            <a:r>
              <a:rPr lang="de-DE" sz="738" dirty="0">
                <a:solidFill>
                  <a:srgbClr val="998C85">
                    <a:lumMod val="50000"/>
                  </a:srgbClr>
                </a:solidFill>
              </a:rPr>
              <a:t>	Source:	Source Text</a:t>
            </a:r>
          </a:p>
        </p:txBody>
      </p:sp>
      <p:grpSp>
        <p:nvGrpSpPr>
          <p:cNvPr id="3" name="Group_Sticker" hidden="1"/>
          <p:cNvGrpSpPr/>
          <p:nvPr/>
        </p:nvGrpSpPr>
        <p:grpSpPr>
          <a:xfrm>
            <a:off x="8360046" y="1182648"/>
            <a:ext cx="518745" cy="235002"/>
            <a:chOff x="9056716" y="1182648"/>
            <a:chExt cx="561974" cy="235002"/>
          </a:xfrm>
        </p:grpSpPr>
        <p:sp>
          <p:nvSpPr>
            <p:cNvPr id="19" name="Rectangle 109"/>
            <p:cNvSpPr>
              <a:spLocks noChangeArrowheads="1"/>
            </p:cNvSpPr>
            <p:nvPr/>
          </p:nvSpPr>
          <p:spPr bwMode="auto">
            <a:xfrm>
              <a:off x="9057245" y="1182648"/>
              <a:ext cx="560918" cy="235002"/>
            </a:xfrm>
            <a:prstGeom prst="rect">
              <a:avLst/>
            </a:prstGeom>
            <a:noFill/>
            <a:ln w="9525">
              <a:noFill/>
              <a:miter lim="800000"/>
              <a:headEnd/>
              <a:tailEnd/>
            </a:ln>
            <a:effectLst/>
          </p:spPr>
          <p:txBody>
            <a:bodyPr wrap="none" lIns="0" tIns="46038" rIns="0" bIns="46038" anchor="ctr">
              <a:spAutoFit/>
            </a:bodyPr>
            <a:lstStyle/>
            <a:p>
              <a:pPr algn="ctr" eaLnBrk="0" hangingPunct="0">
                <a:tabLst>
                  <a:tab pos="5908578" algn="r"/>
                  <a:tab pos="7971892" algn="r"/>
                </a:tabLst>
              </a:pPr>
              <a:r>
                <a:rPr lang="en-GB" sz="923" b="1" dirty="0">
                  <a:solidFill>
                    <a:srgbClr val="263147"/>
                  </a:solidFill>
                </a:rPr>
                <a:t>STICKER</a:t>
              </a:r>
            </a:p>
          </p:txBody>
        </p:sp>
        <p:sp>
          <p:nvSpPr>
            <p:cNvPr id="20" name="Line 110"/>
            <p:cNvSpPr>
              <a:spLocks noChangeShapeType="1"/>
            </p:cNvSpPr>
            <p:nvPr/>
          </p:nvSpPr>
          <p:spPr bwMode="auto">
            <a:xfrm>
              <a:off x="9056716" y="1184262"/>
              <a:ext cx="561974" cy="0"/>
            </a:xfrm>
            <a:prstGeom prst="line">
              <a:avLst/>
            </a:prstGeom>
            <a:noFill/>
            <a:ln w="9525">
              <a:solidFill>
                <a:schemeClr val="bg2"/>
              </a:solidFill>
              <a:round/>
              <a:headEnd type="none" w="sm" len="sm"/>
              <a:tailEnd type="none" w="sm" len="sm"/>
            </a:ln>
            <a:effectLst/>
          </p:spPr>
          <p:txBody>
            <a:bodyPr wrap="none" anchor="ctr"/>
            <a:lstStyle/>
            <a:p>
              <a:endParaRPr lang="en-GB" sz="1754">
                <a:solidFill>
                  <a:srgbClr val="263147"/>
                </a:solidFill>
              </a:endParaRPr>
            </a:p>
          </p:txBody>
        </p:sp>
        <p:sp>
          <p:nvSpPr>
            <p:cNvPr id="22" name="Line 111"/>
            <p:cNvSpPr>
              <a:spLocks noChangeShapeType="1"/>
            </p:cNvSpPr>
            <p:nvPr/>
          </p:nvSpPr>
          <p:spPr bwMode="auto">
            <a:xfrm>
              <a:off x="9056716" y="1412862"/>
              <a:ext cx="561974" cy="0"/>
            </a:xfrm>
            <a:prstGeom prst="line">
              <a:avLst/>
            </a:prstGeom>
            <a:noFill/>
            <a:ln w="9525">
              <a:solidFill>
                <a:schemeClr val="bg2"/>
              </a:solidFill>
              <a:round/>
              <a:headEnd type="none" w="sm" len="sm"/>
              <a:tailEnd type="none" w="sm" len="sm"/>
            </a:ln>
            <a:effectLst/>
          </p:spPr>
          <p:txBody>
            <a:bodyPr wrap="none" anchor="ctr"/>
            <a:lstStyle/>
            <a:p>
              <a:endParaRPr lang="en-GB" sz="1754">
                <a:solidFill>
                  <a:srgbClr val="263147"/>
                </a:solidFill>
              </a:endParaRPr>
            </a:p>
          </p:txBody>
        </p:sp>
      </p:grpSp>
      <p:sp>
        <p:nvSpPr>
          <p:cNvPr id="24" name="CapgeminiBox" hidden="1"/>
          <p:cNvSpPr>
            <a:spLocks/>
          </p:cNvSpPr>
          <p:nvPr/>
        </p:nvSpPr>
        <p:spPr>
          <a:xfrm>
            <a:off x="-2088220" y="1"/>
            <a:ext cx="2088220" cy="271293"/>
          </a:xfrm>
          <a:prstGeom prst="rect">
            <a:avLst/>
          </a:prstGeom>
        </p:spPr>
        <p:txBody>
          <a:bodyPr vert="horz" wrap="square" lIns="84406" tIns="42203" rIns="84406" bIns="42203" rtlCol="0">
            <a:spAutoFit/>
          </a:bodyPr>
          <a:lstStyle>
            <a:lvl1pPr marL="0" indent="0" algn="l" defTabSz="914342" rtl="0" eaLnBrk="1" latinLnBrk="0" hangingPunct="1">
              <a:lnSpc>
                <a:spcPct val="90000"/>
              </a:lnSpc>
              <a:spcBef>
                <a:spcPts val="0"/>
              </a:spcBef>
              <a:spcAft>
                <a:spcPts val="400"/>
              </a:spcAft>
              <a:buClr>
                <a:schemeClr val="tx2"/>
              </a:buClr>
              <a:buFont typeface="Arial" pitchFamily="34" charset="0"/>
              <a:buNone/>
              <a:defRPr sz="1400" b="0" kern="1200">
                <a:solidFill>
                  <a:schemeClr val="tx1"/>
                </a:solidFill>
                <a:latin typeface="+mn-lt"/>
                <a:ea typeface="+mn-ea"/>
                <a:cs typeface="+mn-cs"/>
              </a:defRPr>
            </a:lvl1pPr>
            <a:lvl2pPr marL="182563"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2pPr>
            <a:lvl3pPr marL="357188" indent="-180975"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3pPr>
            <a:lvl4pPr marL="539750"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4pPr>
            <a:lvl5pPr marL="717550" indent="-179388" algn="l" defTabSz="801688" rtl="0" eaLnBrk="1" latinLnBrk="0" hangingPunct="1">
              <a:lnSpc>
                <a:spcPct val="90000"/>
              </a:lnSpc>
              <a:spcBef>
                <a:spcPts val="0"/>
              </a:spcBef>
              <a:spcAft>
                <a:spcPts val="400"/>
              </a:spcAft>
              <a:buClr>
                <a:schemeClr val="tx2"/>
              </a:buClr>
              <a:buFont typeface="Symbol" pitchFamily="18" charset="2"/>
              <a:buChar char="-"/>
              <a:defRPr sz="1400" kern="1200" baseline="0">
                <a:solidFill>
                  <a:schemeClr val="tx1"/>
                </a:solidFill>
                <a:latin typeface="+mn-lt"/>
                <a:ea typeface="+mn-ea"/>
                <a:cs typeface="+mn-cs"/>
              </a:defRPr>
            </a:lvl5pPr>
            <a:lvl6pPr marL="895350" indent="-177800" algn="l" defTabSz="914342" rtl="0" eaLnBrk="1" latinLnBrk="0" hangingPunct="1">
              <a:lnSpc>
                <a:spcPct val="90000"/>
              </a:lnSpc>
              <a:spcBef>
                <a:spcPts val="0"/>
              </a:spcBef>
              <a:spcAft>
                <a:spcPts val="400"/>
              </a:spcAft>
              <a:buClr>
                <a:schemeClr val="tx2"/>
              </a:buClr>
              <a:buFont typeface="Wingdings" pitchFamily="2" charset="2"/>
              <a:buChar char="§"/>
              <a:defRPr sz="1400" kern="1200">
                <a:solidFill>
                  <a:schemeClr val="tx1"/>
                </a:solidFill>
                <a:latin typeface="+mn-lt"/>
                <a:ea typeface="+mn-ea"/>
                <a:cs typeface="+mn-cs"/>
              </a:defRPr>
            </a:lvl6pPr>
            <a:lvl7pPr marL="1076325" indent="-177800" algn="l" defTabSz="914342" rtl="0" eaLnBrk="1" latinLnBrk="0" hangingPunct="1">
              <a:lnSpc>
                <a:spcPct val="90000"/>
              </a:lnSpc>
              <a:spcBef>
                <a:spcPts val="0"/>
              </a:spcBef>
              <a:spcAft>
                <a:spcPts val="400"/>
              </a:spcAft>
              <a:buClr>
                <a:schemeClr val="tx2"/>
              </a:buClr>
              <a:buFont typeface="Arial" pitchFamily="34" charset="0"/>
              <a:buChar char="•"/>
              <a:defRPr sz="1400" kern="1200">
                <a:solidFill>
                  <a:schemeClr val="tx1"/>
                </a:solidFill>
                <a:latin typeface="+mn-lt"/>
                <a:ea typeface="+mn-ea"/>
                <a:cs typeface="+mn-cs"/>
              </a:defRPr>
            </a:lvl7pPr>
            <a:lvl8pPr marL="1257300" indent="-174625" algn="l" defTabSz="914342" rtl="0" eaLnBrk="1" latinLnBrk="0" hangingPunct="1">
              <a:lnSpc>
                <a:spcPct val="90000"/>
              </a:lnSpc>
              <a:spcBef>
                <a:spcPts val="0"/>
              </a:spcBef>
              <a:spcAft>
                <a:spcPts val="400"/>
              </a:spcAft>
              <a:buClr>
                <a:schemeClr val="tx2"/>
              </a:buClr>
              <a:buFont typeface="Symbol" pitchFamily="18" charset="2"/>
              <a:buChar char="-"/>
              <a:defRPr sz="1400" kern="1200">
                <a:solidFill>
                  <a:schemeClr val="tx1"/>
                </a:solidFill>
                <a:latin typeface="+mn-lt"/>
                <a:ea typeface="+mn-ea"/>
                <a:cs typeface="+mn-cs"/>
              </a:defRPr>
            </a:lvl8pPr>
            <a:lvl9pPr marL="1433513" indent="-180975" algn="l" defTabSz="914342" rtl="0" eaLnBrk="1" latinLnBrk="0" hangingPunct="1">
              <a:lnSpc>
                <a:spcPct val="90000"/>
              </a:lnSpc>
              <a:spcBef>
                <a:spcPts val="0"/>
              </a:spcBef>
              <a:spcAft>
                <a:spcPts val="400"/>
              </a:spcAft>
              <a:buClr>
                <a:schemeClr val="tx2"/>
              </a:buClr>
              <a:buFont typeface="Wingdings" pitchFamily="2" charset="2"/>
              <a:buChar char="v"/>
              <a:defRPr sz="1400" kern="1200">
                <a:solidFill>
                  <a:schemeClr val="tx1"/>
                </a:solidFill>
                <a:latin typeface="+mn-lt"/>
                <a:ea typeface="+mn-ea"/>
                <a:cs typeface="+mn-cs"/>
              </a:defRPr>
            </a:lvl9pPr>
          </a:lstStyle>
          <a:p>
            <a:pPr>
              <a:buClr>
                <a:srgbClr val="998C85"/>
              </a:buClr>
            </a:pPr>
            <a:r>
              <a:rPr lang="en-US" sz="1292" dirty="0" err="1">
                <a:solidFill>
                  <a:srgbClr val="263147"/>
                </a:solidFill>
              </a:rPr>
              <a:t>Capgemini</a:t>
            </a:r>
            <a:r>
              <a:rPr lang="en-US" sz="1292" dirty="0">
                <a:solidFill>
                  <a:srgbClr val="263147"/>
                </a:solidFill>
              </a:rPr>
              <a:t> Global V7.7</a:t>
            </a:r>
          </a:p>
        </p:txBody>
      </p:sp>
      <p:grpSp>
        <p:nvGrpSpPr>
          <p:cNvPr id="31" name="Groupe 1"/>
          <p:cNvGrpSpPr/>
          <p:nvPr userDrawn="1"/>
        </p:nvGrpSpPr>
        <p:grpSpPr>
          <a:xfrm>
            <a:off x="8660560" y="325610"/>
            <a:ext cx="346641" cy="321477"/>
            <a:chOff x="11501102" y="171573"/>
            <a:chExt cx="419436" cy="388988"/>
          </a:xfrm>
        </p:grpSpPr>
        <p:sp>
          <p:nvSpPr>
            <p:cNvPr id="32" name="Freeform 13"/>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3" name="Freeform 14"/>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pic>
        <p:nvPicPr>
          <p:cNvPr id="34" name="Picture 33"/>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223462" y="298346"/>
            <a:ext cx="348741" cy="348741"/>
          </a:xfrm>
          <a:prstGeom prst="rect">
            <a:avLst/>
          </a:prstGeom>
        </p:spPr>
      </p:pic>
      <p:sp>
        <p:nvSpPr>
          <p:cNvPr id="35" name="Rectangle 34"/>
          <p:cNvSpPr/>
          <p:nvPr userDrawn="1"/>
        </p:nvSpPr>
        <p:spPr>
          <a:xfrm>
            <a:off x="291012" y="848223"/>
            <a:ext cx="797560" cy="124234"/>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36" name="Line 7"/>
          <p:cNvSpPr>
            <a:spLocks noChangeShapeType="1"/>
          </p:cNvSpPr>
          <p:nvPr userDrawn="1"/>
        </p:nvSpPr>
        <p:spPr bwMode="gray">
          <a:xfrm>
            <a:off x="8691563" y="6500813"/>
            <a:ext cx="0" cy="239712"/>
          </a:xfrm>
          <a:prstGeom prst="line">
            <a:avLst/>
          </a:prstGeom>
          <a:noFill/>
          <a:ln w="9525">
            <a:solidFill>
              <a:srgbClr val="969696"/>
            </a:solidFill>
            <a:round/>
            <a:headEnd/>
            <a:tailEnd/>
          </a:ln>
          <a:effectLst/>
        </p:spPr>
        <p:txBody>
          <a:bodyPr wrap="none" anchor="ctr"/>
          <a:lstStyle/>
          <a:p>
            <a:endParaRPr lang="en-US">
              <a:solidFill>
                <a:schemeClr val="tx2"/>
              </a:solidFill>
            </a:endParaRPr>
          </a:p>
        </p:txBody>
      </p:sp>
      <p:sp>
        <p:nvSpPr>
          <p:cNvPr id="37" name="Text Box 8"/>
          <p:cNvSpPr txBox="1">
            <a:spLocks noChangeArrowheads="1"/>
          </p:cNvSpPr>
          <p:nvPr userDrawn="1"/>
        </p:nvSpPr>
        <p:spPr bwMode="gray">
          <a:xfrm>
            <a:off x="8691564" y="6499225"/>
            <a:ext cx="452437" cy="242888"/>
          </a:xfrm>
          <a:prstGeom prst="rect">
            <a:avLst/>
          </a:prstGeom>
          <a:noFill/>
          <a:ln w="12700" algn="ctr">
            <a:noFill/>
            <a:miter lim="800000"/>
            <a:headEnd/>
            <a:tailEnd type="none" w="lg" len="lg"/>
          </a:ln>
          <a:effectLst/>
        </p:spPr>
        <p:txBody>
          <a:bodyPr anchor="ctr" anchorCtr="1"/>
          <a:lstStyle/>
          <a:p>
            <a:pPr eaLnBrk="0" hangingPunct="0">
              <a:lnSpc>
                <a:spcPct val="85000"/>
              </a:lnSpc>
            </a:pPr>
            <a:fld id="{D8875A08-D8CE-4767-B6E0-EF624296B065}" type="slidenum">
              <a:rPr lang="en-US" sz="800">
                <a:solidFill>
                  <a:srgbClr val="969696"/>
                </a:solidFill>
                <a:latin typeface="Arial Narrow" pitchFamily="34" charset="0"/>
              </a:rPr>
              <a:pPr eaLnBrk="0" hangingPunct="0">
                <a:lnSpc>
                  <a:spcPct val="85000"/>
                </a:lnSpc>
              </a:pPr>
              <a:t>‹#›</a:t>
            </a:fld>
            <a:endParaRPr lang="en-US" sz="800">
              <a:solidFill>
                <a:srgbClr val="969696"/>
              </a:solidFill>
              <a:latin typeface="Arial Narrow" pitchFamily="34" charset="0"/>
            </a:endParaRPr>
          </a:p>
        </p:txBody>
      </p:sp>
      <p:sp>
        <p:nvSpPr>
          <p:cNvPr id="38" name="Text Box 9"/>
          <p:cNvSpPr txBox="1">
            <a:spLocks noChangeArrowheads="1"/>
          </p:cNvSpPr>
          <p:nvPr userDrawn="1"/>
        </p:nvSpPr>
        <p:spPr bwMode="gray">
          <a:xfrm>
            <a:off x="4106863" y="6548438"/>
            <a:ext cx="4551363" cy="170816"/>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600" dirty="0">
                <a:solidFill>
                  <a:schemeClr val="tx2"/>
                </a:solidFill>
                <a:latin typeface="Arial Narrow" pitchFamily="34" charset="0"/>
              </a:rPr>
              <a:t>The information contained in this document is proprietary. Copyright © 2018 Capgemini. All rights reserved.</a:t>
            </a:r>
          </a:p>
        </p:txBody>
      </p:sp>
    </p:spTree>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4" r:id="rId9"/>
    <p:sldLayoutId id="2147483997" r:id="rId10"/>
  </p:sldLayoutIdLst>
  <p:hf hdr="0"/>
  <p:txStyles>
    <p:titleStyle>
      <a:lvl1pPr algn="l" defTabSz="844029" rtl="0" eaLnBrk="1" latinLnBrk="0" hangingPunct="1">
        <a:lnSpc>
          <a:spcPct val="90000"/>
        </a:lnSpc>
        <a:spcBef>
          <a:spcPct val="0"/>
        </a:spcBef>
        <a:buNone/>
        <a:defRPr sz="2200" b="1" kern="1200">
          <a:solidFill>
            <a:srgbClr val="6964D1"/>
          </a:solidFill>
          <a:latin typeface="+mj-lt"/>
          <a:ea typeface="+mj-ea"/>
          <a:cs typeface="+mj-cs"/>
        </a:defRPr>
      </a:lvl1pPr>
    </p:titleStyle>
    <p:bodyStyle>
      <a:lvl1pPr marL="0" indent="0" algn="l" defTabSz="844029" rtl="0" eaLnBrk="1" latinLnBrk="0" hangingPunct="1">
        <a:lnSpc>
          <a:spcPct val="90000"/>
        </a:lnSpc>
        <a:spcBef>
          <a:spcPts val="0"/>
        </a:spcBef>
        <a:spcAft>
          <a:spcPts val="369"/>
        </a:spcAft>
        <a:buClr>
          <a:schemeClr val="tx2"/>
        </a:buClr>
        <a:buFont typeface="Arial" pitchFamily="34" charset="0"/>
        <a:buNone/>
        <a:defRPr sz="1292" b="0" kern="1200">
          <a:solidFill>
            <a:schemeClr val="tx2">
              <a:lumMod val="50000"/>
            </a:schemeClr>
          </a:solidFill>
          <a:latin typeface="+mn-lt"/>
          <a:ea typeface="+mn-ea"/>
          <a:cs typeface="+mn-cs"/>
        </a:defRPr>
      </a:lvl1pPr>
      <a:lvl2pPr marL="168524" indent="-168524" algn="l" defTabSz="844029" rtl="0" eaLnBrk="1" latinLnBrk="0" hangingPunct="1">
        <a:lnSpc>
          <a:spcPct val="90000"/>
        </a:lnSpc>
        <a:spcBef>
          <a:spcPts val="0"/>
        </a:spcBef>
        <a:spcAft>
          <a:spcPts val="369"/>
        </a:spcAft>
        <a:buClr>
          <a:schemeClr val="accent5"/>
        </a:buClr>
        <a:buFont typeface="Wingdings" pitchFamily="2" charset="2"/>
        <a:buChar char="§"/>
        <a:defRPr sz="1292" kern="1200">
          <a:solidFill>
            <a:schemeClr val="tx2">
              <a:lumMod val="50000"/>
            </a:schemeClr>
          </a:solidFill>
          <a:latin typeface="+mn-lt"/>
          <a:ea typeface="+mn-ea"/>
          <a:cs typeface="+mn-cs"/>
        </a:defRPr>
      </a:lvl2pPr>
      <a:lvl3pPr marL="334116" indent="-167058" algn="l" defTabSz="844029" rtl="0" eaLnBrk="1" latinLnBrk="0" hangingPunct="1">
        <a:lnSpc>
          <a:spcPct val="90000"/>
        </a:lnSpc>
        <a:spcBef>
          <a:spcPts val="0"/>
        </a:spcBef>
        <a:spcAft>
          <a:spcPts val="369"/>
        </a:spcAft>
        <a:buClr>
          <a:schemeClr val="accent5"/>
        </a:buClr>
        <a:buFont typeface="Arial" pitchFamily="34" charset="0"/>
        <a:buChar char="•"/>
        <a:defRPr sz="1292" kern="1200">
          <a:solidFill>
            <a:schemeClr val="tx2">
              <a:lumMod val="50000"/>
            </a:schemeClr>
          </a:solidFill>
          <a:latin typeface="+mn-lt"/>
          <a:ea typeface="+mn-ea"/>
          <a:cs typeface="+mn-cs"/>
        </a:defRPr>
      </a:lvl3pPr>
      <a:lvl4pPr marL="501174" indent="-167058" algn="l" defTabSz="844029" rtl="0" eaLnBrk="1" latinLnBrk="0" hangingPunct="1">
        <a:lnSpc>
          <a:spcPct val="90000"/>
        </a:lnSpc>
        <a:spcBef>
          <a:spcPts val="0"/>
        </a:spcBef>
        <a:spcAft>
          <a:spcPts val="369"/>
        </a:spcAft>
        <a:buClr>
          <a:schemeClr val="accent5"/>
        </a:buClr>
        <a:buFont typeface="Arial" pitchFamily="34" charset="0"/>
        <a:buChar char="–"/>
        <a:defRPr sz="1292" kern="1200">
          <a:solidFill>
            <a:schemeClr val="tx2">
              <a:lumMod val="50000"/>
            </a:schemeClr>
          </a:solidFill>
          <a:latin typeface="+mn-lt"/>
          <a:ea typeface="+mn-ea"/>
          <a:cs typeface="+mn-cs"/>
        </a:defRPr>
      </a:lvl4pPr>
      <a:lvl5pPr marL="659440" indent="-158265" algn="l" defTabSz="740038" rtl="0" eaLnBrk="1" latinLnBrk="0" hangingPunct="1">
        <a:lnSpc>
          <a:spcPct val="90000"/>
        </a:lnSpc>
        <a:spcBef>
          <a:spcPts val="0"/>
        </a:spcBef>
        <a:spcAft>
          <a:spcPts val="369"/>
        </a:spcAft>
        <a:buClr>
          <a:schemeClr val="accent5"/>
        </a:buClr>
        <a:buFont typeface="Symbol" pitchFamily="18" charset="2"/>
        <a:buChar char="-"/>
        <a:defRPr sz="1292" kern="1200" baseline="0">
          <a:solidFill>
            <a:schemeClr val="tx2">
              <a:lumMod val="50000"/>
            </a:schemeClr>
          </a:solidFill>
          <a:latin typeface="+mn-lt"/>
          <a:ea typeface="+mn-ea"/>
          <a:cs typeface="+mn-cs"/>
        </a:defRPr>
      </a:lvl5pPr>
      <a:lvl6pPr marL="826498" indent="-164127" algn="l" defTabSz="844029" rtl="0" eaLnBrk="1" latinLnBrk="0" hangingPunct="1">
        <a:lnSpc>
          <a:spcPct val="90000"/>
        </a:lnSpc>
        <a:spcBef>
          <a:spcPts val="0"/>
        </a:spcBef>
        <a:spcAft>
          <a:spcPts val="369"/>
        </a:spcAft>
        <a:buClr>
          <a:schemeClr val="tx2"/>
        </a:buClr>
        <a:buFont typeface="Wingdings" pitchFamily="2" charset="2"/>
        <a:buChar char="§"/>
        <a:defRPr sz="1292" kern="1200">
          <a:solidFill>
            <a:schemeClr val="tx1"/>
          </a:solidFill>
          <a:latin typeface="+mn-lt"/>
          <a:ea typeface="+mn-ea"/>
          <a:cs typeface="+mn-cs"/>
        </a:defRPr>
      </a:lvl6pPr>
      <a:lvl7pPr marL="993556" indent="-164127" algn="l" defTabSz="844029" rtl="0" eaLnBrk="1" latinLnBrk="0" hangingPunct="1">
        <a:lnSpc>
          <a:spcPct val="90000"/>
        </a:lnSpc>
        <a:spcBef>
          <a:spcPts val="0"/>
        </a:spcBef>
        <a:spcAft>
          <a:spcPts val="369"/>
        </a:spcAft>
        <a:buClr>
          <a:schemeClr val="tx2"/>
        </a:buClr>
        <a:buFont typeface="Arial" pitchFamily="34" charset="0"/>
        <a:buChar char="•"/>
        <a:defRPr sz="1292" kern="1200">
          <a:solidFill>
            <a:schemeClr val="tx1"/>
          </a:solidFill>
          <a:latin typeface="+mn-lt"/>
          <a:ea typeface="+mn-ea"/>
          <a:cs typeface="+mn-cs"/>
        </a:defRPr>
      </a:lvl7pPr>
      <a:lvl8pPr marL="1160614" indent="-161196" algn="l" defTabSz="844029" rtl="0" eaLnBrk="1" latinLnBrk="0" hangingPunct="1">
        <a:lnSpc>
          <a:spcPct val="90000"/>
        </a:lnSpc>
        <a:spcBef>
          <a:spcPts val="0"/>
        </a:spcBef>
        <a:spcAft>
          <a:spcPts val="369"/>
        </a:spcAft>
        <a:buClr>
          <a:schemeClr val="tx2"/>
        </a:buClr>
        <a:buFont typeface="Symbol" pitchFamily="18" charset="2"/>
        <a:buChar char="-"/>
        <a:defRPr sz="1292" kern="1200">
          <a:solidFill>
            <a:schemeClr val="tx1"/>
          </a:solidFill>
          <a:latin typeface="+mn-lt"/>
          <a:ea typeface="+mn-ea"/>
          <a:cs typeface="+mn-cs"/>
        </a:defRPr>
      </a:lvl8pPr>
      <a:lvl9pPr marL="1323276" indent="-167058" algn="l" defTabSz="844029" rtl="0" eaLnBrk="1" latinLnBrk="0" hangingPunct="1">
        <a:lnSpc>
          <a:spcPct val="90000"/>
        </a:lnSpc>
        <a:spcBef>
          <a:spcPts val="0"/>
        </a:spcBef>
        <a:spcAft>
          <a:spcPts val="369"/>
        </a:spcAft>
        <a:buClr>
          <a:schemeClr val="tx2"/>
        </a:buClr>
        <a:buFont typeface="Wingdings" pitchFamily="2" charset="2"/>
        <a:buChar char="v"/>
        <a:defRPr sz="1292" kern="1200">
          <a:solidFill>
            <a:schemeClr val="tx1"/>
          </a:solidFill>
          <a:latin typeface="+mn-lt"/>
          <a:ea typeface="+mn-ea"/>
          <a:cs typeface="+mn-cs"/>
        </a:defRPr>
      </a:lvl9pPr>
    </p:bodyStyle>
    <p:otherStyle>
      <a:defPPr>
        <a:defRPr lang="fr-FR"/>
      </a:defPPr>
      <a:lvl1pPr marL="0" algn="l" defTabSz="844029" rtl="0" eaLnBrk="1" latinLnBrk="0" hangingPunct="1">
        <a:defRPr sz="1662" kern="1200">
          <a:solidFill>
            <a:schemeClr val="tx1"/>
          </a:solidFill>
          <a:latin typeface="+mn-lt"/>
          <a:ea typeface="+mn-ea"/>
          <a:cs typeface="+mn-cs"/>
        </a:defRPr>
      </a:lvl1pPr>
      <a:lvl2pPr marL="422015" algn="l" defTabSz="844029" rtl="0" eaLnBrk="1" latinLnBrk="0" hangingPunct="1">
        <a:defRPr sz="1662" kern="1200">
          <a:solidFill>
            <a:schemeClr val="tx1"/>
          </a:solidFill>
          <a:latin typeface="+mn-lt"/>
          <a:ea typeface="+mn-ea"/>
          <a:cs typeface="+mn-cs"/>
        </a:defRPr>
      </a:lvl2pPr>
      <a:lvl3pPr marL="844029" algn="l" defTabSz="844029" rtl="0" eaLnBrk="1" latinLnBrk="0" hangingPunct="1">
        <a:defRPr sz="1662" kern="1200">
          <a:solidFill>
            <a:schemeClr val="tx1"/>
          </a:solidFill>
          <a:latin typeface="+mn-lt"/>
          <a:ea typeface="+mn-ea"/>
          <a:cs typeface="+mn-cs"/>
        </a:defRPr>
      </a:lvl3pPr>
      <a:lvl4pPr marL="1266044" algn="l" defTabSz="844029" rtl="0" eaLnBrk="1" latinLnBrk="0" hangingPunct="1">
        <a:defRPr sz="1662" kern="1200">
          <a:solidFill>
            <a:schemeClr val="tx1"/>
          </a:solidFill>
          <a:latin typeface="+mn-lt"/>
          <a:ea typeface="+mn-ea"/>
          <a:cs typeface="+mn-cs"/>
        </a:defRPr>
      </a:lvl4pPr>
      <a:lvl5pPr marL="1688058" algn="l" defTabSz="844029" rtl="0" eaLnBrk="1" latinLnBrk="0" hangingPunct="1">
        <a:defRPr sz="1662" kern="1200">
          <a:solidFill>
            <a:schemeClr val="tx1"/>
          </a:solidFill>
          <a:latin typeface="+mn-lt"/>
          <a:ea typeface="+mn-ea"/>
          <a:cs typeface="+mn-cs"/>
        </a:defRPr>
      </a:lvl5pPr>
      <a:lvl6pPr marL="2110073" algn="l" defTabSz="844029" rtl="0" eaLnBrk="1" latinLnBrk="0" hangingPunct="1">
        <a:defRPr sz="1662" kern="1200">
          <a:solidFill>
            <a:schemeClr val="tx1"/>
          </a:solidFill>
          <a:latin typeface="+mn-lt"/>
          <a:ea typeface="+mn-ea"/>
          <a:cs typeface="+mn-cs"/>
        </a:defRPr>
      </a:lvl6pPr>
      <a:lvl7pPr marL="2532087" algn="l" defTabSz="844029" rtl="0" eaLnBrk="1" latinLnBrk="0" hangingPunct="1">
        <a:defRPr sz="1662" kern="1200">
          <a:solidFill>
            <a:schemeClr val="tx1"/>
          </a:solidFill>
          <a:latin typeface="+mn-lt"/>
          <a:ea typeface="+mn-ea"/>
          <a:cs typeface="+mn-cs"/>
        </a:defRPr>
      </a:lvl7pPr>
      <a:lvl8pPr marL="2954103" algn="l" defTabSz="844029" rtl="0" eaLnBrk="1" latinLnBrk="0" hangingPunct="1">
        <a:defRPr sz="1662" kern="1200">
          <a:solidFill>
            <a:schemeClr val="tx1"/>
          </a:solidFill>
          <a:latin typeface="+mn-lt"/>
          <a:ea typeface="+mn-ea"/>
          <a:cs typeface="+mn-cs"/>
        </a:defRPr>
      </a:lvl8pPr>
      <a:lvl9pPr marL="3376117" algn="l" defTabSz="844029" rtl="0" eaLnBrk="1" latinLnBrk="0"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4.xml"/><Relationship Id="rId7" Type="http://schemas.openxmlformats.org/officeDocument/2006/relationships/image" Target="../media/image14.png"/><Relationship Id="rId2" Type="http://schemas.openxmlformats.org/officeDocument/2006/relationships/tags" Target="../tags/tag69.xml"/><Relationship Id="rId1" Type="http://schemas.openxmlformats.org/officeDocument/2006/relationships/vmlDrawing" Target="../drawings/vmlDrawing21.vml"/><Relationship Id="rId6" Type="http://schemas.openxmlformats.org/officeDocument/2006/relationships/image" Target="../media/image1.emf"/><Relationship Id="rId5" Type="http://schemas.openxmlformats.org/officeDocument/2006/relationships/oleObject" Target="../embeddings/oleObject21.bin"/><Relationship Id="rId10" Type="http://schemas.openxmlformats.org/officeDocument/2006/relationships/image" Target="../media/image17.png"/><Relationship Id="rId4" Type="http://schemas.openxmlformats.org/officeDocument/2006/relationships/notesSlide" Target="../notesSlides/notesSlide1.xml"/><Relationship Id="rId9" Type="http://schemas.openxmlformats.org/officeDocument/2006/relationships/image" Target="../media/image16.sv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2.xml"/><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70.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9.xml"/><Relationship Id="rId1" Type="http://schemas.openxmlformats.org/officeDocument/2006/relationships/tags" Target="../tags/tag71.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slideLayout" Target="../slideLayouts/slideLayout9.xml"/><Relationship Id="rId1" Type="http://schemas.openxmlformats.org/officeDocument/2006/relationships/tags" Target="../tags/tag72.xml"/></Relationships>
</file>

<file path=ppt/slides/_rels/slide6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0.xml"/><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slideLayout" Target="../slideLayouts/slideLayout10.xml"/><Relationship Id="rId1" Type="http://schemas.openxmlformats.org/officeDocument/2006/relationships/tags" Target="../tags/tag7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74.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1.xml"/><Relationship Id="rId1" Type="http://schemas.openxmlformats.org/officeDocument/2006/relationships/tags" Target="../tags/tag7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1.xml"/><Relationship Id="rId1" Type="http://schemas.openxmlformats.org/officeDocument/2006/relationships/tags" Target="../tags/tag76.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1.xml"/><Relationship Id="rId1" Type="http://schemas.openxmlformats.org/officeDocument/2006/relationships/tags" Target="../tags/tag7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78.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10.xml"/><Relationship Id="rId1" Type="http://schemas.openxmlformats.org/officeDocument/2006/relationships/tags" Target="../tags/tag79.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1.xml"/><Relationship Id="rId1" Type="http://schemas.openxmlformats.org/officeDocument/2006/relationships/tags" Target="../tags/tag80.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0.xml"/><Relationship Id="rId1" Type="http://schemas.openxmlformats.org/officeDocument/2006/relationships/tags" Target="../tags/tag81.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10.xml"/><Relationship Id="rId1" Type="http://schemas.openxmlformats.org/officeDocument/2006/relationships/tags" Target="../tags/tag82.xml"/><Relationship Id="rId5" Type="http://schemas.openxmlformats.org/officeDocument/2006/relationships/image" Target="../media/image22.png"/><Relationship Id="rId4" Type="http://schemas.openxmlformats.org/officeDocument/2006/relationships/image" Target="../media/image21.png"/></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10.xml"/><Relationship Id="rId1" Type="http://schemas.openxmlformats.org/officeDocument/2006/relationships/tags" Target="../tags/tag83.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10.xml"/><Relationship Id="rId1" Type="http://schemas.openxmlformats.org/officeDocument/2006/relationships/tags" Target="../tags/tag84.xml"/></Relationships>
</file>

<file path=ppt/slides/_rels/slide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8.xml"/><Relationship Id="rId1" Type="http://schemas.openxmlformats.org/officeDocument/2006/relationships/tags" Target="../tags/tag85.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8.xml"/><Relationship Id="rId1" Type="http://schemas.openxmlformats.org/officeDocument/2006/relationships/tags" Target="../tags/tag86.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8.xml"/><Relationship Id="rId1" Type="http://schemas.openxmlformats.org/officeDocument/2006/relationships/tags" Target="../tags/tag8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8.xml"/><Relationship Id="rId1" Type="http://schemas.openxmlformats.org/officeDocument/2006/relationships/tags" Target="../tags/tag88.xml"/><Relationship Id="rId5" Type="http://schemas.openxmlformats.org/officeDocument/2006/relationships/image" Target="../media/image93.png"/><Relationship Id="rId4" Type="http://schemas.openxmlformats.org/officeDocument/2006/relationships/image" Target="../media/image92.png"/></Relationships>
</file>

<file path=ppt/slides/_rels/slide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8.xml"/><Relationship Id="rId1" Type="http://schemas.openxmlformats.org/officeDocument/2006/relationships/tags" Target="../tags/tag8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Survey</a:t>
            </a:r>
          </a:p>
        </p:txBody>
      </p:sp>
      <p:sp>
        <p:nvSpPr>
          <p:cNvPr id="3" name="TextBox 2"/>
          <p:cNvSpPr txBox="1"/>
          <p:nvPr/>
        </p:nvSpPr>
        <p:spPr>
          <a:xfrm>
            <a:off x="1173707" y="2625455"/>
            <a:ext cx="6906214" cy="2246769"/>
          </a:xfrm>
          <a:prstGeom prst="rect">
            <a:avLst/>
          </a:prstGeom>
          <a:noFill/>
        </p:spPr>
        <p:txBody>
          <a:bodyPr wrap="square" rtlCol="0">
            <a:spAutoFit/>
          </a:bodyPr>
          <a:lstStyle/>
          <a:p>
            <a:pPr marL="457200" lvl="0" indent="-457200">
              <a:buFont typeface="+mj-lt"/>
              <a:buAutoNum type="arabicPeriod"/>
            </a:pPr>
            <a:r>
              <a:rPr lang="en-US" sz="2000" dirty="0"/>
              <a:t>Were you able to install </a:t>
            </a:r>
            <a:r>
              <a:rPr lang="en-US" sz="2000" dirty="0" err="1"/>
              <a:t>jupyter</a:t>
            </a:r>
            <a:r>
              <a:rPr lang="en-US" sz="2000" dirty="0"/>
              <a:t> notebook on your machine? </a:t>
            </a:r>
            <a:r>
              <a:rPr lang="en-US" sz="2000" b="1" dirty="0">
                <a:solidFill>
                  <a:srgbClr val="FF0000"/>
                </a:solidFill>
              </a:rPr>
              <a:t>Yes/No</a:t>
            </a:r>
          </a:p>
          <a:p>
            <a:pPr marL="457200" lvl="0" indent="-457200">
              <a:buFont typeface="+mj-lt"/>
              <a:buAutoNum type="arabicPeriod"/>
            </a:pPr>
            <a:r>
              <a:rPr lang="en-US" sz="2000" dirty="0"/>
              <a:t>How much experience do you have in python? </a:t>
            </a:r>
            <a:r>
              <a:rPr lang="en-US" sz="2000" b="1" dirty="0">
                <a:solidFill>
                  <a:srgbClr val="FF0000"/>
                </a:solidFill>
              </a:rPr>
              <a:t>(None, 0-1 year, 2-4years, expert)</a:t>
            </a:r>
          </a:p>
          <a:p>
            <a:pPr marL="457200" lvl="0" indent="-457200">
              <a:buFont typeface="+mj-lt"/>
              <a:buAutoNum type="arabicPeriod"/>
            </a:pPr>
            <a:r>
              <a:rPr lang="en-US" sz="2000" dirty="0"/>
              <a:t>What is your past experience with data science </a:t>
            </a:r>
            <a:r>
              <a:rPr lang="en-US" sz="2000" b="1" dirty="0">
                <a:solidFill>
                  <a:srgbClr val="FF0000"/>
                </a:solidFill>
              </a:rPr>
              <a:t>(none/little/main job)</a:t>
            </a:r>
          </a:p>
          <a:p>
            <a:pPr marL="457200" indent="-457200">
              <a:spcAft>
                <a:spcPts val="600"/>
              </a:spcAft>
              <a:buFont typeface="+mj-lt"/>
              <a:buAutoNum type="arabicPeriod"/>
            </a:pPr>
            <a:endParaRPr lang="en-US" sz="2000" dirty="0" err="1">
              <a:latin typeface="Arial" pitchFamily="34" charset="0"/>
              <a:cs typeface="Arial" pitchFamily="34" charset="0"/>
            </a:endParaRPr>
          </a:p>
        </p:txBody>
      </p:sp>
      <p:sp>
        <p:nvSpPr>
          <p:cNvPr id="4" name="Rectangle 3"/>
          <p:cNvSpPr/>
          <p:nvPr/>
        </p:nvSpPr>
        <p:spPr>
          <a:xfrm>
            <a:off x="0" y="0"/>
            <a:ext cx="9144000" cy="2347415"/>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Ubuntu" panose="020B0504030602030204" pitchFamily="34" charset="0"/>
                <a:cs typeface="Arial" pitchFamily="34" charset="0"/>
              </a:rPr>
              <a:t>SKYPE SURVEY</a:t>
            </a:r>
          </a:p>
        </p:txBody>
      </p:sp>
      <p:sp>
        <p:nvSpPr>
          <p:cNvPr id="5" name="Rectangle 4"/>
          <p:cNvSpPr/>
          <p:nvPr/>
        </p:nvSpPr>
        <p:spPr>
          <a:xfrm>
            <a:off x="0" y="5018336"/>
            <a:ext cx="9144000" cy="1839664"/>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Ubuntu" panose="020B0504030602030204" pitchFamily="34" charset="0"/>
                <a:cs typeface="Arial" pitchFamily="34" charset="0"/>
              </a:rPr>
              <a:t>SKYPE SURVEY</a:t>
            </a:r>
          </a:p>
        </p:txBody>
      </p:sp>
    </p:spTree>
    <p:extLst>
      <p:ext uri="{BB962C8B-B14F-4D97-AF65-F5344CB8AC3E}">
        <p14:creationId xmlns:p14="http://schemas.microsoft.com/office/powerpoint/2010/main" val="2691906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Workflow from a Mile High Altitude</a:t>
            </a:r>
          </a:p>
        </p:txBody>
      </p:sp>
      <p:sp>
        <p:nvSpPr>
          <p:cNvPr id="3" name="Text Placeholder 2"/>
          <p:cNvSpPr>
            <a:spLocks noGrp="1"/>
          </p:cNvSpPr>
          <p:nvPr>
            <p:ph type="body" sz="quarter" idx="11"/>
          </p:nvPr>
        </p:nvSpPr>
        <p:spPr>
          <a:xfrm>
            <a:off x="252046" y="1066569"/>
            <a:ext cx="8891954" cy="135647"/>
          </a:xfrm>
        </p:spPr>
        <p:txBody>
          <a:bodyPr/>
          <a:lstStyle/>
          <a:p>
            <a:r>
              <a:rPr lang="en-US" i="0" dirty="0">
                <a:solidFill>
                  <a:srgbClr val="6964D1"/>
                </a:solidFill>
              </a:rPr>
              <a:t>According to Pareto’s Principle, even Minor Portions may take the Majority of the Overall Time</a:t>
            </a:r>
          </a:p>
        </p:txBody>
      </p:sp>
      <p:sp>
        <p:nvSpPr>
          <p:cNvPr id="7" name="Content Placeholder 6"/>
          <p:cNvSpPr>
            <a:spLocks noGrp="1"/>
          </p:cNvSpPr>
          <p:nvPr>
            <p:ph sz="quarter" idx="15"/>
          </p:nvPr>
        </p:nvSpPr>
        <p:spPr>
          <a:xfrm>
            <a:off x="252046" y="2996940"/>
            <a:ext cx="8639908" cy="2326478"/>
          </a:xfrm>
        </p:spPr>
        <p:txBody>
          <a:bodyPr>
            <a:noAutofit/>
          </a:bodyPr>
          <a:lstStyle/>
          <a:p>
            <a:pPr marL="164127" indent="-164127"/>
            <a:r>
              <a:rPr lang="en-US" sz="1500" b="1" dirty="0">
                <a:latin typeface="Arial" charset="0"/>
              </a:rPr>
              <a:t>Mostly probing cause/effect-relationships &amp; Data Science tasks:</a:t>
            </a:r>
          </a:p>
          <a:p>
            <a:pPr marL="164127" indent="-164127">
              <a:buFont typeface="Arial" pitchFamily="34" charset="0"/>
              <a:buChar char="•"/>
            </a:pPr>
            <a:r>
              <a:rPr lang="en-US" sz="1500" dirty="0">
                <a:latin typeface="Arial" charset="0"/>
              </a:rPr>
              <a:t>Split data into two/three perfectly partitioned parts – training, test data and validation data (the latter only in case no Cross-Validation is not used, as CV incorporates validation data as rolling windows in its training data)</a:t>
            </a:r>
          </a:p>
          <a:p>
            <a:pPr marL="164127" indent="-164127">
              <a:buFont typeface="Arial" pitchFamily="34" charset="0"/>
              <a:buChar char="•"/>
            </a:pPr>
            <a:r>
              <a:rPr lang="en-US" sz="1500" dirty="0">
                <a:latin typeface="Arial" charset="0"/>
              </a:rPr>
              <a:t>Building some models</a:t>
            </a:r>
          </a:p>
          <a:p>
            <a:pPr marL="164127" indent="-164127">
              <a:buFont typeface="Arial" pitchFamily="34" charset="0"/>
              <a:buChar char="•"/>
            </a:pPr>
            <a:r>
              <a:rPr lang="en-US" sz="1500" dirty="0">
                <a:latin typeface="Arial" charset="0"/>
              </a:rPr>
              <a:t>Optimize Features using e.g. Feature Scaling (Standardization), Feature Selection &amp; more Feature Engineering</a:t>
            </a:r>
          </a:p>
          <a:p>
            <a:pPr marL="164127" indent="-164127">
              <a:buFont typeface="Arial" pitchFamily="34" charset="0"/>
              <a:buChar char="•"/>
            </a:pPr>
            <a:r>
              <a:rPr lang="en-US" sz="1500" dirty="0">
                <a:latin typeface="Arial" charset="0"/>
              </a:rPr>
              <a:t>Tuning best models using Hyper Parameter Tuning like Cross-Validation &amp; Grid Search</a:t>
            </a:r>
          </a:p>
          <a:p>
            <a:pPr marL="164127" indent="-164127">
              <a:buFont typeface="Arial" pitchFamily="34" charset="0"/>
              <a:buChar char="•"/>
            </a:pPr>
            <a:r>
              <a:rPr lang="en-US" sz="1500" dirty="0">
                <a:latin typeface="Arial" charset="0"/>
              </a:rPr>
              <a:t>Possibly build Ensembles from different base models to improve overall robustness</a:t>
            </a:r>
          </a:p>
          <a:p>
            <a:pPr marL="164127" indent="-164127">
              <a:buFont typeface="Arial" pitchFamily="34" charset="0"/>
              <a:buChar char="•"/>
            </a:pPr>
            <a:r>
              <a:rPr lang="en-US" sz="1500" dirty="0">
                <a:latin typeface="Arial" charset="0"/>
              </a:rPr>
              <a:t>Understand flaws in predictions through statistical measures such as Precision, Recall, ROC &amp; AUROC</a:t>
            </a:r>
          </a:p>
          <a:p>
            <a:pPr marL="164127" indent="-164127">
              <a:buFont typeface="Arial" pitchFamily="34" charset="0"/>
              <a:buChar char="•"/>
            </a:pPr>
            <a:r>
              <a:rPr lang="en-US" sz="1500" dirty="0">
                <a:latin typeface="Arial" charset="0"/>
              </a:rPr>
              <a:t>Estimating the final model‘s performance on test data</a:t>
            </a:r>
          </a:p>
          <a:p>
            <a:pPr marL="164127" indent="-164127">
              <a:buFont typeface="Arial" pitchFamily="34" charset="0"/>
              <a:buChar char="•"/>
            </a:pPr>
            <a:r>
              <a:rPr lang="en-US" sz="1500" dirty="0">
                <a:latin typeface="Arial" charset="0"/>
              </a:rPr>
              <a:t>Visualizations almost only on meta data like classification errors (ground truth vs. predictions for specific subsets), performance measures, performance by Hyper Parameter set, performance convergence over time, etc.</a:t>
            </a:r>
            <a:endParaRPr lang="en-US" sz="1500" dirty="0"/>
          </a:p>
        </p:txBody>
      </p:sp>
      <p:sp>
        <p:nvSpPr>
          <p:cNvPr id="18" name="Right Brace 17"/>
          <p:cNvSpPr/>
          <p:nvPr/>
        </p:nvSpPr>
        <p:spPr>
          <a:xfrm rot="16200000">
            <a:off x="4405824" y="-1312582"/>
            <a:ext cx="265882" cy="8308846"/>
          </a:xfrm>
          <a:prstGeom prst="rightBrace">
            <a:avLst>
              <a:gd name="adj1" fmla="val 8333"/>
              <a:gd name="adj2" fmla="val 85878"/>
            </a:avLst>
          </a:prstGeom>
          <a:ln w="22225">
            <a:solidFill>
              <a:schemeClr val="bg2"/>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54"/>
          </a:p>
        </p:txBody>
      </p:sp>
      <p:grpSp>
        <p:nvGrpSpPr>
          <p:cNvPr id="9" name="Group 8"/>
          <p:cNvGrpSpPr/>
          <p:nvPr/>
        </p:nvGrpSpPr>
        <p:grpSpPr>
          <a:xfrm>
            <a:off x="317871" y="1697013"/>
            <a:ext cx="8441788" cy="867867"/>
            <a:chOff x="344360" y="3140960"/>
            <a:chExt cx="9145270" cy="1296000"/>
          </a:xfrm>
        </p:grpSpPr>
        <p:sp>
          <p:nvSpPr>
            <p:cNvPr id="10" name="Pentagon 9"/>
            <p:cNvSpPr/>
            <p:nvPr/>
          </p:nvSpPr>
          <p:spPr>
            <a:xfrm>
              <a:off x="344360" y="3140960"/>
              <a:ext cx="6912960" cy="1296000"/>
            </a:xfrm>
            <a:prstGeom prst="homePlate">
              <a:avLst/>
            </a:prstGeom>
            <a:solidFill>
              <a:schemeClr val="bg1">
                <a:alpha val="5000"/>
              </a:schemeClr>
            </a:solid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en-US" sz="2215" dirty="0">
                  <a:solidFill>
                    <a:srgbClr val="00B0F0"/>
                  </a:solidFill>
                  <a:latin typeface="Arial "/>
                </a:rPr>
                <a:t>Explorative Data Analysis</a:t>
              </a:r>
            </a:p>
          </p:txBody>
        </p:sp>
        <p:sp>
          <p:nvSpPr>
            <p:cNvPr id="11" name="Chevron 10"/>
            <p:cNvSpPr/>
            <p:nvPr/>
          </p:nvSpPr>
          <p:spPr>
            <a:xfrm>
              <a:off x="6753250" y="3140960"/>
              <a:ext cx="2736380" cy="1296000"/>
            </a:xfrm>
            <a:prstGeom prst="chevron">
              <a:avLst/>
            </a:prstGeom>
            <a:solidFill>
              <a:schemeClr val="bg1">
                <a:alpha val="500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en-US" sz="1477" dirty="0">
                  <a:solidFill>
                    <a:srgbClr val="00B050"/>
                  </a:solidFill>
                  <a:latin typeface="+mj-lt"/>
                </a:rPr>
                <a:t>Model Building &amp; Performance Tuning</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Workflow from a Mile High Altitude</a:t>
            </a:r>
          </a:p>
        </p:txBody>
      </p:sp>
      <p:sp>
        <p:nvSpPr>
          <p:cNvPr id="3" name="Text Placeholder 2"/>
          <p:cNvSpPr>
            <a:spLocks noGrp="1"/>
          </p:cNvSpPr>
          <p:nvPr>
            <p:ph type="body" sz="quarter" idx="11"/>
          </p:nvPr>
        </p:nvSpPr>
        <p:spPr>
          <a:xfrm>
            <a:off x="252046" y="1124680"/>
            <a:ext cx="8639908" cy="313932"/>
          </a:xfrm>
        </p:spPr>
        <p:txBody>
          <a:bodyPr/>
          <a:lstStyle/>
          <a:p>
            <a:r>
              <a:rPr lang="en-US" i="0" dirty="0">
                <a:solidFill>
                  <a:srgbClr val="6964D1"/>
                </a:solidFill>
              </a:rPr>
              <a:t>Always Start Getting Familiar w/ Your Data at Hand – most often by Visualizing it</a:t>
            </a:r>
          </a:p>
        </p:txBody>
      </p:sp>
      <p:sp>
        <p:nvSpPr>
          <p:cNvPr id="7" name="Content Placeholder 6"/>
          <p:cNvSpPr>
            <a:spLocks noGrp="1"/>
          </p:cNvSpPr>
          <p:nvPr>
            <p:ph sz="quarter" idx="15"/>
          </p:nvPr>
        </p:nvSpPr>
        <p:spPr>
          <a:xfrm>
            <a:off x="252046" y="3107724"/>
            <a:ext cx="8639908" cy="2326478"/>
          </a:xfrm>
        </p:spPr>
        <p:txBody>
          <a:bodyPr>
            <a:noAutofit/>
          </a:bodyPr>
          <a:lstStyle/>
          <a:p>
            <a:pPr marL="164127" indent="-164127"/>
            <a:r>
              <a:rPr lang="en-US" sz="1600" b="1" dirty="0">
                <a:latin typeface="+mj-lt"/>
              </a:rPr>
              <a:t>Mostly understanding data &amp; Data Engineering tasks:</a:t>
            </a:r>
          </a:p>
          <a:p>
            <a:pPr marL="164127" indent="-164127">
              <a:buFont typeface="Arial" pitchFamily="34" charset="0"/>
              <a:buChar char="•"/>
            </a:pPr>
            <a:r>
              <a:rPr lang="en-US" sz="1600" dirty="0">
                <a:latin typeface="+mj-lt"/>
              </a:rPr>
              <a:t>Obtain data &amp; ingest them in your data storage</a:t>
            </a:r>
          </a:p>
          <a:p>
            <a:pPr marL="164127" indent="-164127">
              <a:buFont typeface="Arial" pitchFamily="34" charset="0"/>
              <a:buChar char="•"/>
            </a:pPr>
            <a:r>
              <a:rPr lang="en-US" sz="1600" dirty="0">
                <a:latin typeface="+mj-lt"/>
              </a:rPr>
              <a:t>Load data &amp; convert attribute types to features and target columns</a:t>
            </a:r>
          </a:p>
          <a:p>
            <a:pPr marL="164127" indent="-164127">
              <a:buFont typeface="Arial" pitchFamily="34" charset="0"/>
              <a:buChar char="•"/>
            </a:pPr>
            <a:r>
              <a:rPr lang="en-US" sz="1600" dirty="0">
                <a:latin typeface="+mj-lt"/>
              </a:rPr>
              <a:t>Handle anomalies like missing values, outliers and „falsely“ skewed distributions</a:t>
            </a:r>
          </a:p>
          <a:p>
            <a:pPr marL="332651" lvl="1" indent="-164127">
              <a:buFont typeface="Arial" pitchFamily="34" charset="0"/>
              <a:buChar char="•"/>
            </a:pPr>
            <a:r>
              <a:rPr lang="en-US" sz="1600" dirty="0">
                <a:latin typeface="+mj-lt"/>
              </a:rPr>
              <a:t>Missing values may stay in place, be imputed or these instances can be omitted at all</a:t>
            </a:r>
          </a:p>
          <a:p>
            <a:pPr marL="332651" lvl="1" indent="-164127">
              <a:buFont typeface="Arial" pitchFamily="34" charset="0"/>
              <a:buChar char="•"/>
            </a:pPr>
            <a:r>
              <a:rPr lang="en-US" sz="1600" dirty="0">
                <a:latin typeface="+mj-lt"/>
              </a:rPr>
              <a:t>Outliers may be dropped or weighted down</a:t>
            </a:r>
          </a:p>
          <a:p>
            <a:pPr marL="332651" lvl="1" indent="-164127">
              <a:buFont typeface="Arial" pitchFamily="34" charset="0"/>
              <a:buChar char="•"/>
            </a:pPr>
            <a:r>
              <a:rPr lang="en-US" sz="1600" dirty="0">
                <a:latin typeface="+mj-lt"/>
              </a:rPr>
              <a:t>Skewed distributions, which may only be present in your data (sample), may be corrected or weighted to balanced impact during Model Performance assessment</a:t>
            </a:r>
          </a:p>
          <a:p>
            <a:pPr marL="164127" indent="-164127">
              <a:buFont typeface="Arial" pitchFamily="34" charset="0"/>
              <a:buChar char="•"/>
            </a:pPr>
            <a:r>
              <a:rPr lang="en-US" sz="1600" dirty="0">
                <a:latin typeface="+mj-lt"/>
              </a:rPr>
              <a:t>Decide for first Secondary Data &amp; Standardization means you deem helpful</a:t>
            </a:r>
          </a:p>
          <a:p>
            <a:pPr marL="164127" indent="-164127">
              <a:buFont typeface="Arial" pitchFamily="34" charset="0"/>
              <a:buChar char="•"/>
            </a:pPr>
            <a:r>
              <a:rPr lang="en-US" sz="1600" dirty="0">
                <a:latin typeface="+mj-lt"/>
              </a:rPr>
              <a:t>Decide which features to drop up front: attributes not look worth trying to build even basic models from or you need to drop for e.g. legal reasons</a:t>
            </a:r>
          </a:p>
        </p:txBody>
      </p:sp>
      <p:sp>
        <p:nvSpPr>
          <p:cNvPr id="18" name="Right Brace 17"/>
          <p:cNvSpPr/>
          <p:nvPr/>
        </p:nvSpPr>
        <p:spPr>
          <a:xfrm rot="16200000">
            <a:off x="4405824" y="-1312582"/>
            <a:ext cx="265882" cy="8308846"/>
          </a:xfrm>
          <a:prstGeom prst="rightBrace">
            <a:avLst>
              <a:gd name="adj1" fmla="val 8333"/>
              <a:gd name="adj2" fmla="val 37996"/>
            </a:avLst>
          </a:prstGeom>
          <a:ln w="22225">
            <a:solidFill>
              <a:schemeClr val="bg2"/>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54"/>
          </a:p>
        </p:txBody>
      </p:sp>
      <p:grpSp>
        <p:nvGrpSpPr>
          <p:cNvPr id="9" name="Group 8"/>
          <p:cNvGrpSpPr/>
          <p:nvPr/>
        </p:nvGrpSpPr>
        <p:grpSpPr>
          <a:xfrm>
            <a:off x="317871" y="1603841"/>
            <a:ext cx="8441788" cy="942301"/>
            <a:chOff x="344360" y="3140960"/>
            <a:chExt cx="9145270" cy="1296000"/>
          </a:xfrm>
        </p:grpSpPr>
        <p:sp>
          <p:nvSpPr>
            <p:cNvPr id="10" name="Pentagon 9"/>
            <p:cNvSpPr/>
            <p:nvPr/>
          </p:nvSpPr>
          <p:spPr>
            <a:xfrm>
              <a:off x="344360" y="3140960"/>
              <a:ext cx="6912960" cy="1296000"/>
            </a:xfrm>
            <a:prstGeom prst="homePlate">
              <a:avLst/>
            </a:prstGeom>
            <a:solidFill>
              <a:schemeClr val="bg1">
                <a:alpha val="5000"/>
              </a:schemeClr>
            </a:solid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en-US" sz="2215" dirty="0">
                  <a:solidFill>
                    <a:srgbClr val="00B0F0"/>
                  </a:solidFill>
                  <a:latin typeface="Arial "/>
                </a:rPr>
                <a:t>Explorative Data Analysis</a:t>
              </a:r>
            </a:p>
          </p:txBody>
        </p:sp>
        <p:sp>
          <p:nvSpPr>
            <p:cNvPr id="11" name="Chevron 10"/>
            <p:cNvSpPr/>
            <p:nvPr/>
          </p:nvSpPr>
          <p:spPr>
            <a:xfrm>
              <a:off x="6753250" y="3140960"/>
              <a:ext cx="2736380" cy="1296000"/>
            </a:xfrm>
            <a:prstGeom prst="chevron">
              <a:avLst/>
            </a:prstGeom>
            <a:solidFill>
              <a:schemeClr val="bg1">
                <a:alpha val="500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en-US" sz="1477" dirty="0">
                  <a:solidFill>
                    <a:srgbClr val="00B050"/>
                  </a:solidFill>
                  <a:latin typeface="+mj-lt"/>
                </a:rPr>
                <a:t>Model Building &amp; Performance Tuning</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Workflow from a Mile High Altitude</a:t>
            </a:r>
          </a:p>
        </p:txBody>
      </p:sp>
      <p:sp>
        <p:nvSpPr>
          <p:cNvPr id="3" name="Text Placeholder 2"/>
          <p:cNvSpPr>
            <a:spLocks noGrp="1"/>
          </p:cNvSpPr>
          <p:nvPr>
            <p:ph type="body" sz="quarter" idx="11"/>
          </p:nvPr>
        </p:nvSpPr>
        <p:spPr/>
        <p:txBody>
          <a:bodyPr/>
          <a:lstStyle/>
          <a:p>
            <a:r>
              <a:rPr lang="en-US" i="0" dirty="0">
                <a:solidFill>
                  <a:srgbClr val="6964D1"/>
                </a:solidFill>
              </a:rPr>
              <a:t>Op-ed: Your Opinion &amp; Questions on the Former</a:t>
            </a:r>
          </a:p>
        </p:txBody>
      </p:sp>
      <p:sp>
        <p:nvSpPr>
          <p:cNvPr id="7" name="Content Placeholder 6"/>
          <p:cNvSpPr>
            <a:spLocks noGrp="1"/>
          </p:cNvSpPr>
          <p:nvPr>
            <p:ph sz="quarter" idx="15"/>
          </p:nvPr>
        </p:nvSpPr>
        <p:spPr/>
        <p:txBody>
          <a:bodyPr>
            <a:normAutofit/>
          </a:bodyPr>
          <a:lstStyle/>
          <a:p>
            <a:pPr marL="164127" indent="-164127">
              <a:buFont typeface="Arial" pitchFamily="34" charset="0"/>
              <a:buChar char="•"/>
            </a:pPr>
            <a:r>
              <a:rPr lang="en-US" sz="1600" dirty="0">
                <a:latin typeface="Arial" charset="0"/>
              </a:rPr>
              <a:t>Given that, what task suits you most?</a:t>
            </a:r>
          </a:p>
          <a:p>
            <a:pPr marL="164127" indent="-164127">
              <a:buFont typeface="Arial" pitchFamily="34" charset="0"/>
              <a:buChar char="•"/>
            </a:pPr>
            <a:r>
              <a:rPr lang="en-US" sz="1600" dirty="0">
                <a:latin typeface="Arial" charset="0"/>
              </a:rPr>
              <a:t>EDA or everything else: to what set of tasks is there an end to and which one needs to be interrupted when the model performance looks sufficient?</a:t>
            </a:r>
          </a:p>
          <a:p>
            <a:pPr marL="164127" indent="-164127">
              <a:buFont typeface="Arial" pitchFamily="34" charset="0"/>
              <a:buChar char="•"/>
            </a:pPr>
            <a:r>
              <a:rPr lang="en-US" sz="1600" dirty="0">
                <a:latin typeface="Arial" charset="0"/>
              </a:rPr>
              <a:t>Clearly the latter set of tasks depends on the former one (EDA); but is the opposite true as well?</a:t>
            </a:r>
          </a:p>
          <a:p>
            <a:pPr marL="164127" indent="-164127">
              <a:buFont typeface="Arial" pitchFamily="34" charset="0"/>
              <a:buChar char="•"/>
            </a:pPr>
            <a:r>
              <a:rPr lang="en-US" sz="1600" dirty="0">
                <a:latin typeface="Arial" charset="0"/>
              </a:rPr>
              <a:t>Is there something after the second set of tasks?</a:t>
            </a:r>
            <a:endParaRPr lang="en-US" sz="1600" dirty="0"/>
          </a:p>
        </p:txBody>
      </p:sp>
      <p:grpSp>
        <p:nvGrpSpPr>
          <p:cNvPr id="8" name="Group 7"/>
          <p:cNvGrpSpPr/>
          <p:nvPr/>
        </p:nvGrpSpPr>
        <p:grpSpPr>
          <a:xfrm>
            <a:off x="323410" y="3573020"/>
            <a:ext cx="8441789" cy="1196308"/>
            <a:chOff x="350360" y="3585021"/>
            <a:chExt cx="9145271" cy="1296000"/>
          </a:xfrm>
        </p:grpSpPr>
        <p:sp>
          <p:nvSpPr>
            <p:cNvPr id="9" name="Pentagon 8"/>
            <p:cNvSpPr/>
            <p:nvPr/>
          </p:nvSpPr>
          <p:spPr>
            <a:xfrm>
              <a:off x="350360" y="3585021"/>
              <a:ext cx="6912960" cy="1296000"/>
            </a:xfrm>
            <a:prstGeom prst="homePlate">
              <a:avLst/>
            </a:prstGeom>
            <a:solidFill>
              <a:schemeClr val="bg1">
                <a:alpha val="5000"/>
              </a:schemeClr>
            </a:solid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en-US" sz="2215" dirty="0">
                  <a:solidFill>
                    <a:srgbClr val="00B0F0"/>
                  </a:solidFill>
                  <a:latin typeface="Arial "/>
                </a:rPr>
                <a:t>Explorative Data Analysis</a:t>
              </a:r>
            </a:p>
          </p:txBody>
        </p:sp>
        <p:sp>
          <p:nvSpPr>
            <p:cNvPr id="10" name="Chevron 9"/>
            <p:cNvSpPr/>
            <p:nvPr/>
          </p:nvSpPr>
          <p:spPr>
            <a:xfrm>
              <a:off x="6759251" y="3585021"/>
              <a:ext cx="2736380" cy="1296000"/>
            </a:xfrm>
            <a:prstGeom prst="chevron">
              <a:avLst/>
            </a:prstGeom>
            <a:solidFill>
              <a:schemeClr val="bg1">
                <a:alpha val="500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en-US" sz="1477" dirty="0">
                  <a:solidFill>
                    <a:srgbClr val="00B050"/>
                  </a:solidFill>
                  <a:latin typeface="+mj-lt"/>
                </a:rPr>
                <a:t>Model Building &amp; Performance Tuning</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51400" y="1052670"/>
            <a:ext cx="914400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a:solidFill>
                  <a:schemeClr val="bg1"/>
                </a:solidFill>
              </a:rPr>
              <a:t>Chapter 3:</a:t>
            </a:r>
            <a:br>
              <a:rPr lang="en-US" sz="2800" b="1" dirty="0">
                <a:solidFill>
                  <a:schemeClr val="bg1"/>
                </a:solidFill>
              </a:rPr>
            </a:br>
            <a:r>
              <a:rPr lang="en-US" sz="4800" b="1" dirty="0">
                <a:solidFill>
                  <a:schemeClr val="bg1"/>
                </a:solidFill>
                <a:latin typeface="Ubuntu" panose="020B0504030602030204" pitchFamily="34" charset="0"/>
              </a:rPr>
              <a:t>Exploratory Data Analysis  </a:t>
            </a:r>
          </a:p>
        </p:txBody>
      </p:sp>
    </p:spTree>
    <p:extLst>
      <p:ext uri="{BB962C8B-B14F-4D97-AF65-F5344CB8AC3E}">
        <p14:creationId xmlns:p14="http://schemas.microsoft.com/office/powerpoint/2010/main" val="2574762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b="1" dirty="0"/>
              <a:t>Refresher: Data Frames</a:t>
            </a:r>
          </a:p>
        </p:txBody>
      </p:sp>
      <p:sp>
        <p:nvSpPr>
          <p:cNvPr id="8" name="Content Placeholder 7"/>
          <p:cNvSpPr>
            <a:spLocks noGrp="1"/>
          </p:cNvSpPr>
          <p:nvPr>
            <p:ph sz="quarter" idx="13"/>
          </p:nvPr>
        </p:nvSpPr>
        <p:spPr/>
        <p:txBody>
          <a:bodyPr>
            <a:normAutofit/>
          </a:bodyPr>
          <a:lstStyle/>
          <a:p>
            <a:pPr marL="164127" indent="-164127"/>
            <a:r>
              <a:rPr lang="en-US" sz="1600" b="1" dirty="0"/>
              <a:t>Instances</a:t>
            </a:r>
          </a:p>
          <a:p>
            <a:pPr marL="164127" indent="-164127">
              <a:buFont typeface="Arial" pitchFamily="34" charset="0"/>
              <a:buChar char="•"/>
            </a:pPr>
            <a:r>
              <a:rPr lang="en-US" sz="1600" dirty="0"/>
              <a:t>Instances are rows from a data frame resp. table</a:t>
            </a:r>
          </a:p>
          <a:p>
            <a:pPr marL="164127" indent="-164127">
              <a:buFont typeface="Arial" pitchFamily="34" charset="0"/>
              <a:buChar char="•"/>
            </a:pPr>
            <a:r>
              <a:rPr lang="en-US" sz="1600" dirty="0"/>
              <a:t>Most models use data frames in denormalized form – usually „1st NF“ according to RDBMS‘ theory</a:t>
            </a:r>
          </a:p>
          <a:p>
            <a:pPr marL="164127" indent="-164127"/>
            <a:endParaRPr lang="en-US" sz="1600" dirty="0"/>
          </a:p>
          <a:p>
            <a:pPr marL="164127" indent="-164127"/>
            <a:r>
              <a:rPr lang="en-US" sz="1600" b="1" dirty="0"/>
              <a:t>Features</a:t>
            </a:r>
          </a:p>
          <a:p>
            <a:pPr marL="164127" indent="-164127">
              <a:buFont typeface="Arial" pitchFamily="34" charset="0"/>
              <a:buChar char="•"/>
            </a:pPr>
            <a:r>
              <a:rPr lang="en-US" sz="1600" dirty="0"/>
              <a:t>Features are attributes our model may use to determine a likely outcome – here a class</a:t>
            </a:r>
          </a:p>
          <a:p>
            <a:pPr marL="164127" indent="-164127">
              <a:buFont typeface="Arial" pitchFamily="34" charset="0"/>
              <a:buChar char="•"/>
            </a:pPr>
            <a:r>
              <a:rPr lang="en-US" sz="1600" dirty="0"/>
              <a:t>The outcome is called target</a:t>
            </a:r>
          </a:p>
          <a:p>
            <a:pPr marL="331185" lvl="1" indent="-164127">
              <a:buFont typeface="Arial" pitchFamily="34" charset="0"/>
              <a:buChar char="•"/>
            </a:pPr>
            <a:r>
              <a:rPr lang="en-US" sz="1600" dirty="0"/>
              <a:t>Empirical values of the target variable(s) to build our model are considered flawless</a:t>
            </a:r>
          </a:p>
          <a:p>
            <a:pPr marL="331185" lvl="1" indent="-164127">
              <a:buFont typeface="Arial" pitchFamily="34" charset="0"/>
              <a:buChar char="•"/>
            </a:pPr>
            <a:r>
              <a:rPr lang="en-US" sz="1600" dirty="0"/>
              <a:t>Values from the target variable to tune our model on validation data and to asses its final performance are also called ground truth</a:t>
            </a:r>
          </a:p>
          <a:p>
            <a:pPr marL="331185" lvl="1" indent="-164127">
              <a:buFont typeface="Arial" pitchFamily="34" charset="0"/>
              <a:buChar char="•"/>
            </a:pPr>
            <a:r>
              <a:rPr lang="en-US" sz="1600" dirty="0"/>
              <a:t>Likely outcomes for target from model candidates are called predictions</a:t>
            </a:r>
          </a:p>
          <a:p>
            <a:pPr marL="164127" indent="-164127">
              <a:buFont typeface="Arial" pitchFamily="34" charset="0"/>
              <a:buChar char="•"/>
            </a:pPr>
            <a:r>
              <a:rPr lang="en-US" sz="1600" dirty="0"/>
              <a:t>Relevant features are determined in feature selection based on the impact any attribute has on the target</a:t>
            </a:r>
          </a:p>
          <a:p>
            <a:pPr marL="164127" indent="-164127">
              <a:buFont typeface="Arial" pitchFamily="34" charset="0"/>
              <a:buChar char="•"/>
            </a:pPr>
            <a:r>
              <a:rPr lang="en-US" sz="1600" dirty="0"/>
              <a:t>Primary Features are attributes directly from the original, given data</a:t>
            </a:r>
          </a:p>
          <a:p>
            <a:pPr marL="164127" indent="-164127">
              <a:buFont typeface="Arial" pitchFamily="34" charset="0"/>
              <a:buChar char="•"/>
            </a:pPr>
            <a:r>
              <a:rPr lang="en-US" sz="1600" dirty="0"/>
              <a:t>Secondary Features are attributes derived from Primary data</a:t>
            </a:r>
          </a:p>
          <a:p>
            <a:pPr marL="164127" indent="-164127">
              <a:buFont typeface="Arial" pitchFamily="34" charset="0"/>
              <a:buChar char="•"/>
            </a:pPr>
            <a:endParaRPr lang="en-US" sz="1600" dirty="0"/>
          </a:p>
          <a:p>
            <a:pPr marL="164127" indent="-164127">
              <a:buFont typeface="Arial" pitchFamily="34" charset="0"/>
              <a:buChar char="•"/>
            </a:pP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Example: </a:t>
            </a:r>
            <a:r>
              <a:rPr lang="en-US" dirty="0" err="1">
                <a:latin typeface="Linux Libertine"/>
              </a:rPr>
              <a:t>Anscombe's</a:t>
            </a:r>
            <a:r>
              <a:rPr lang="en-US" dirty="0">
                <a:latin typeface="Linux Libertine"/>
              </a:rPr>
              <a:t> Quartet</a:t>
            </a:r>
            <a:endParaRPr lang="en-US" dirty="0"/>
          </a:p>
        </p:txBody>
      </p:sp>
      <p:sp>
        <p:nvSpPr>
          <p:cNvPr id="3" name="Text Placeholder 2"/>
          <p:cNvSpPr>
            <a:spLocks noGrp="1"/>
          </p:cNvSpPr>
          <p:nvPr>
            <p:ph type="body" sz="quarter" idx="11"/>
          </p:nvPr>
        </p:nvSpPr>
        <p:spPr>
          <a:xfrm>
            <a:off x="252046" y="1412721"/>
            <a:ext cx="8639908" cy="313932"/>
          </a:xfrm>
        </p:spPr>
        <p:txBody>
          <a:bodyPr/>
          <a:lstStyle/>
          <a:p>
            <a:r>
              <a:rPr lang="en-US" sz="1600" i="0" dirty="0">
                <a:solidFill>
                  <a:srgbClr val="6964D1"/>
                </a:solidFill>
              </a:rPr>
              <a:t>All Four Feature / Target Combination X, Y has Basically the same Statistical Properties</a:t>
            </a:r>
          </a:p>
        </p:txBody>
      </p:sp>
      <p:sp>
        <p:nvSpPr>
          <p:cNvPr id="7" name="Content Placeholder 6"/>
          <p:cNvSpPr>
            <a:spLocks noGrp="1"/>
          </p:cNvSpPr>
          <p:nvPr>
            <p:ph sz="quarter" idx="15"/>
          </p:nvPr>
        </p:nvSpPr>
        <p:spPr>
          <a:xfrm>
            <a:off x="252046" y="5838293"/>
            <a:ext cx="8639908" cy="398826"/>
          </a:xfrm>
        </p:spPr>
        <p:txBody>
          <a:bodyPr anchor="b">
            <a:normAutofit/>
          </a:bodyPr>
          <a:lstStyle/>
          <a:p>
            <a:pPr algn="r"/>
            <a:r>
              <a:rPr lang="de-DE" sz="969" i="1" dirty="0">
                <a:solidFill>
                  <a:schemeClr val="bg2"/>
                </a:solidFill>
              </a:rPr>
              <a:t>Source: https://en.wikipedia.org/wiki/Anscombe%27s_quartet</a:t>
            </a:r>
            <a:endParaRPr lang="en-US" sz="969" i="1" dirty="0">
              <a:solidFill>
                <a:schemeClr val="bg2"/>
              </a:solidFill>
            </a:endParaRPr>
          </a:p>
        </p:txBody>
      </p:sp>
      <p:pic>
        <p:nvPicPr>
          <p:cNvPr id="185346" name="Picture 2"/>
          <p:cNvPicPr>
            <a:picLocks noChangeAspect="1" noChangeArrowheads="1"/>
          </p:cNvPicPr>
          <p:nvPr/>
        </p:nvPicPr>
        <p:blipFill>
          <a:blip r:embed="rId2"/>
          <a:srcRect/>
          <a:stretch>
            <a:fillRect/>
          </a:stretch>
        </p:blipFill>
        <p:spPr bwMode="auto">
          <a:xfrm>
            <a:off x="2694270" y="1768606"/>
            <a:ext cx="3755459" cy="4053342"/>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descr="C:\Users\daschulz\Downloads\640px-Anscombe's_quartet_3.svg.png"/>
          <p:cNvPicPr>
            <a:picLocks noChangeAspect="1" noChangeArrowheads="1"/>
          </p:cNvPicPr>
          <p:nvPr/>
        </p:nvPicPr>
        <p:blipFill>
          <a:blip r:embed="rId2"/>
          <a:srcRect/>
          <a:stretch>
            <a:fillRect/>
          </a:stretch>
        </p:blipFill>
        <p:spPr bwMode="auto">
          <a:xfrm>
            <a:off x="1913169" y="1833702"/>
            <a:ext cx="5627077" cy="4088423"/>
          </a:xfrm>
          <a:prstGeom prst="rect">
            <a:avLst/>
          </a:prstGeom>
          <a:noFill/>
        </p:spPr>
      </p:pic>
      <p:sp>
        <p:nvSpPr>
          <p:cNvPr id="2" name="Title 1"/>
          <p:cNvSpPr>
            <a:spLocks noGrp="1"/>
          </p:cNvSpPr>
          <p:nvPr>
            <p:ph type="title"/>
          </p:nvPr>
        </p:nvSpPr>
        <p:spPr/>
        <p:txBody>
          <a:bodyPr/>
          <a:lstStyle/>
          <a:p>
            <a:r>
              <a:rPr lang="en-US" dirty="0"/>
              <a:t>Data Visualization: </a:t>
            </a:r>
            <a:r>
              <a:rPr lang="en-US" dirty="0" err="1">
                <a:latin typeface="Linux Libertine"/>
              </a:rPr>
              <a:t>Anscombe's</a:t>
            </a:r>
            <a:r>
              <a:rPr lang="en-US" dirty="0">
                <a:latin typeface="Linux Libertine"/>
              </a:rPr>
              <a:t> Quartet</a:t>
            </a:r>
            <a:endParaRPr lang="en-US" dirty="0"/>
          </a:p>
        </p:txBody>
      </p:sp>
      <p:sp>
        <p:nvSpPr>
          <p:cNvPr id="3" name="Text Placeholder 2"/>
          <p:cNvSpPr>
            <a:spLocks noGrp="1"/>
          </p:cNvSpPr>
          <p:nvPr>
            <p:ph type="body" sz="quarter" idx="11"/>
          </p:nvPr>
        </p:nvSpPr>
        <p:spPr>
          <a:xfrm>
            <a:off x="252046" y="1412721"/>
            <a:ext cx="8639908" cy="313932"/>
          </a:xfrm>
        </p:spPr>
        <p:txBody>
          <a:bodyPr/>
          <a:lstStyle/>
          <a:p>
            <a:r>
              <a:rPr lang="en-US" sz="1600" i="0" dirty="0">
                <a:solidFill>
                  <a:srgbClr val="6964D1"/>
                </a:solidFill>
              </a:rPr>
              <a:t>Visualization makes it way Easier to Apply Reasonable Models</a:t>
            </a:r>
          </a:p>
        </p:txBody>
      </p:sp>
      <p:sp>
        <p:nvSpPr>
          <p:cNvPr id="7" name="Content Placeholder 6"/>
          <p:cNvSpPr>
            <a:spLocks noGrp="1"/>
          </p:cNvSpPr>
          <p:nvPr>
            <p:ph sz="quarter" idx="15"/>
          </p:nvPr>
        </p:nvSpPr>
        <p:spPr>
          <a:xfrm>
            <a:off x="252046" y="5622535"/>
            <a:ext cx="8639908" cy="398826"/>
          </a:xfrm>
        </p:spPr>
        <p:txBody>
          <a:bodyPr anchor="b">
            <a:normAutofit/>
          </a:bodyPr>
          <a:lstStyle/>
          <a:p>
            <a:pPr algn="r"/>
            <a:r>
              <a:rPr lang="de-DE" sz="969" i="1" dirty="0">
                <a:solidFill>
                  <a:schemeClr val="bg2"/>
                </a:solidFill>
              </a:rPr>
              <a:t>Source: https://en.wikipedia.org/wiki/Anscombe%27s_quartet</a:t>
            </a:r>
            <a:endParaRPr lang="en-US" sz="969" i="1" dirty="0">
              <a:solidFill>
                <a:schemeClr val="bg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b="1" dirty="0"/>
              <a:t>Instances, Features &amp; Target Variable in a Data Frame</a:t>
            </a:r>
          </a:p>
        </p:txBody>
      </p:sp>
      <p:sp>
        <p:nvSpPr>
          <p:cNvPr id="55" name="Content Placeholder 54"/>
          <p:cNvSpPr>
            <a:spLocks noGrp="1"/>
          </p:cNvSpPr>
          <p:nvPr>
            <p:ph sz="quarter" idx="13"/>
          </p:nvPr>
        </p:nvSpPr>
        <p:spPr>
          <a:xfrm>
            <a:off x="252046" y="1650210"/>
            <a:ext cx="8639908" cy="914670"/>
          </a:xfrm>
        </p:spPr>
        <p:txBody>
          <a:bodyPr>
            <a:normAutofit/>
          </a:bodyPr>
          <a:lstStyle/>
          <a:p>
            <a:r>
              <a:rPr lang="en-US" sz="1600" dirty="0"/>
              <a:t>As headers and column names are not part of your data frame‘s contents and usually abstracted by your tools, a Data Frame is a perfectly partitioned collection of values pertaining either Features or Target, which make entire instances in their combination.</a:t>
            </a:r>
          </a:p>
        </p:txBody>
      </p:sp>
      <p:grpSp>
        <p:nvGrpSpPr>
          <p:cNvPr id="86" name="Group 85"/>
          <p:cNvGrpSpPr/>
          <p:nvPr/>
        </p:nvGrpSpPr>
        <p:grpSpPr>
          <a:xfrm>
            <a:off x="0" y="2963705"/>
            <a:ext cx="8227892" cy="3006810"/>
            <a:chOff x="0" y="2924930"/>
            <a:chExt cx="8913550" cy="3257378"/>
          </a:xfrm>
        </p:grpSpPr>
        <p:sp>
          <p:nvSpPr>
            <p:cNvPr id="54" name="TextBox 53"/>
            <p:cNvSpPr txBox="1"/>
            <p:nvPr/>
          </p:nvSpPr>
          <p:spPr>
            <a:xfrm>
              <a:off x="0" y="3949200"/>
              <a:ext cx="2016279" cy="376978"/>
            </a:xfrm>
            <a:prstGeom prst="rect">
              <a:avLst/>
            </a:prstGeom>
            <a:noFill/>
          </p:spPr>
          <p:txBody>
            <a:bodyPr wrap="square" rtlCol="0">
              <a:spAutoFit/>
            </a:bodyPr>
            <a:lstStyle/>
            <a:p>
              <a:pPr algn="ctr">
                <a:lnSpc>
                  <a:spcPct val="90000"/>
                </a:lnSpc>
              </a:pPr>
              <a:r>
                <a:rPr lang="en-US" sz="1846" dirty="0">
                  <a:solidFill>
                    <a:schemeClr val="bg2"/>
                  </a:solidFill>
                  <a:latin typeface="Arial Narrow" pitchFamily="34" charset="0"/>
                </a:rPr>
                <a:t>Instances</a:t>
              </a:r>
            </a:p>
          </p:txBody>
        </p:sp>
        <p:sp>
          <p:nvSpPr>
            <p:cNvPr id="8" name="Rectangle 7"/>
            <p:cNvSpPr/>
            <p:nvPr/>
          </p:nvSpPr>
          <p:spPr>
            <a:xfrm>
              <a:off x="2288630" y="2924930"/>
              <a:ext cx="6012000" cy="2304000"/>
            </a:xfrm>
            <a:prstGeom prst="rect">
              <a:avLst/>
            </a:prstGeom>
            <a:no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59440" fontAlgn="base">
                <a:lnSpc>
                  <a:spcPct val="90000"/>
                </a:lnSpc>
                <a:buClr>
                  <a:schemeClr val="accent3"/>
                </a:buClr>
              </a:pPr>
              <a:endParaRPr lang="en-US" sz="1292" dirty="0">
                <a:solidFill>
                  <a:schemeClr val="tx2">
                    <a:lumMod val="50000"/>
                  </a:schemeClr>
                </a:solidFill>
                <a:latin typeface="Arial" charset="0"/>
              </a:endParaRPr>
            </a:p>
          </p:txBody>
        </p:sp>
        <p:cxnSp>
          <p:nvCxnSpPr>
            <p:cNvPr id="26" name="Straight Connector 25"/>
            <p:cNvCxnSpPr/>
            <p:nvPr/>
          </p:nvCxnSpPr>
          <p:spPr>
            <a:xfrm>
              <a:off x="3440790" y="2924930"/>
              <a:ext cx="0" cy="2304320"/>
            </a:xfrm>
            <a:prstGeom prst="line">
              <a:avLst/>
            </a:prstGeom>
            <a:ln w="22225">
              <a:solidFill>
                <a:schemeClr val="bg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9" name="Right Brace 48"/>
            <p:cNvSpPr/>
            <p:nvPr/>
          </p:nvSpPr>
          <p:spPr>
            <a:xfrm rot="10800000">
              <a:off x="1856566" y="3140959"/>
              <a:ext cx="288039" cy="2052283"/>
            </a:xfrm>
            <a:prstGeom prst="rightBrace">
              <a:avLst>
                <a:gd name="adj1" fmla="val 8333"/>
                <a:gd name="adj2" fmla="val 50588"/>
              </a:avLst>
            </a:prstGeom>
            <a:ln w="22225">
              <a:solidFill>
                <a:schemeClr val="bg2"/>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54"/>
            </a:p>
          </p:txBody>
        </p:sp>
        <p:sp>
          <p:nvSpPr>
            <p:cNvPr id="50" name="Right Brace 49"/>
            <p:cNvSpPr/>
            <p:nvPr/>
          </p:nvSpPr>
          <p:spPr>
            <a:xfrm rot="5400000">
              <a:off x="4880990" y="3068952"/>
              <a:ext cx="288039" cy="4896680"/>
            </a:xfrm>
            <a:prstGeom prst="rightBrace">
              <a:avLst>
                <a:gd name="adj1" fmla="val 8333"/>
                <a:gd name="adj2" fmla="val 39204"/>
              </a:avLst>
            </a:prstGeom>
            <a:ln w="22225">
              <a:solidFill>
                <a:schemeClr val="bg2"/>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54"/>
            </a:p>
          </p:txBody>
        </p:sp>
        <p:sp>
          <p:nvSpPr>
            <p:cNvPr id="51" name="Right Brace 50"/>
            <p:cNvSpPr/>
            <p:nvPr/>
          </p:nvSpPr>
          <p:spPr>
            <a:xfrm rot="5400000">
              <a:off x="7765581" y="5153050"/>
              <a:ext cx="288039" cy="728480"/>
            </a:xfrm>
            <a:prstGeom prst="rightBrace">
              <a:avLst>
                <a:gd name="adj1" fmla="val 8333"/>
                <a:gd name="adj2" fmla="val 50044"/>
              </a:avLst>
            </a:prstGeom>
            <a:ln w="22225">
              <a:solidFill>
                <a:schemeClr val="bg2"/>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54"/>
            </a:p>
          </p:txBody>
        </p:sp>
        <p:sp>
          <p:nvSpPr>
            <p:cNvPr id="52" name="TextBox 51"/>
            <p:cNvSpPr txBox="1"/>
            <p:nvPr/>
          </p:nvSpPr>
          <p:spPr>
            <a:xfrm>
              <a:off x="4520940" y="5805330"/>
              <a:ext cx="2016279" cy="376978"/>
            </a:xfrm>
            <a:prstGeom prst="rect">
              <a:avLst/>
            </a:prstGeom>
            <a:noFill/>
          </p:spPr>
          <p:txBody>
            <a:bodyPr wrap="square" rtlCol="0">
              <a:spAutoFit/>
            </a:bodyPr>
            <a:lstStyle/>
            <a:p>
              <a:pPr algn="ctr">
                <a:lnSpc>
                  <a:spcPct val="90000"/>
                </a:lnSpc>
              </a:pPr>
              <a:r>
                <a:rPr lang="en-US" sz="1846" dirty="0">
                  <a:solidFill>
                    <a:schemeClr val="bg2"/>
                  </a:solidFill>
                  <a:latin typeface="Arial Narrow" pitchFamily="34" charset="0"/>
                </a:rPr>
                <a:t>Features</a:t>
              </a:r>
            </a:p>
          </p:txBody>
        </p:sp>
        <p:sp>
          <p:nvSpPr>
            <p:cNvPr id="53" name="TextBox 52"/>
            <p:cNvSpPr txBox="1"/>
            <p:nvPr/>
          </p:nvSpPr>
          <p:spPr>
            <a:xfrm>
              <a:off x="6897271" y="5805330"/>
              <a:ext cx="2016279" cy="376978"/>
            </a:xfrm>
            <a:prstGeom prst="rect">
              <a:avLst/>
            </a:prstGeom>
            <a:noFill/>
          </p:spPr>
          <p:txBody>
            <a:bodyPr wrap="square" rtlCol="0">
              <a:spAutoFit/>
            </a:bodyPr>
            <a:lstStyle/>
            <a:p>
              <a:pPr algn="ctr">
                <a:lnSpc>
                  <a:spcPct val="90000"/>
                </a:lnSpc>
              </a:pPr>
              <a:r>
                <a:rPr lang="en-US" sz="1846" dirty="0">
                  <a:solidFill>
                    <a:schemeClr val="bg2"/>
                  </a:solidFill>
                  <a:latin typeface="Arial Narrow" pitchFamily="34" charset="0"/>
                </a:rPr>
                <a:t>Target resp. Label</a:t>
              </a:r>
            </a:p>
          </p:txBody>
        </p:sp>
        <p:sp>
          <p:nvSpPr>
            <p:cNvPr id="25" name="Rectangle 24"/>
            <p:cNvSpPr/>
            <p:nvPr/>
          </p:nvSpPr>
          <p:spPr>
            <a:xfrm>
              <a:off x="2288630" y="2924930"/>
              <a:ext cx="360050" cy="2304000"/>
            </a:xfrm>
            <a:prstGeom prst="rect">
              <a:avLst/>
            </a:prstGeom>
            <a:solidFill>
              <a:schemeClr val="bg2">
                <a:alpha val="5000"/>
              </a:schemeClr>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59440" fontAlgn="base">
                <a:lnSpc>
                  <a:spcPct val="90000"/>
                </a:lnSpc>
                <a:buClr>
                  <a:schemeClr val="accent3"/>
                </a:buClr>
              </a:pPr>
              <a:endParaRPr lang="en-US" sz="1292" dirty="0">
                <a:solidFill>
                  <a:schemeClr val="tx2">
                    <a:lumMod val="50000"/>
                  </a:schemeClr>
                </a:solidFill>
                <a:latin typeface="Arial" charset="0"/>
              </a:endParaRPr>
            </a:p>
          </p:txBody>
        </p:sp>
        <p:sp>
          <p:nvSpPr>
            <p:cNvPr id="39" name="Rectangle 38"/>
            <p:cNvSpPr/>
            <p:nvPr/>
          </p:nvSpPr>
          <p:spPr>
            <a:xfrm>
              <a:off x="2648680" y="2924930"/>
              <a:ext cx="5651950" cy="216030"/>
            </a:xfrm>
            <a:prstGeom prst="rect">
              <a:avLst/>
            </a:prstGeom>
            <a:solidFill>
              <a:schemeClr val="bg2">
                <a:alpha val="5000"/>
              </a:schemeClr>
            </a:solidFill>
            <a:ln w="222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59440" fontAlgn="base">
                <a:lnSpc>
                  <a:spcPct val="90000"/>
                </a:lnSpc>
                <a:buClr>
                  <a:schemeClr val="accent3"/>
                </a:buClr>
              </a:pPr>
              <a:endParaRPr lang="en-US" sz="1292" dirty="0">
                <a:solidFill>
                  <a:schemeClr val="tx2">
                    <a:lumMod val="50000"/>
                  </a:schemeClr>
                </a:solidFill>
                <a:latin typeface="Arial" charset="0"/>
              </a:endParaRPr>
            </a:p>
          </p:txBody>
        </p:sp>
        <p:cxnSp>
          <p:nvCxnSpPr>
            <p:cNvPr id="46" name="Straight Connector 45"/>
            <p:cNvCxnSpPr/>
            <p:nvPr/>
          </p:nvCxnSpPr>
          <p:spPr>
            <a:xfrm flipH="1">
              <a:off x="2288630" y="3140960"/>
              <a:ext cx="6012000" cy="0"/>
            </a:xfrm>
            <a:prstGeom prst="line">
              <a:avLst/>
            </a:prstGeom>
            <a:ln w="22225">
              <a:solidFill>
                <a:schemeClr val="bg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2288630" y="3501010"/>
              <a:ext cx="6012000" cy="0"/>
            </a:xfrm>
            <a:prstGeom prst="line">
              <a:avLst/>
            </a:prstGeom>
            <a:ln w="22225">
              <a:solidFill>
                <a:schemeClr val="bg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288630" y="3501010"/>
              <a:ext cx="6012000" cy="0"/>
            </a:xfrm>
            <a:prstGeom prst="line">
              <a:avLst/>
            </a:prstGeom>
            <a:ln w="22225">
              <a:solidFill>
                <a:schemeClr val="bg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2288630" y="3861060"/>
              <a:ext cx="6012000" cy="0"/>
            </a:xfrm>
            <a:prstGeom prst="line">
              <a:avLst/>
            </a:prstGeom>
            <a:ln w="22225">
              <a:solidFill>
                <a:schemeClr val="bg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2288630" y="4221110"/>
              <a:ext cx="6012000" cy="0"/>
            </a:xfrm>
            <a:prstGeom prst="line">
              <a:avLst/>
            </a:prstGeom>
            <a:ln w="22225">
              <a:solidFill>
                <a:schemeClr val="bg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2288630" y="4581160"/>
              <a:ext cx="6012000" cy="0"/>
            </a:xfrm>
            <a:prstGeom prst="line">
              <a:avLst/>
            </a:prstGeom>
            <a:ln w="22225">
              <a:solidFill>
                <a:schemeClr val="bg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2288630" y="4941210"/>
              <a:ext cx="6012000" cy="0"/>
            </a:xfrm>
            <a:prstGeom prst="line">
              <a:avLst/>
            </a:prstGeom>
            <a:ln w="22225">
              <a:solidFill>
                <a:schemeClr val="bg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232900" y="2924930"/>
              <a:ext cx="0" cy="2304320"/>
            </a:xfrm>
            <a:prstGeom prst="line">
              <a:avLst/>
            </a:prstGeom>
            <a:ln w="22225">
              <a:solidFill>
                <a:schemeClr val="bg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5025010" y="2924930"/>
              <a:ext cx="0" cy="2304320"/>
            </a:xfrm>
            <a:prstGeom prst="line">
              <a:avLst/>
            </a:prstGeom>
            <a:ln w="22225">
              <a:solidFill>
                <a:schemeClr val="bg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889130" y="2924930"/>
              <a:ext cx="0" cy="2304320"/>
            </a:xfrm>
            <a:prstGeom prst="line">
              <a:avLst/>
            </a:prstGeom>
            <a:ln w="22225">
              <a:solidFill>
                <a:schemeClr val="bg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681240" y="2924930"/>
              <a:ext cx="0" cy="2304320"/>
            </a:xfrm>
            <a:prstGeom prst="line">
              <a:avLst/>
            </a:prstGeom>
            <a:ln w="22225">
              <a:solidFill>
                <a:schemeClr val="bg2"/>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473350" y="2924930"/>
              <a:ext cx="0" cy="2304320"/>
            </a:xfrm>
            <a:prstGeom prst="line">
              <a:avLst/>
            </a:prstGeom>
            <a:ln w="22225">
              <a:solidFill>
                <a:schemeClr val="bg2"/>
              </a:solidFill>
              <a:prstDash val="solid"/>
              <a:tailEnd type="non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Performing EDA: Taking a Look at Our Features</a:t>
            </a:r>
          </a:p>
        </p:txBody>
      </p:sp>
      <p:sp>
        <p:nvSpPr>
          <p:cNvPr id="9" name="Text Placeholder 8"/>
          <p:cNvSpPr>
            <a:spLocks noGrp="1"/>
          </p:cNvSpPr>
          <p:nvPr>
            <p:ph type="body" sz="quarter" idx="11"/>
          </p:nvPr>
        </p:nvSpPr>
        <p:spPr/>
        <p:txBody>
          <a:bodyPr/>
          <a:lstStyle/>
          <a:p>
            <a:r>
              <a:rPr lang="en-US" i="0" dirty="0">
                <a:solidFill>
                  <a:srgbClr val="6964D1"/>
                </a:solidFill>
              </a:rPr>
              <a:t>Our Data is Composed of Four Features &amp; One Target Attribute Before &amp; Two After Feature Engineering</a:t>
            </a:r>
          </a:p>
        </p:txBody>
      </p:sp>
      <p:pic>
        <p:nvPicPr>
          <p:cNvPr id="185348" name="Picture 4"/>
          <p:cNvPicPr>
            <a:picLocks noChangeAspect="1" noChangeArrowheads="1"/>
          </p:cNvPicPr>
          <p:nvPr/>
        </p:nvPicPr>
        <p:blipFill>
          <a:blip r:embed="rId2"/>
          <a:srcRect/>
          <a:stretch>
            <a:fillRect/>
          </a:stretch>
        </p:blipFill>
        <p:spPr bwMode="auto">
          <a:xfrm>
            <a:off x="4215092" y="2365468"/>
            <a:ext cx="4677508" cy="1415562"/>
          </a:xfrm>
          <a:prstGeom prst="rect">
            <a:avLst/>
          </a:prstGeom>
          <a:noFill/>
          <a:ln w="9525">
            <a:noFill/>
            <a:miter lim="800000"/>
            <a:headEnd/>
            <a:tailEnd/>
          </a:ln>
        </p:spPr>
      </p:pic>
      <p:pic>
        <p:nvPicPr>
          <p:cNvPr id="185349" name="Picture 5"/>
          <p:cNvPicPr>
            <a:picLocks noChangeAspect="1" noChangeArrowheads="1"/>
          </p:cNvPicPr>
          <p:nvPr/>
        </p:nvPicPr>
        <p:blipFill>
          <a:blip r:embed="rId3"/>
          <a:srcRect/>
          <a:stretch>
            <a:fillRect/>
          </a:stretch>
        </p:blipFill>
        <p:spPr bwMode="auto">
          <a:xfrm>
            <a:off x="251400" y="2396945"/>
            <a:ext cx="3604846" cy="1397977"/>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Refresher: Imputing Missing Data</a:t>
            </a:r>
          </a:p>
        </p:txBody>
      </p:sp>
      <p:sp>
        <p:nvSpPr>
          <p:cNvPr id="7" name="Text Placeholder 6"/>
          <p:cNvSpPr>
            <a:spLocks noGrp="1"/>
          </p:cNvSpPr>
          <p:nvPr>
            <p:ph type="body" sz="quarter" idx="11"/>
          </p:nvPr>
        </p:nvSpPr>
        <p:spPr>
          <a:xfrm>
            <a:off x="252046" y="1412721"/>
            <a:ext cx="8639908" cy="313932"/>
          </a:xfrm>
        </p:spPr>
        <p:txBody>
          <a:bodyPr/>
          <a:lstStyle/>
          <a:p>
            <a:r>
              <a:rPr lang="en-US" sz="1600" i="0" dirty="0">
                <a:solidFill>
                  <a:srgbClr val="6964D1"/>
                </a:solidFill>
              </a:rPr>
              <a:t>There’s Basically Three Important Things You may do to Improve Your Data Quality</a:t>
            </a:r>
          </a:p>
        </p:txBody>
      </p:sp>
      <p:sp>
        <p:nvSpPr>
          <p:cNvPr id="8" name="Content Placeholder 7"/>
          <p:cNvSpPr>
            <a:spLocks noGrp="1"/>
          </p:cNvSpPr>
          <p:nvPr>
            <p:ph sz="quarter" idx="15"/>
          </p:nvPr>
        </p:nvSpPr>
        <p:spPr/>
        <p:txBody>
          <a:bodyPr>
            <a:normAutofit/>
          </a:bodyPr>
          <a:lstStyle/>
          <a:p>
            <a:pPr marL="164127" indent="-164127">
              <a:buFont typeface="Arial" pitchFamily="34" charset="0"/>
              <a:buChar char="•"/>
            </a:pPr>
            <a:r>
              <a:rPr lang="en-US" sz="1800" dirty="0"/>
              <a:t>Omitting such instances</a:t>
            </a:r>
          </a:p>
          <a:p>
            <a:pPr marL="164127" indent="-164127">
              <a:buFont typeface="Arial" pitchFamily="34" charset="0"/>
              <a:buChar char="•"/>
            </a:pPr>
            <a:r>
              <a:rPr lang="en-US" sz="1800" dirty="0"/>
              <a:t>Imputing data with e.g. means of this feature</a:t>
            </a:r>
          </a:p>
          <a:p>
            <a:pPr marL="164127" indent="-164127">
              <a:buFont typeface="Arial" pitchFamily="34" charset="0"/>
              <a:buChar char="•"/>
            </a:pPr>
            <a:r>
              <a:rPr lang="en-US" sz="1800" dirty="0"/>
              <a:t>Generating models to generate reasonable data</a:t>
            </a:r>
          </a:p>
          <a:p>
            <a:pPr marL="164127" indent="-164127">
              <a:buFont typeface="Arial" pitchFamily="34" charset="0"/>
              <a:buChar char="•"/>
            </a:pPr>
            <a:endParaRPr lang="en-US" sz="1800" dirty="0"/>
          </a:p>
          <a:p>
            <a:pPr marL="164127" indent="-164127">
              <a:buFont typeface="Arial" pitchFamily="34" charset="0"/>
              <a:buChar char="•"/>
            </a:pPr>
            <a:endParaRPr lang="en-US"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 y="263769"/>
          <a:ext cx="146538" cy="146538"/>
        </p:xfrm>
        <a:graphic>
          <a:graphicData uri="http://schemas.openxmlformats.org/presentationml/2006/ole">
            <mc:AlternateContent xmlns:mc="http://schemas.openxmlformats.org/markup-compatibility/2006">
              <mc:Choice xmlns:v="urn:schemas-microsoft-com:vml" Requires="v">
                <p:oleObj spid="_x0000_s183366" name="think-cell Slide" r:id="rId5" imgW="360" imgH="360" progId="">
                  <p:embed/>
                </p:oleObj>
              </mc:Choice>
              <mc:Fallback>
                <p:oleObj name="think-cell Slide" r:id="rId5" imgW="360" imgH="360" progId="">
                  <p:embed/>
                  <p:pic>
                    <p:nvPicPr>
                      <p:cNvPr id="0" name="Picture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263769"/>
                        <a:ext cx="146538" cy="146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60631" y="316196"/>
            <a:ext cx="736013" cy="653760"/>
          </a:xfrm>
          <a:prstGeom prst="rect">
            <a:avLst/>
          </a:prstGeom>
        </p:spPr>
      </p:pic>
      <p:pic>
        <p:nvPicPr>
          <p:cNvPr id="7" name="Graphic 9">
            <a:extLst>
              <a:ext uri="{FF2B5EF4-FFF2-40B4-BE49-F238E27FC236}">
                <a16:creationId xmlns:a16="http://schemas.microsoft.com/office/drawing/2014/main" id="{C3D2EC56-D17C-4A75-8178-C69397BC7353}"/>
              </a:ext>
            </a:extLst>
          </p:cNvPr>
          <p:cNvPicPr>
            <a:picLocks noChangeAspect="1"/>
          </p:cNvPicPr>
          <p:nvPr/>
        </p:nvPicPr>
        <p:blipFill>
          <a:blip r:embed="rId8" cstate="print">
            <a:extLst>
              <a:ext uri="{96DAC541-7B7A-43D3-8B79-37D633B846F1}">
                <asvg:svgBlip xmlns:asvg="http://schemas.microsoft.com/office/drawing/2016/SVG/main" r:embed="rId9"/>
              </a:ext>
            </a:extLst>
          </a:blip>
          <a:stretch>
            <a:fillRect/>
          </a:stretch>
        </p:blipFill>
        <p:spPr>
          <a:xfrm>
            <a:off x="407988" y="438004"/>
            <a:ext cx="2286000" cy="510013"/>
          </a:xfrm>
          <a:prstGeom prst="rect">
            <a:avLst/>
          </a:prstGeom>
        </p:spPr>
      </p:pic>
      <p:pic>
        <p:nvPicPr>
          <p:cNvPr id="11" name="Picture 10" descr="Our_Universcity_Logotype-01.png"/>
          <p:cNvPicPr>
            <a:picLocks noChangeAspect="1"/>
          </p:cNvPicPr>
          <p:nvPr/>
        </p:nvPicPr>
        <p:blipFill>
          <a:blip r:embed="rId10" cstate="print"/>
          <a:stretch>
            <a:fillRect/>
          </a:stretch>
        </p:blipFill>
        <p:spPr>
          <a:xfrm>
            <a:off x="3287688" y="404664"/>
            <a:ext cx="2160240" cy="521438"/>
          </a:xfrm>
          <a:prstGeom prst="rect">
            <a:avLst/>
          </a:prstGeom>
        </p:spPr>
      </p:pic>
      <p:sp>
        <p:nvSpPr>
          <p:cNvPr id="12" name="TextBox 11"/>
          <p:cNvSpPr txBox="1"/>
          <p:nvPr/>
        </p:nvSpPr>
        <p:spPr>
          <a:xfrm>
            <a:off x="251520" y="1754814"/>
            <a:ext cx="6318702" cy="2604559"/>
          </a:xfrm>
          <a:prstGeom prst="rect">
            <a:avLst/>
          </a:prstGeom>
          <a:noFill/>
        </p:spPr>
        <p:txBody>
          <a:bodyPr wrap="square" rtlCol="0">
            <a:spAutoFit/>
          </a:bodyPr>
          <a:lstStyle/>
          <a:p>
            <a:r>
              <a:rPr lang="en-US" sz="3600" b="1" dirty="0">
                <a:solidFill>
                  <a:srgbClr val="7030A0"/>
                </a:solidFill>
                <a:latin typeface="Ubuntu" panose="020B0504030602030204" pitchFamily="34" charset="0"/>
              </a:rPr>
              <a:t>Logistic Regression</a:t>
            </a:r>
          </a:p>
          <a:p>
            <a:r>
              <a:rPr lang="en-US" sz="2700" dirty="0">
                <a:solidFill>
                  <a:schemeClr val="bg1">
                    <a:lumMod val="65000"/>
                  </a:schemeClr>
                </a:solidFill>
                <a:latin typeface="Ubuntu" panose="020B0504030602030204" pitchFamily="34" charset="0"/>
              </a:rPr>
              <a:t>Brian, Halperin, Julie Buard</a:t>
            </a:r>
          </a:p>
          <a:p>
            <a:r>
              <a:rPr lang="en-US" sz="2000" dirty="0">
                <a:solidFill>
                  <a:schemeClr val="bg1">
                    <a:lumMod val="65000"/>
                  </a:schemeClr>
                </a:solidFill>
                <a:latin typeface="Ubuntu" panose="020B0504030602030204" pitchFamily="34" charset="0"/>
              </a:rPr>
              <a:t>September 14, 2018</a:t>
            </a:r>
          </a:p>
          <a:p>
            <a:endParaRPr lang="en-US" sz="3600" dirty="0">
              <a:solidFill>
                <a:schemeClr val="bg1">
                  <a:lumMod val="65000"/>
                </a:schemeClr>
              </a:solidFill>
              <a:latin typeface="Ubuntu" panose="020B0504030602030204" pitchFamily="34" charset="0"/>
            </a:endParaRPr>
          </a:p>
          <a:p>
            <a:endParaRPr lang="en-US" sz="825" dirty="0">
              <a:solidFill>
                <a:srgbClr val="2B0E3C"/>
              </a:solidFill>
            </a:endParaRPr>
          </a:p>
          <a:p>
            <a:endParaRPr lang="pl-PL" sz="3600" b="1" dirty="0">
              <a:solidFill>
                <a:srgbClr val="2B0E3C"/>
              </a:solidFill>
              <a:latin typeface="Ubuntu" panose="020B0504030602030204" pitchFamily="34"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51400" y="1052670"/>
            <a:ext cx="914400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a:solidFill>
                  <a:schemeClr val="bg1"/>
                </a:solidFill>
              </a:rPr>
              <a:t>Chapter 4:</a:t>
            </a:r>
            <a:br>
              <a:rPr lang="en-US" sz="2800" b="1" dirty="0">
                <a:solidFill>
                  <a:schemeClr val="bg1"/>
                </a:solidFill>
              </a:rPr>
            </a:br>
            <a:r>
              <a:rPr lang="en-US" sz="4800" b="1" dirty="0">
                <a:solidFill>
                  <a:schemeClr val="bg1"/>
                </a:solidFill>
                <a:latin typeface="Ubuntu" panose="020B0504030602030204" pitchFamily="34" charset="0"/>
              </a:rPr>
              <a:t>Logistic Regression Model</a:t>
            </a:r>
          </a:p>
        </p:txBody>
      </p:sp>
    </p:spTree>
    <p:extLst>
      <p:ext uri="{BB962C8B-B14F-4D97-AF65-F5344CB8AC3E}">
        <p14:creationId xmlns:p14="http://schemas.microsoft.com/office/powerpoint/2010/main" val="4090922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5399"/>
            <a:ext cx="7668429" cy="1002135"/>
          </a:xfrm>
        </p:spPr>
        <p:txBody>
          <a:bodyPr/>
          <a:lstStyle/>
          <a:p>
            <a:r>
              <a:rPr lang="en-US" dirty="0"/>
              <a:t>Sigmoid function as the secret ingredient to Logistic Regression</a:t>
            </a:r>
          </a:p>
        </p:txBody>
      </p:sp>
      <p:sp>
        <p:nvSpPr>
          <p:cNvPr id="10" name="Text Placeholder 9"/>
          <p:cNvSpPr>
            <a:spLocks noGrp="1"/>
          </p:cNvSpPr>
          <p:nvPr>
            <p:ph type="body" sz="quarter" idx="11"/>
          </p:nvPr>
        </p:nvSpPr>
        <p:spPr>
          <a:xfrm>
            <a:off x="252046" y="1567819"/>
            <a:ext cx="8639908" cy="586827"/>
          </a:xfrm>
        </p:spPr>
        <p:txBody>
          <a:bodyPr/>
          <a:lstStyle/>
          <a:p>
            <a:r>
              <a:rPr lang="en-US" dirty="0"/>
              <a:t>Sigmoid Function as a Strictly Monotonic Increasing Curve.</a:t>
            </a:r>
          </a:p>
          <a:p>
            <a:r>
              <a:rPr lang="en-US" b="0" i="0" dirty="0">
                <a:solidFill>
                  <a:srgbClr val="000000"/>
                </a:solidFill>
              </a:rPr>
              <a:t>Scrams any Value from its Real-Valued Input-Space into its Target Space (0..1)</a:t>
            </a:r>
          </a:p>
        </p:txBody>
      </p:sp>
      <p:pic>
        <p:nvPicPr>
          <p:cNvPr id="191490" name="Picture 2"/>
          <p:cNvPicPr>
            <a:picLocks noChangeAspect="1" noChangeArrowheads="1"/>
          </p:cNvPicPr>
          <p:nvPr/>
        </p:nvPicPr>
        <p:blipFill>
          <a:blip r:embed="rId2"/>
          <a:srcRect/>
          <a:stretch>
            <a:fillRect/>
          </a:stretch>
        </p:blipFill>
        <p:spPr bwMode="auto">
          <a:xfrm>
            <a:off x="2267680" y="2415394"/>
            <a:ext cx="4383141" cy="2851169"/>
          </a:xfrm>
          <a:prstGeom prst="rect">
            <a:avLst/>
          </a:prstGeom>
          <a:noFill/>
          <a:ln w="9525">
            <a:noFill/>
            <a:miter lim="800000"/>
            <a:headEnd/>
            <a:tailEnd/>
          </a:ln>
        </p:spPr>
      </p:pic>
      <p:pic>
        <p:nvPicPr>
          <p:cNvPr id="191491" name="Picture 3"/>
          <p:cNvPicPr>
            <a:picLocks noChangeAspect="1" noChangeArrowheads="1"/>
          </p:cNvPicPr>
          <p:nvPr/>
        </p:nvPicPr>
        <p:blipFill>
          <a:blip r:embed="rId3"/>
          <a:srcRect/>
          <a:stretch>
            <a:fillRect/>
          </a:stretch>
        </p:blipFill>
        <p:spPr bwMode="auto">
          <a:xfrm>
            <a:off x="2987780" y="5266563"/>
            <a:ext cx="3543300" cy="677008"/>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descr="C:\Apps\Dev\Code\git\IaD\DSC\DSatCandL2017\DataScienceAtConnectAndLearn2017\session3_LogisticRegression\sources\Exam_pass_logistic_curve.jpeg"/>
          <p:cNvPicPr>
            <a:picLocks noChangeAspect="1" noChangeArrowheads="1"/>
          </p:cNvPicPr>
          <p:nvPr/>
        </p:nvPicPr>
        <p:blipFill>
          <a:blip r:embed="rId2"/>
          <a:srcRect/>
          <a:stretch>
            <a:fillRect/>
          </a:stretch>
        </p:blipFill>
        <p:spPr bwMode="auto">
          <a:xfrm>
            <a:off x="611450" y="2708900"/>
            <a:ext cx="5445077" cy="3945988"/>
          </a:xfrm>
          <a:prstGeom prst="rect">
            <a:avLst/>
          </a:prstGeom>
          <a:noFill/>
        </p:spPr>
      </p:pic>
      <p:sp>
        <p:nvSpPr>
          <p:cNvPr id="2" name="Title 1"/>
          <p:cNvSpPr>
            <a:spLocks noGrp="1"/>
          </p:cNvSpPr>
          <p:nvPr>
            <p:ph type="title"/>
          </p:nvPr>
        </p:nvSpPr>
        <p:spPr/>
        <p:txBody>
          <a:bodyPr/>
          <a:lstStyle/>
          <a:p>
            <a:r>
              <a:rPr lang="en-US" dirty="0"/>
              <a:t>Applied Example of Sigmoid Function Usage</a:t>
            </a:r>
          </a:p>
        </p:txBody>
      </p:sp>
      <p:sp>
        <p:nvSpPr>
          <p:cNvPr id="3" name="Text Placeholder 2"/>
          <p:cNvSpPr>
            <a:spLocks noGrp="1"/>
          </p:cNvSpPr>
          <p:nvPr>
            <p:ph type="body" sz="quarter" idx="11"/>
          </p:nvPr>
        </p:nvSpPr>
        <p:spPr>
          <a:xfrm>
            <a:off x="252046" y="1183203"/>
            <a:ext cx="8639908" cy="586827"/>
          </a:xfrm>
        </p:spPr>
        <p:txBody>
          <a:bodyPr/>
          <a:lstStyle/>
          <a:p>
            <a:r>
              <a:rPr lang="en-US" dirty="0"/>
              <a:t>A Study Time Example to Predict Exam Passes</a:t>
            </a:r>
          </a:p>
          <a:p>
            <a:r>
              <a:rPr lang="en-US" i="0" dirty="0">
                <a:solidFill>
                  <a:srgbClr val="6964D1"/>
                </a:solidFill>
              </a:rPr>
              <a:t>One </a:t>
            </a:r>
            <a:r>
              <a:rPr lang="en-US" i="0" dirty="0" err="1">
                <a:solidFill>
                  <a:srgbClr val="6964D1"/>
                </a:solidFill>
              </a:rPr>
              <a:t>Uni</a:t>
            </a:r>
            <a:r>
              <a:rPr lang="en-US" i="0" dirty="0">
                <a:solidFill>
                  <a:srgbClr val="6964D1"/>
                </a:solidFill>
              </a:rPr>
              <a:t>-Variate Variable in Both Classes: Pass &amp; Fail</a:t>
            </a:r>
          </a:p>
        </p:txBody>
      </p:sp>
      <p:sp>
        <p:nvSpPr>
          <p:cNvPr id="7" name="Content Placeholder 6"/>
          <p:cNvSpPr>
            <a:spLocks noGrp="1"/>
          </p:cNvSpPr>
          <p:nvPr>
            <p:ph sz="quarter" idx="15"/>
          </p:nvPr>
        </p:nvSpPr>
        <p:spPr>
          <a:xfrm>
            <a:off x="252046" y="1900174"/>
            <a:ext cx="8639908" cy="664707"/>
          </a:xfrm>
        </p:spPr>
        <p:txBody>
          <a:bodyPr>
            <a:noAutofit/>
          </a:bodyPr>
          <a:lstStyle/>
          <a:p>
            <a:r>
              <a:rPr lang="en-US" sz="1600" dirty="0"/>
              <a:t>Think this plot being a 90 degree transposed version on another data set than the previous three-color plots. In this example, Logistic Regression will search a probability threshold in hours of studying for the Sigmoid Function to tell passes (1) apart from failures (0) on the abscissa.</a:t>
            </a:r>
          </a:p>
        </p:txBody>
      </p:sp>
      <p:sp>
        <p:nvSpPr>
          <p:cNvPr id="10" name="Content Placeholder 6"/>
          <p:cNvSpPr txBox="1">
            <a:spLocks/>
          </p:cNvSpPr>
          <p:nvPr/>
        </p:nvSpPr>
        <p:spPr>
          <a:xfrm>
            <a:off x="5899653" y="5624643"/>
            <a:ext cx="2559125" cy="598238"/>
          </a:xfrm>
          <a:prstGeom prst="rect">
            <a:avLst/>
          </a:prstGeom>
        </p:spPr>
        <p:txBody>
          <a:bodyPr vert="horz" lIns="84406" tIns="42203" rIns="84406" bIns="42203" rtlCol="0" anchor="ctr">
            <a:normAutofit lnSpcReduction="10000"/>
          </a:bodyPr>
          <a:lstStyle/>
          <a:p>
            <a:pPr defTabSz="844029">
              <a:lnSpc>
                <a:spcPct val="90000"/>
              </a:lnSpc>
              <a:spcAft>
                <a:spcPts val="369"/>
              </a:spcAft>
              <a:buClr>
                <a:schemeClr val="tx2"/>
              </a:buClr>
            </a:pPr>
            <a:r>
              <a:rPr lang="en-US" sz="969" i="1" dirty="0">
                <a:solidFill>
                  <a:schemeClr val="bg2"/>
                </a:solidFill>
              </a:rPr>
              <a:t>Image courtesy: </a:t>
            </a:r>
            <a:r>
              <a:rPr lang="en-US" sz="969" i="1" dirty="0" err="1">
                <a:solidFill>
                  <a:schemeClr val="bg2"/>
                </a:solidFill>
              </a:rPr>
              <a:t>WikiMedia</a:t>
            </a:r>
            <a:r>
              <a:rPr lang="en-US" sz="969" i="1" dirty="0">
                <a:solidFill>
                  <a:schemeClr val="bg2"/>
                </a:solidFill>
              </a:rPr>
              <a:t>, Michaelg2015 user on Wikipedia.org, commons.wikimedia.org/wiki/File:Exam_pass_logistic_curve.jpeg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51400" y="1052670"/>
            <a:ext cx="914400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a:solidFill>
                  <a:schemeClr val="bg1"/>
                </a:solidFill>
              </a:rPr>
              <a:t>Chapter 5:</a:t>
            </a:r>
            <a:br>
              <a:rPr lang="en-US" sz="2800" b="1" dirty="0">
                <a:solidFill>
                  <a:schemeClr val="bg1"/>
                </a:solidFill>
              </a:rPr>
            </a:br>
            <a:r>
              <a:rPr lang="en-US" sz="4800" b="1" dirty="0">
                <a:solidFill>
                  <a:schemeClr val="bg1"/>
                </a:solidFill>
                <a:latin typeface="Ubuntu" panose="020B0504030602030204" pitchFamily="34" charset="0"/>
              </a:rPr>
              <a:t>Cross Validation</a:t>
            </a:r>
          </a:p>
        </p:txBody>
      </p:sp>
    </p:spTree>
    <p:extLst>
      <p:ext uri="{BB962C8B-B14F-4D97-AF65-F5344CB8AC3E}">
        <p14:creationId xmlns:p14="http://schemas.microsoft.com/office/powerpoint/2010/main" val="91647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Upping the Game through Cross-Validation</a:t>
            </a:r>
          </a:p>
        </p:txBody>
      </p:sp>
      <p:sp>
        <p:nvSpPr>
          <p:cNvPr id="3" name="Text Placeholder 2"/>
          <p:cNvSpPr>
            <a:spLocks noGrp="1"/>
          </p:cNvSpPr>
          <p:nvPr>
            <p:ph type="body" sz="quarter" idx="11"/>
          </p:nvPr>
        </p:nvSpPr>
        <p:spPr>
          <a:xfrm>
            <a:off x="251400" y="1268700"/>
            <a:ext cx="7272364" cy="384096"/>
          </a:xfrm>
        </p:spPr>
        <p:txBody>
          <a:bodyPr/>
          <a:lstStyle/>
          <a:p>
            <a:r>
              <a:rPr lang="en-US" i="0" dirty="0">
                <a:solidFill>
                  <a:srgbClr val="6964D1"/>
                </a:solidFill>
              </a:rPr>
              <a:t>Artificially Increasing Your Training Data Set Needs to be Done Carefully to not Over-Fit Your Model</a:t>
            </a:r>
          </a:p>
        </p:txBody>
      </p:sp>
      <p:sp>
        <p:nvSpPr>
          <p:cNvPr id="7" name="Content Placeholder 6"/>
          <p:cNvSpPr>
            <a:spLocks noGrp="1"/>
          </p:cNvSpPr>
          <p:nvPr>
            <p:ph sz="quarter" idx="15"/>
          </p:nvPr>
        </p:nvSpPr>
        <p:spPr>
          <a:xfrm>
            <a:off x="2511406" y="2033115"/>
            <a:ext cx="6380548" cy="1794710"/>
          </a:xfrm>
        </p:spPr>
        <p:txBody>
          <a:bodyPr>
            <a:noAutofit/>
          </a:bodyPr>
          <a:lstStyle/>
          <a:p>
            <a:r>
              <a:rPr lang="en-US" sz="1600" dirty="0"/>
              <a:t>Training and Test data should be perfectly partitioned to not loose any instances by splitting alone. Although, omitting instances with outlier values and missing data is fine and happened usually just beforehand.</a:t>
            </a:r>
          </a:p>
          <a:p>
            <a:r>
              <a:rPr lang="en-US" sz="1600" b="1" u="sng" dirty="0"/>
              <a:t>The objective is</a:t>
            </a:r>
          </a:p>
          <a:p>
            <a:pPr marL="316531" indent="-316531">
              <a:buAutoNum type="alphaLcParenR"/>
            </a:pPr>
            <a:r>
              <a:rPr lang="en-US" sz="1600" dirty="0"/>
              <a:t>To have as big a Training data set as possible,</a:t>
            </a:r>
          </a:p>
          <a:p>
            <a:pPr marL="316531" indent="-316531">
              <a:buAutoNum type="alphaLcParenR"/>
            </a:pPr>
            <a:r>
              <a:rPr lang="en-US" sz="1600" dirty="0"/>
              <a:t>B) to have as big a Test data set as possible and</a:t>
            </a:r>
          </a:p>
          <a:p>
            <a:pPr marL="316531" indent="-316531">
              <a:buAutoNum type="alphaLcParenR"/>
            </a:pPr>
            <a:r>
              <a:rPr lang="en-US" sz="1600" dirty="0"/>
              <a:t>To have no overlapping instances – any row from e.g. a data frame shall belong to one subset only.</a:t>
            </a:r>
          </a:p>
        </p:txBody>
      </p:sp>
      <p:pic>
        <p:nvPicPr>
          <p:cNvPr id="185346" name="Picture 2"/>
          <p:cNvPicPr>
            <a:picLocks noChangeAspect="1" noChangeArrowheads="1"/>
          </p:cNvPicPr>
          <p:nvPr/>
        </p:nvPicPr>
        <p:blipFill>
          <a:blip r:embed="rId2"/>
          <a:srcRect/>
          <a:stretch>
            <a:fillRect/>
          </a:stretch>
        </p:blipFill>
        <p:spPr bwMode="auto">
          <a:xfrm>
            <a:off x="251400" y="2033114"/>
            <a:ext cx="2158687" cy="899454"/>
          </a:xfrm>
          <a:prstGeom prst="rect">
            <a:avLst/>
          </a:prstGeom>
          <a:noFill/>
          <a:ln w="9525">
            <a:noFill/>
            <a:miter lim="800000"/>
            <a:headEnd/>
            <a:tailEnd/>
          </a:ln>
        </p:spPr>
      </p:pic>
      <p:sp>
        <p:nvSpPr>
          <p:cNvPr id="9" name="Rectangle 8"/>
          <p:cNvSpPr/>
          <p:nvPr/>
        </p:nvSpPr>
        <p:spPr>
          <a:xfrm>
            <a:off x="384342" y="4747337"/>
            <a:ext cx="8308846" cy="59823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en-US" sz="1662" dirty="0">
                <a:solidFill>
                  <a:schemeClr val="tx1"/>
                </a:solidFill>
                <a:latin typeface="Arial Narrow" pitchFamily="34" charset="0"/>
              </a:rPr>
              <a:t>Entirety of Data Set Provided for Project</a:t>
            </a:r>
          </a:p>
        </p:txBody>
      </p:sp>
      <p:sp>
        <p:nvSpPr>
          <p:cNvPr id="10" name="Rectangle 9"/>
          <p:cNvSpPr/>
          <p:nvPr/>
        </p:nvSpPr>
        <p:spPr>
          <a:xfrm>
            <a:off x="830769" y="2098117"/>
            <a:ext cx="1575138" cy="59815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endParaRPr lang="en-US" sz="1662" dirty="0">
              <a:solidFill>
                <a:schemeClr val="tx1"/>
              </a:solidFill>
              <a:latin typeface="Arial Narrow" pitchFamily="34" charset="0"/>
            </a:endParaRPr>
          </a:p>
        </p:txBody>
      </p:sp>
      <p:sp>
        <p:nvSpPr>
          <p:cNvPr id="12" name="Rectangle 11"/>
          <p:cNvSpPr/>
          <p:nvPr/>
        </p:nvSpPr>
        <p:spPr>
          <a:xfrm>
            <a:off x="384342" y="5423123"/>
            <a:ext cx="6230769" cy="598237"/>
          </a:xfrm>
          <a:prstGeom prst="rect">
            <a:avLst/>
          </a:prstGeom>
          <a:solidFill>
            <a:srgbClr val="0070C0">
              <a:alpha val="5000"/>
            </a:srgbClr>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en-US" sz="1662" b="1" dirty="0">
                <a:solidFill>
                  <a:srgbClr val="0070C0"/>
                </a:solidFill>
                <a:latin typeface="Arial Narrow" pitchFamily="34" charset="0"/>
              </a:rPr>
              <a:t>Training Data Set</a:t>
            </a:r>
          </a:p>
        </p:txBody>
      </p:sp>
      <p:sp>
        <p:nvSpPr>
          <p:cNvPr id="13" name="Rectangle 12"/>
          <p:cNvSpPr/>
          <p:nvPr/>
        </p:nvSpPr>
        <p:spPr>
          <a:xfrm>
            <a:off x="6699065" y="5423123"/>
            <a:ext cx="1976640" cy="598237"/>
          </a:xfrm>
          <a:prstGeom prst="rect">
            <a:avLst/>
          </a:prstGeom>
          <a:solidFill>
            <a:srgbClr val="C00000">
              <a:alpha val="5000"/>
            </a:srgbClr>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en-US" sz="1662" b="1" dirty="0">
                <a:solidFill>
                  <a:srgbClr val="C00000"/>
                </a:solidFill>
                <a:latin typeface="Arial Narrow" pitchFamily="34" charset="0"/>
              </a:rPr>
              <a:t>Test Data Set</a:t>
            </a:r>
          </a:p>
        </p:txBody>
      </p:sp>
      <p:sp>
        <p:nvSpPr>
          <p:cNvPr id="19" name="Rectangle 18"/>
          <p:cNvSpPr/>
          <p:nvPr/>
        </p:nvSpPr>
        <p:spPr>
          <a:xfrm>
            <a:off x="847384" y="2498409"/>
            <a:ext cx="1541908" cy="181246"/>
          </a:xfrm>
          <a:prstGeom prst="rect">
            <a:avLst/>
          </a:prstGeom>
          <a:solidFill>
            <a:srgbClr val="C00000">
              <a:alpha val="5000"/>
            </a:srgbClr>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endParaRPr lang="en-US" sz="1662" dirty="0">
              <a:solidFill>
                <a:schemeClr val="tx1"/>
              </a:solidFill>
              <a:latin typeface="Arial Narrow" pitchFamily="34" charset="0"/>
            </a:endParaRPr>
          </a:p>
        </p:txBody>
      </p:sp>
      <p:sp>
        <p:nvSpPr>
          <p:cNvPr id="20" name="Rectangle 19"/>
          <p:cNvSpPr/>
          <p:nvPr/>
        </p:nvSpPr>
        <p:spPr>
          <a:xfrm>
            <a:off x="847384" y="2114733"/>
            <a:ext cx="1541908" cy="362215"/>
          </a:xfrm>
          <a:prstGeom prst="rect">
            <a:avLst/>
          </a:prstGeom>
          <a:solidFill>
            <a:srgbClr val="0070C0">
              <a:alpha val="5000"/>
            </a:srgbClr>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endParaRPr lang="en-US" sz="1662" dirty="0">
              <a:solidFill>
                <a:schemeClr val="tx1"/>
              </a:solidFill>
              <a:latin typeface="Arial Narrow"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Upping the Game through Cross-Validation</a:t>
            </a:r>
          </a:p>
        </p:txBody>
      </p:sp>
      <p:sp>
        <p:nvSpPr>
          <p:cNvPr id="3" name="Text Placeholder 2"/>
          <p:cNvSpPr>
            <a:spLocks noGrp="1"/>
          </p:cNvSpPr>
          <p:nvPr>
            <p:ph type="body" sz="quarter" idx="11"/>
          </p:nvPr>
        </p:nvSpPr>
        <p:spPr>
          <a:xfrm>
            <a:off x="252046" y="1412721"/>
            <a:ext cx="7560404" cy="295775"/>
          </a:xfrm>
        </p:spPr>
        <p:txBody>
          <a:bodyPr/>
          <a:lstStyle/>
          <a:p>
            <a:r>
              <a:rPr lang="en-US" i="0" dirty="0">
                <a:solidFill>
                  <a:srgbClr val="6964D1"/>
                </a:solidFill>
              </a:rPr>
              <a:t>Artificially Increasing Your Training Data Set Needs to be Done Carefully to not Over-Fit Your Model</a:t>
            </a:r>
          </a:p>
        </p:txBody>
      </p:sp>
      <p:sp>
        <p:nvSpPr>
          <p:cNvPr id="12" name="Rectangle 11"/>
          <p:cNvSpPr/>
          <p:nvPr/>
        </p:nvSpPr>
        <p:spPr>
          <a:xfrm>
            <a:off x="384342" y="2033114"/>
            <a:ext cx="6230769" cy="598237"/>
          </a:xfrm>
          <a:prstGeom prst="rect">
            <a:avLst/>
          </a:prstGeom>
          <a:solidFill>
            <a:srgbClr val="0070C0">
              <a:alpha val="5000"/>
            </a:srgbClr>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en-US" sz="1662" dirty="0">
                <a:solidFill>
                  <a:srgbClr val="0070C0"/>
                </a:solidFill>
                <a:latin typeface="Arial Narrow" pitchFamily="34" charset="0"/>
              </a:rPr>
              <a:t>Training Data Set</a:t>
            </a:r>
          </a:p>
        </p:txBody>
      </p:sp>
      <p:sp>
        <p:nvSpPr>
          <p:cNvPr id="13" name="Rectangle 12"/>
          <p:cNvSpPr/>
          <p:nvPr/>
        </p:nvSpPr>
        <p:spPr>
          <a:xfrm>
            <a:off x="6699065" y="2033114"/>
            <a:ext cx="1976640" cy="598237"/>
          </a:xfrm>
          <a:prstGeom prst="rect">
            <a:avLst/>
          </a:prstGeom>
          <a:solidFill>
            <a:srgbClr val="C00000">
              <a:alpha val="5000"/>
            </a:srgbClr>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en-US" sz="1662" dirty="0">
                <a:solidFill>
                  <a:srgbClr val="C00000"/>
                </a:solidFill>
                <a:latin typeface="Arial Narrow" pitchFamily="34" charset="0"/>
              </a:rPr>
              <a:t>Test Data Set</a:t>
            </a:r>
          </a:p>
        </p:txBody>
      </p:sp>
      <p:sp>
        <p:nvSpPr>
          <p:cNvPr id="16" name="Content Placeholder 14"/>
          <p:cNvSpPr>
            <a:spLocks noGrp="1"/>
          </p:cNvSpPr>
          <p:nvPr>
            <p:ph sz="quarter" idx="15"/>
          </p:nvPr>
        </p:nvSpPr>
        <p:spPr>
          <a:xfrm>
            <a:off x="252046" y="5522829"/>
            <a:ext cx="8639908" cy="930591"/>
          </a:xfrm>
        </p:spPr>
        <p:txBody>
          <a:bodyPr anchor="b">
            <a:noAutofit/>
          </a:bodyPr>
          <a:lstStyle/>
          <a:p>
            <a:r>
              <a:rPr lang="en-US" sz="1600" dirty="0"/>
              <a:t>For K=1-Fold Cross-Validation, we get four times the iteration over our Training data set while having a 1/K part as a Validation data set in each iteration. The latter is used to tune the Model on, as the Training data is the only thing used in Model Building. The Validation data set is for this iteration an unseen data set to test optimizations on.</a:t>
            </a:r>
          </a:p>
          <a:p>
            <a:r>
              <a:rPr lang="en-US" sz="1600" dirty="0"/>
              <a:t>Why don‘t we use the Test data set for this purpose?</a:t>
            </a:r>
          </a:p>
        </p:txBody>
      </p:sp>
      <p:sp>
        <p:nvSpPr>
          <p:cNvPr id="17" name="Rectangle 16"/>
          <p:cNvSpPr/>
          <p:nvPr/>
        </p:nvSpPr>
        <p:spPr>
          <a:xfrm>
            <a:off x="384341" y="3296058"/>
            <a:ext cx="4569231" cy="332354"/>
          </a:xfrm>
          <a:prstGeom prst="rect">
            <a:avLst/>
          </a:prstGeom>
          <a:solidFill>
            <a:srgbClr val="0070C0">
              <a:alpha val="5000"/>
            </a:srgbClr>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en-US" sz="1662" dirty="0">
                <a:solidFill>
                  <a:srgbClr val="0070C0"/>
                </a:solidFill>
                <a:latin typeface="Arial Narrow" pitchFamily="34" charset="0"/>
              </a:rPr>
              <a:t>Train</a:t>
            </a:r>
          </a:p>
        </p:txBody>
      </p:sp>
      <p:sp>
        <p:nvSpPr>
          <p:cNvPr id="18" name="Rectangle 17"/>
          <p:cNvSpPr/>
          <p:nvPr/>
        </p:nvSpPr>
        <p:spPr>
          <a:xfrm>
            <a:off x="5004277" y="3296058"/>
            <a:ext cx="1561846" cy="332354"/>
          </a:xfrm>
          <a:prstGeom prst="rect">
            <a:avLst/>
          </a:prstGeom>
          <a:solidFill>
            <a:srgbClr val="002060">
              <a:alpha val="5000"/>
            </a:srgbClr>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de-DE" sz="1662" b="1" dirty="0">
                <a:solidFill>
                  <a:srgbClr val="002060"/>
                </a:solidFill>
                <a:latin typeface="Arial Narrow" pitchFamily="34" charset="0"/>
              </a:rPr>
              <a:t>Val</a:t>
            </a:r>
            <a:endParaRPr lang="en-US" sz="1662" b="1" dirty="0">
              <a:solidFill>
                <a:srgbClr val="002060"/>
              </a:solidFill>
              <a:latin typeface="Arial Narrow" pitchFamily="34" charset="0"/>
            </a:endParaRPr>
          </a:p>
        </p:txBody>
      </p:sp>
      <p:sp>
        <p:nvSpPr>
          <p:cNvPr id="21" name="Rectangle 20"/>
          <p:cNvSpPr/>
          <p:nvPr/>
        </p:nvSpPr>
        <p:spPr>
          <a:xfrm>
            <a:off x="384342" y="3761354"/>
            <a:ext cx="2944246" cy="332354"/>
          </a:xfrm>
          <a:prstGeom prst="rect">
            <a:avLst/>
          </a:prstGeom>
          <a:solidFill>
            <a:srgbClr val="0070C0">
              <a:alpha val="5000"/>
            </a:srgbClr>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en-US" sz="1662" dirty="0">
                <a:solidFill>
                  <a:srgbClr val="0070C0"/>
                </a:solidFill>
                <a:latin typeface="Arial Narrow" pitchFamily="34" charset="0"/>
              </a:rPr>
              <a:t>Train</a:t>
            </a:r>
          </a:p>
        </p:txBody>
      </p:sp>
      <p:sp>
        <p:nvSpPr>
          <p:cNvPr id="22" name="Rectangle 21"/>
          <p:cNvSpPr/>
          <p:nvPr/>
        </p:nvSpPr>
        <p:spPr>
          <a:xfrm>
            <a:off x="3375526" y="3761354"/>
            <a:ext cx="1561846" cy="332354"/>
          </a:xfrm>
          <a:prstGeom prst="rect">
            <a:avLst/>
          </a:prstGeom>
          <a:solidFill>
            <a:srgbClr val="002060">
              <a:alpha val="5000"/>
            </a:srgbClr>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de-DE" sz="1662" b="1" dirty="0">
                <a:solidFill>
                  <a:srgbClr val="002060"/>
                </a:solidFill>
                <a:latin typeface="Arial Narrow" pitchFamily="34" charset="0"/>
              </a:rPr>
              <a:t>Val</a:t>
            </a:r>
            <a:endParaRPr lang="en-US" sz="1662" b="1" dirty="0">
              <a:solidFill>
                <a:srgbClr val="002060"/>
              </a:solidFill>
              <a:latin typeface="Arial Narrow" pitchFamily="34" charset="0"/>
            </a:endParaRPr>
          </a:p>
        </p:txBody>
      </p:sp>
      <p:sp>
        <p:nvSpPr>
          <p:cNvPr id="23" name="Rectangle 22"/>
          <p:cNvSpPr/>
          <p:nvPr/>
        </p:nvSpPr>
        <p:spPr>
          <a:xfrm>
            <a:off x="5004554" y="3761354"/>
            <a:ext cx="1561846" cy="332354"/>
          </a:xfrm>
          <a:prstGeom prst="rect">
            <a:avLst/>
          </a:prstGeom>
          <a:solidFill>
            <a:srgbClr val="0070C0">
              <a:alpha val="5000"/>
            </a:srgbClr>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en-US" sz="1662" dirty="0">
                <a:solidFill>
                  <a:srgbClr val="0070C0"/>
                </a:solidFill>
                <a:latin typeface="Arial Narrow" pitchFamily="34" charset="0"/>
              </a:rPr>
              <a:t>Train</a:t>
            </a:r>
          </a:p>
        </p:txBody>
      </p:sp>
      <p:sp>
        <p:nvSpPr>
          <p:cNvPr id="24" name="Rectangle 23"/>
          <p:cNvSpPr/>
          <p:nvPr/>
        </p:nvSpPr>
        <p:spPr>
          <a:xfrm>
            <a:off x="384341" y="4226649"/>
            <a:ext cx="1528828" cy="332354"/>
          </a:xfrm>
          <a:prstGeom prst="rect">
            <a:avLst/>
          </a:prstGeom>
          <a:solidFill>
            <a:srgbClr val="0070C0">
              <a:alpha val="5000"/>
            </a:srgbClr>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en-US" sz="1662" dirty="0">
                <a:solidFill>
                  <a:srgbClr val="0070C0"/>
                </a:solidFill>
                <a:latin typeface="Arial Narrow" pitchFamily="34" charset="0"/>
              </a:rPr>
              <a:t>Train</a:t>
            </a:r>
          </a:p>
        </p:txBody>
      </p:sp>
      <p:sp>
        <p:nvSpPr>
          <p:cNvPr id="25" name="Rectangle 24"/>
          <p:cNvSpPr/>
          <p:nvPr/>
        </p:nvSpPr>
        <p:spPr>
          <a:xfrm>
            <a:off x="1979640" y="4226649"/>
            <a:ext cx="1362434" cy="332354"/>
          </a:xfrm>
          <a:prstGeom prst="rect">
            <a:avLst/>
          </a:prstGeom>
          <a:solidFill>
            <a:srgbClr val="002060">
              <a:alpha val="5000"/>
            </a:srgbClr>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de-DE" sz="1662" b="1" dirty="0">
                <a:solidFill>
                  <a:srgbClr val="002060"/>
                </a:solidFill>
                <a:latin typeface="Arial Narrow" pitchFamily="34" charset="0"/>
              </a:rPr>
              <a:t>Val</a:t>
            </a:r>
            <a:endParaRPr lang="en-US" sz="1662" b="1" dirty="0">
              <a:solidFill>
                <a:srgbClr val="002060"/>
              </a:solidFill>
              <a:latin typeface="Arial Narrow" pitchFamily="34" charset="0"/>
            </a:endParaRPr>
          </a:p>
        </p:txBody>
      </p:sp>
      <p:sp>
        <p:nvSpPr>
          <p:cNvPr id="26" name="Rectangle 25"/>
          <p:cNvSpPr/>
          <p:nvPr/>
        </p:nvSpPr>
        <p:spPr>
          <a:xfrm>
            <a:off x="3375526" y="4226649"/>
            <a:ext cx="3190874" cy="332354"/>
          </a:xfrm>
          <a:prstGeom prst="rect">
            <a:avLst/>
          </a:prstGeom>
          <a:solidFill>
            <a:srgbClr val="0070C0">
              <a:alpha val="5000"/>
            </a:srgbClr>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en-US" sz="1662" dirty="0">
                <a:solidFill>
                  <a:srgbClr val="0070C0"/>
                </a:solidFill>
                <a:latin typeface="Arial Narrow" pitchFamily="34" charset="0"/>
              </a:rPr>
              <a:t>Train</a:t>
            </a:r>
          </a:p>
        </p:txBody>
      </p:sp>
      <p:sp>
        <p:nvSpPr>
          <p:cNvPr id="27" name="Rectangle 26"/>
          <p:cNvSpPr/>
          <p:nvPr/>
        </p:nvSpPr>
        <p:spPr>
          <a:xfrm>
            <a:off x="1996892" y="4691945"/>
            <a:ext cx="4569231" cy="332354"/>
          </a:xfrm>
          <a:prstGeom prst="rect">
            <a:avLst/>
          </a:prstGeom>
          <a:solidFill>
            <a:srgbClr val="0070C0">
              <a:alpha val="5000"/>
            </a:srgbClr>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en-US" sz="1662" dirty="0">
                <a:solidFill>
                  <a:srgbClr val="0070C0"/>
                </a:solidFill>
                <a:latin typeface="Arial Narrow" pitchFamily="34" charset="0"/>
              </a:rPr>
              <a:t>Train</a:t>
            </a:r>
          </a:p>
        </p:txBody>
      </p:sp>
      <p:sp>
        <p:nvSpPr>
          <p:cNvPr id="28" name="Rectangle 27"/>
          <p:cNvSpPr/>
          <p:nvPr/>
        </p:nvSpPr>
        <p:spPr>
          <a:xfrm>
            <a:off x="384342" y="4691945"/>
            <a:ext cx="1561846" cy="332354"/>
          </a:xfrm>
          <a:prstGeom prst="rect">
            <a:avLst/>
          </a:prstGeom>
          <a:solidFill>
            <a:srgbClr val="002060">
              <a:alpha val="5000"/>
            </a:srgbClr>
          </a:solidFill>
          <a:ln w="2222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de-DE" sz="1662" b="1" dirty="0">
                <a:solidFill>
                  <a:srgbClr val="002060"/>
                </a:solidFill>
                <a:latin typeface="Arial Narrow" pitchFamily="34" charset="0"/>
              </a:rPr>
              <a:t>Val</a:t>
            </a:r>
            <a:endParaRPr lang="en-US" sz="1662" b="1" dirty="0">
              <a:solidFill>
                <a:srgbClr val="002060"/>
              </a:solidFill>
              <a:latin typeface="Arial Narrow" pitchFamily="34" charset="0"/>
            </a:endParaRPr>
          </a:p>
        </p:txBody>
      </p:sp>
      <p:sp>
        <p:nvSpPr>
          <p:cNvPr id="29" name="Content Placeholder 14"/>
          <p:cNvSpPr txBox="1">
            <a:spLocks/>
          </p:cNvSpPr>
          <p:nvPr/>
        </p:nvSpPr>
        <p:spPr>
          <a:xfrm>
            <a:off x="0" y="3303795"/>
            <a:ext cx="384342" cy="324618"/>
          </a:xfrm>
          <a:prstGeom prst="rect">
            <a:avLst/>
          </a:prstGeom>
        </p:spPr>
        <p:txBody>
          <a:bodyPr vert="horz" lIns="84406" tIns="42203" rIns="84406" bIns="42203" rtlCol="0" anchor="ctr">
            <a:normAutofit fontScale="85000" lnSpcReduction="10000"/>
          </a:bodyPr>
          <a:lstStyle/>
          <a:p>
            <a:pPr algn="ctr" defTabSz="844029">
              <a:lnSpc>
                <a:spcPct val="90000"/>
              </a:lnSpc>
              <a:spcAft>
                <a:spcPts val="369"/>
              </a:spcAft>
              <a:buClr>
                <a:schemeClr val="tx2"/>
              </a:buClr>
              <a:defRPr/>
            </a:pPr>
            <a:r>
              <a:rPr lang="de-DE" sz="1292" dirty="0">
                <a:solidFill>
                  <a:schemeClr val="tx2">
                    <a:lumMod val="50000"/>
                  </a:schemeClr>
                </a:solidFill>
                <a:latin typeface="Arial Narrow" pitchFamily="34" charset="0"/>
              </a:rPr>
              <a:t>K=1</a:t>
            </a:r>
            <a:endParaRPr lang="en-US" sz="1292" dirty="0">
              <a:solidFill>
                <a:schemeClr val="tx2">
                  <a:lumMod val="50000"/>
                </a:schemeClr>
              </a:solidFill>
              <a:latin typeface="Arial Narrow" pitchFamily="34" charset="0"/>
            </a:endParaRPr>
          </a:p>
        </p:txBody>
      </p:sp>
      <p:sp>
        <p:nvSpPr>
          <p:cNvPr id="30" name="Content Placeholder 14"/>
          <p:cNvSpPr txBox="1">
            <a:spLocks/>
          </p:cNvSpPr>
          <p:nvPr/>
        </p:nvSpPr>
        <p:spPr>
          <a:xfrm>
            <a:off x="-14483" y="3769090"/>
            <a:ext cx="384342" cy="324618"/>
          </a:xfrm>
          <a:prstGeom prst="rect">
            <a:avLst/>
          </a:prstGeom>
        </p:spPr>
        <p:txBody>
          <a:bodyPr vert="horz" lIns="84406" tIns="42203" rIns="84406" bIns="42203" rtlCol="0" anchor="ctr">
            <a:normAutofit fontScale="85000" lnSpcReduction="10000"/>
          </a:bodyPr>
          <a:lstStyle/>
          <a:p>
            <a:pPr algn="ctr" defTabSz="844029">
              <a:lnSpc>
                <a:spcPct val="90000"/>
              </a:lnSpc>
              <a:spcAft>
                <a:spcPts val="369"/>
              </a:spcAft>
              <a:buClr>
                <a:schemeClr val="tx2"/>
              </a:buClr>
              <a:defRPr/>
            </a:pPr>
            <a:r>
              <a:rPr lang="de-DE" sz="1292" dirty="0">
                <a:solidFill>
                  <a:schemeClr val="tx2">
                    <a:lumMod val="50000"/>
                  </a:schemeClr>
                </a:solidFill>
                <a:latin typeface="Arial Narrow" pitchFamily="34" charset="0"/>
              </a:rPr>
              <a:t>K=2</a:t>
            </a:r>
            <a:endParaRPr lang="en-US" sz="1292" dirty="0">
              <a:solidFill>
                <a:schemeClr val="tx2">
                  <a:lumMod val="50000"/>
                </a:schemeClr>
              </a:solidFill>
              <a:latin typeface="Arial Narrow" pitchFamily="34" charset="0"/>
            </a:endParaRPr>
          </a:p>
        </p:txBody>
      </p:sp>
      <p:sp>
        <p:nvSpPr>
          <p:cNvPr id="31" name="Content Placeholder 14"/>
          <p:cNvSpPr txBox="1">
            <a:spLocks/>
          </p:cNvSpPr>
          <p:nvPr/>
        </p:nvSpPr>
        <p:spPr>
          <a:xfrm>
            <a:off x="-14483" y="4234386"/>
            <a:ext cx="384342" cy="324618"/>
          </a:xfrm>
          <a:prstGeom prst="rect">
            <a:avLst/>
          </a:prstGeom>
        </p:spPr>
        <p:txBody>
          <a:bodyPr vert="horz" lIns="84406" tIns="42203" rIns="84406" bIns="42203" rtlCol="0" anchor="ctr">
            <a:normAutofit fontScale="85000" lnSpcReduction="10000"/>
          </a:bodyPr>
          <a:lstStyle/>
          <a:p>
            <a:pPr algn="ctr" defTabSz="844029">
              <a:lnSpc>
                <a:spcPct val="90000"/>
              </a:lnSpc>
              <a:spcAft>
                <a:spcPts val="369"/>
              </a:spcAft>
              <a:buClr>
                <a:schemeClr val="tx2"/>
              </a:buClr>
              <a:defRPr/>
            </a:pPr>
            <a:r>
              <a:rPr lang="de-DE" sz="1292" dirty="0">
                <a:solidFill>
                  <a:schemeClr val="tx2">
                    <a:lumMod val="50000"/>
                  </a:schemeClr>
                </a:solidFill>
                <a:latin typeface="Arial Narrow" pitchFamily="34" charset="0"/>
              </a:rPr>
              <a:t>K=3</a:t>
            </a:r>
            <a:endParaRPr lang="en-US" sz="1292" dirty="0">
              <a:solidFill>
                <a:schemeClr val="tx2">
                  <a:lumMod val="50000"/>
                </a:schemeClr>
              </a:solidFill>
              <a:latin typeface="Arial Narrow" pitchFamily="34" charset="0"/>
            </a:endParaRPr>
          </a:p>
        </p:txBody>
      </p:sp>
      <p:sp>
        <p:nvSpPr>
          <p:cNvPr id="32" name="Content Placeholder 14"/>
          <p:cNvSpPr txBox="1">
            <a:spLocks/>
          </p:cNvSpPr>
          <p:nvPr/>
        </p:nvSpPr>
        <p:spPr>
          <a:xfrm>
            <a:off x="-14483" y="4699681"/>
            <a:ext cx="384342" cy="324618"/>
          </a:xfrm>
          <a:prstGeom prst="rect">
            <a:avLst/>
          </a:prstGeom>
        </p:spPr>
        <p:txBody>
          <a:bodyPr vert="horz" lIns="84406" tIns="42203" rIns="84406" bIns="42203" rtlCol="0" anchor="ctr">
            <a:normAutofit fontScale="85000" lnSpcReduction="10000"/>
          </a:bodyPr>
          <a:lstStyle/>
          <a:p>
            <a:pPr algn="ctr" defTabSz="844029">
              <a:lnSpc>
                <a:spcPct val="90000"/>
              </a:lnSpc>
              <a:spcAft>
                <a:spcPts val="369"/>
              </a:spcAft>
              <a:buClr>
                <a:schemeClr val="tx2"/>
              </a:buClr>
              <a:defRPr/>
            </a:pPr>
            <a:r>
              <a:rPr lang="de-DE" sz="1292" dirty="0">
                <a:solidFill>
                  <a:schemeClr val="tx2">
                    <a:lumMod val="50000"/>
                  </a:schemeClr>
                </a:solidFill>
                <a:latin typeface="Arial Narrow" pitchFamily="34" charset="0"/>
              </a:rPr>
              <a:t>K=4</a:t>
            </a:r>
            <a:endParaRPr lang="en-US" sz="1292" dirty="0">
              <a:solidFill>
                <a:schemeClr val="tx2">
                  <a:lumMod val="50000"/>
                </a:schemeClr>
              </a:solidFill>
              <a:latin typeface="Arial Narrow" pitchFamily="34" charset="0"/>
            </a:endParaRPr>
          </a:p>
        </p:txBody>
      </p:sp>
      <p:sp>
        <p:nvSpPr>
          <p:cNvPr id="33" name="Content Placeholder 14"/>
          <p:cNvSpPr txBox="1">
            <a:spLocks/>
          </p:cNvSpPr>
          <p:nvPr/>
        </p:nvSpPr>
        <p:spPr>
          <a:xfrm>
            <a:off x="-14483" y="2963705"/>
            <a:ext cx="997062" cy="324618"/>
          </a:xfrm>
          <a:prstGeom prst="rect">
            <a:avLst/>
          </a:prstGeom>
        </p:spPr>
        <p:txBody>
          <a:bodyPr vert="horz" lIns="84406" tIns="42203" rIns="84406" bIns="42203" rtlCol="0" anchor="ctr">
            <a:normAutofit/>
          </a:bodyPr>
          <a:lstStyle/>
          <a:p>
            <a:pPr defTabSz="844029">
              <a:lnSpc>
                <a:spcPct val="90000"/>
              </a:lnSpc>
              <a:spcAft>
                <a:spcPts val="369"/>
              </a:spcAft>
              <a:buClr>
                <a:schemeClr val="tx2"/>
              </a:buClr>
              <a:defRPr/>
            </a:pPr>
            <a:r>
              <a:rPr lang="de-DE" sz="1292" dirty="0">
                <a:solidFill>
                  <a:schemeClr val="tx2">
                    <a:lumMod val="50000"/>
                  </a:schemeClr>
                </a:solidFill>
                <a:latin typeface="Arial Narrow" pitchFamily="34" charset="0"/>
              </a:rPr>
              <a:t>Iteration</a:t>
            </a:r>
            <a:endParaRPr lang="en-US" sz="1292" dirty="0">
              <a:solidFill>
                <a:schemeClr val="tx2">
                  <a:lumMod val="50000"/>
                </a:schemeClr>
              </a:solidFill>
              <a:latin typeface="Arial Narrow" pitchFamily="34" charset="0"/>
            </a:endParaRPr>
          </a:p>
        </p:txBody>
      </p:sp>
      <p:sp>
        <p:nvSpPr>
          <p:cNvPr id="34" name="Right Brace 33"/>
          <p:cNvSpPr/>
          <p:nvPr/>
        </p:nvSpPr>
        <p:spPr>
          <a:xfrm rot="16200000">
            <a:off x="3342292" y="-260128"/>
            <a:ext cx="265882" cy="6181783"/>
          </a:xfrm>
          <a:prstGeom prst="rightBrace">
            <a:avLst>
              <a:gd name="adj1" fmla="val 8333"/>
              <a:gd name="adj2" fmla="val 50317"/>
            </a:avLst>
          </a:prstGeom>
          <a:ln w="22225">
            <a:solidFill>
              <a:schemeClr val="bg2"/>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54"/>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Upping the Game through Cross-Validation</a:t>
            </a:r>
          </a:p>
        </p:txBody>
      </p:sp>
      <p:sp>
        <p:nvSpPr>
          <p:cNvPr id="3" name="Text Placeholder 2"/>
          <p:cNvSpPr>
            <a:spLocks noGrp="1"/>
          </p:cNvSpPr>
          <p:nvPr>
            <p:ph type="body" sz="quarter" idx="11"/>
          </p:nvPr>
        </p:nvSpPr>
        <p:spPr>
          <a:xfrm>
            <a:off x="252046" y="1279780"/>
            <a:ext cx="7045256" cy="420980"/>
          </a:xfrm>
        </p:spPr>
        <p:txBody>
          <a:bodyPr/>
          <a:lstStyle/>
          <a:p>
            <a:r>
              <a:rPr lang="en-US" i="0" dirty="0">
                <a:solidFill>
                  <a:srgbClr val="6964D1"/>
                </a:solidFill>
              </a:rPr>
              <a:t>Artificially Increasing Your Training Data Set Needs to be Done Carefully to not Over-Fit Your Model</a:t>
            </a:r>
          </a:p>
        </p:txBody>
      </p:sp>
      <p:sp>
        <p:nvSpPr>
          <p:cNvPr id="12" name="Rectangle 11"/>
          <p:cNvSpPr/>
          <p:nvPr/>
        </p:nvSpPr>
        <p:spPr>
          <a:xfrm>
            <a:off x="384342" y="2033114"/>
            <a:ext cx="6230769" cy="598237"/>
          </a:xfrm>
          <a:prstGeom prst="rect">
            <a:avLst/>
          </a:prstGeom>
          <a:solidFill>
            <a:srgbClr val="0070C0">
              <a:alpha val="5000"/>
            </a:srgbClr>
          </a:solid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en-US" sz="1662" dirty="0">
                <a:solidFill>
                  <a:srgbClr val="0070C0"/>
                </a:solidFill>
                <a:latin typeface="Arial Narrow" pitchFamily="34" charset="0"/>
              </a:rPr>
              <a:t>Training Data Set</a:t>
            </a:r>
          </a:p>
        </p:txBody>
      </p:sp>
      <p:sp>
        <p:nvSpPr>
          <p:cNvPr id="13" name="Rectangle 12"/>
          <p:cNvSpPr/>
          <p:nvPr/>
        </p:nvSpPr>
        <p:spPr>
          <a:xfrm>
            <a:off x="6699065" y="2033114"/>
            <a:ext cx="1976640" cy="598237"/>
          </a:xfrm>
          <a:prstGeom prst="rect">
            <a:avLst/>
          </a:prstGeom>
          <a:solidFill>
            <a:srgbClr val="C00000">
              <a:alpha val="5000"/>
            </a:srgbClr>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en-US" sz="1662" dirty="0">
                <a:solidFill>
                  <a:srgbClr val="C00000"/>
                </a:solidFill>
                <a:latin typeface="Arial Narrow" pitchFamily="34" charset="0"/>
              </a:rPr>
              <a:t>Test Data Set</a:t>
            </a:r>
          </a:p>
        </p:txBody>
      </p:sp>
      <p:sp>
        <p:nvSpPr>
          <p:cNvPr id="16" name="Content Placeholder 14"/>
          <p:cNvSpPr>
            <a:spLocks noGrp="1"/>
          </p:cNvSpPr>
          <p:nvPr>
            <p:ph sz="quarter" idx="15"/>
          </p:nvPr>
        </p:nvSpPr>
        <p:spPr>
          <a:xfrm>
            <a:off x="252046" y="4691944"/>
            <a:ext cx="8639908" cy="1617455"/>
          </a:xfrm>
        </p:spPr>
        <p:txBody>
          <a:bodyPr anchor="b">
            <a:noAutofit/>
          </a:bodyPr>
          <a:lstStyle/>
          <a:p>
            <a:r>
              <a:rPr lang="en-US" sz="1600" dirty="0"/>
              <a:t>From our Training data set, with or without Cross-Validation other forms of Validation, results a Model. We assess its performance on an formerly unseen, separate Test data set.</a:t>
            </a:r>
          </a:p>
          <a:p>
            <a:endParaRPr lang="en-US" sz="1600" dirty="0"/>
          </a:p>
          <a:p>
            <a:r>
              <a:rPr lang="en-US" sz="1600" dirty="0"/>
              <a:t>Having Cross-Validation, Validation or other techniques of Optimization made through feedback from the Test data set, would lead to Data Leakage and indirectly exposing the Model to is. The Performance Evaluation in the end would yield a slightly better result there from. This Performance would not be achieved in production systems later on when this bias vanishes.</a:t>
            </a:r>
          </a:p>
        </p:txBody>
      </p:sp>
      <p:sp>
        <p:nvSpPr>
          <p:cNvPr id="34" name="Oval 33"/>
          <p:cNvSpPr/>
          <p:nvPr/>
        </p:nvSpPr>
        <p:spPr>
          <a:xfrm>
            <a:off x="5569062" y="3229588"/>
            <a:ext cx="2260006" cy="930591"/>
          </a:xfrm>
          <a:prstGeom prst="ellipse">
            <a:avLst/>
          </a:prstGeom>
          <a:solidFill>
            <a:schemeClr val="accent4">
              <a:lumMod val="75000"/>
              <a:alpha val="5000"/>
            </a:schemeClr>
          </a:solidFill>
          <a:ln w="222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en-US" sz="1292" dirty="0">
                <a:solidFill>
                  <a:schemeClr val="accent4">
                    <a:lumMod val="75000"/>
                  </a:schemeClr>
                </a:solidFill>
                <a:latin typeface="Arial" charset="0"/>
              </a:rPr>
              <a:t>Final, Tuned Model</a:t>
            </a:r>
          </a:p>
        </p:txBody>
      </p:sp>
      <p:cxnSp>
        <p:nvCxnSpPr>
          <p:cNvPr id="36" name="Straight Arrow Connector 35"/>
          <p:cNvCxnSpPr>
            <a:endCxn id="34" idx="1"/>
          </p:cNvCxnSpPr>
          <p:nvPr/>
        </p:nvCxnSpPr>
        <p:spPr>
          <a:xfrm>
            <a:off x="5170237" y="2631351"/>
            <a:ext cx="729795" cy="734519"/>
          </a:xfrm>
          <a:prstGeom prst="straightConnector1">
            <a:avLst/>
          </a:prstGeom>
          <a:ln w="22225">
            <a:solidFill>
              <a:srgbClr val="0070C0"/>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3" idx="2"/>
          </p:cNvCxnSpPr>
          <p:nvPr/>
        </p:nvCxnSpPr>
        <p:spPr>
          <a:xfrm flipV="1">
            <a:off x="7297302" y="2631351"/>
            <a:ext cx="390083" cy="664708"/>
          </a:xfrm>
          <a:prstGeom prst="straightConnector1">
            <a:avLst/>
          </a:prstGeom>
          <a:ln w="22225">
            <a:solidFill>
              <a:srgbClr val="C00000"/>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43" name="Content Placeholder 14"/>
          <p:cNvSpPr txBox="1">
            <a:spLocks/>
          </p:cNvSpPr>
          <p:nvPr/>
        </p:nvSpPr>
        <p:spPr>
          <a:xfrm>
            <a:off x="3250966" y="2823027"/>
            <a:ext cx="2318095" cy="539502"/>
          </a:xfrm>
          <a:prstGeom prst="rect">
            <a:avLst/>
          </a:prstGeom>
        </p:spPr>
        <p:txBody>
          <a:bodyPr vert="horz" lIns="84406" tIns="42203" rIns="84406" bIns="42203" rtlCol="0" anchor="ctr">
            <a:normAutofit/>
          </a:bodyPr>
          <a:lstStyle/>
          <a:p>
            <a:pPr algn="ctr" defTabSz="844029">
              <a:lnSpc>
                <a:spcPct val="90000"/>
              </a:lnSpc>
              <a:spcAft>
                <a:spcPts val="369"/>
              </a:spcAft>
              <a:buClr>
                <a:schemeClr val="tx2"/>
              </a:buClr>
              <a:defRPr/>
            </a:pPr>
            <a:r>
              <a:rPr lang="en-US" sz="1600" dirty="0">
                <a:solidFill>
                  <a:schemeClr val="bg2"/>
                </a:solidFill>
                <a:latin typeface="Arial Narrow" pitchFamily="34" charset="0"/>
              </a:rPr>
              <a:t>Model Generation which may  includes Optimization</a:t>
            </a:r>
          </a:p>
        </p:txBody>
      </p:sp>
      <p:sp>
        <p:nvSpPr>
          <p:cNvPr id="44" name="Content Placeholder 14"/>
          <p:cNvSpPr txBox="1">
            <a:spLocks/>
          </p:cNvSpPr>
          <p:nvPr/>
        </p:nvSpPr>
        <p:spPr>
          <a:xfrm>
            <a:off x="7031419" y="2830764"/>
            <a:ext cx="2318095" cy="539502"/>
          </a:xfrm>
          <a:prstGeom prst="rect">
            <a:avLst/>
          </a:prstGeom>
        </p:spPr>
        <p:txBody>
          <a:bodyPr vert="horz" lIns="84406" tIns="42203" rIns="84406" bIns="42203" rtlCol="0" anchor="ctr">
            <a:normAutofit/>
          </a:bodyPr>
          <a:lstStyle/>
          <a:p>
            <a:pPr algn="ctr" defTabSz="844029">
              <a:lnSpc>
                <a:spcPct val="90000"/>
              </a:lnSpc>
              <a:spcAft>
                <a:spcPts val="369"/>
              </a:spcAft>
              <a:buClr>
                <a:schemeClr val="tx2"/>
              </a:buClr>
              <a:defRPr/>
            </a:pPr>
            <a:r>
              <a:rPr lang="en-US" sz="1600" dirty="0">
                <a:solidFill>
                  <a:schemeClr val="bg2"/>
                </a:solidFill>
                <a:latin typeface="Arial Narrow" pitchFamily="34" charset="0"/>
              </a:rPr>
              <a:t>Performance</a:t>
            </a:r>
            <a:br>
              <a:rPr lang="en-US" sz="1600" dirty="0">
                <a:solidFill>
                  <a:schemeClr val="bg2"/>
                </a:solidFill>
                <a:latin typeface="Arial Narrow" pitchFamily="34" charset="0"/>
              </a:rPr>
            </a:br>
            <a:r>
              <a:rPr lang="en-US" sz="1600" dirty="0">
                <a:solidFill>
                  <a:schemeClr val="bg2"/>
                </a:solidFill>
                <a:latin typeface="Arial Narrow" pitchFamily="34" charset="0"/>
              </a:rPr>
              <a:t>Evaluation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51400" y="1052670"/>
            <a:ext cx="914400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a:solidFill>
                  <a:schemeClr val="bg1"/>
                </a:solidFill>
              </a:rPr>
              <a:t>Chapter 6:</a:t>
            </a:r>
            <a:br>
              <a:rPr lang="en-US" sz="2800" b="1" dirty="0">
                <a:solidFill>
                  <a:schemeClr val="bg1"/>
                </a:solidFill>
              </a:rPr>
            </a:br>
            <a:r>
              <a:rPr lang="en-US" sz="4800" b="1" dirty="0">
                <a:solidFill>
                  <a:schemeClr val="bg1"/>
                </a:solidFill>
                <a:latin typeface="Ubuntu" panose="020B0504030602030204" pitchFamily="34" charset="0"/>
              </a:rPr>
              <a:t>Grid-Search &amp;</a:t>
            </a:r>
            <a:br>
              <a:rPr lang="en-US" sz="4800" b="1" dirty="0">
                <a:solidFill>
                  <a:schemeClr val="bg1"/>
                </a:solidFill>
                <a:latin typeface="Ubuntu" panose="020B0504030602030204" pitchFamily="34" charset="0"/>
              </a:rPr>
            </a:br>
            <a:r>
              <a:rPr lang="en-US" sz="4800" b="1" dirty="0">
                <a:solidFill>
                  <a:schemeClr val="bg1"/>
                </a:solidFill>
                <a:latin typeface="Ubuntu" panose="020B0504030602030204" pitchFamily="34" charset="0"/>
              </a:rPr>
              <a:t>Hyper-Parameter </a:t>
            </a:r>
            <a:br>
              <a:rPr lang="en-US" sz="4800" b="1" dirty="0">
                <a:solidFill>
                  <a:schemeClr val="bg1"/>
                </a:solidFill>
                <a:latin typeface="Ubuntu" panose="020B0504030602030204" pitchFamily="34" charset="0"/>
              </a:rPr>
            </a:br>
            <a:r>
              <a:rPr lang="en-US" sz="4800" b="1" dirty="0">
                <a:solidFill>
                  <a:schemeClr val="bg1"/>
                </a:solidFill>
                <a:latin typeface="Ubuntu" panose="020B0504030602030204" pitchFamily="34" charset="0"/>
              </a:rPr>
              <a:t>Optimization</a:t>
            </a:r>
          </a:p>
        </p:txBody>
      </p:sp>
    </p:spTree>
    <p:extLst>
      <p:ext uri="{BB962C8B-B14F-4D97-AF65-F5344CB8AC3E}">
        <p14:creationId xmlns:p14="http://schemas.microsoft.com/office/powerpoint/2010/main" val="2786240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Hyper-Parameter Tuning &amp; Grid Search</a:t>
            </a:r>
          </a:p>
        </p:txBody>
      </p:sp>
      <p:sp>
        <p:nvSpPr>
          <p:cNvPr id="3" name="Text Placeholder 2"/>
          <p:cNvSpPr>
            <a:spLocks noGrp="1"/>
          </p:cNvSpPr>
          <p:nvPr>
            <p:ph type="body" sz="quarter" idx="11"/>
          </p:nvPr>
        </p:nvSpPr>
        <p:spPr>
          <a:xfrm>
            <a:off x="252046" y="1302797"/>
            <a:ext cx="8639908" cy="507831"/>
          </a:xfrm>
        </p:spPr>
        <p:txBody>
          <a:bodyPr/>
          <a:lstStyle/>
          <a:p>
            <a:r>
              <a:rPr lang="en-US" i="0" dirty="0">
                <a:solidFill>
                  <a:srgbClr val="6964D1"/>
                </a:solidFill>
              </a:rPr>
              <a:t>Best Practices for Hyper-Parameter Tuning and Search are Challenging to Provide w/o Concrete Cases</a:t>
            </a:r>
          </a:p>
        </p:txBody>
      </p:sp>
      <p:sp>
        <p:nvSpPr>
          <p:cNvPr id="7" name="Content Placeholder 6"/>
          <p:cNvSpPr>
            <a:spLocks noGrp="1"/>
          </p:cNvSpPr>
          <p:nvPr>
            <p:ph sz="quarter" idx="15"/>
          </p:nvPr>
        </p:nvSpPr>
        <p:spPr>
          <a:xfrm>
            <a:off x="218166" y="4575940"/>
            <a:ext cx="8639908" cy="2127065"/>
          </a:xfrm>
        </p:spPr>
        <p:txBody>
          <a:bodyPr anchor="b">
            <a:noAutofit/>
          </a:bodyPr>
          <a:lstStyle/>
          <a:p>
            <a:pPr marL="164127" indent="-164127">
              <a:buFont typeface="Arial" pitchFamily="34" charset="0"/>
              <a:buChar char="•"/>
            </a:pPr>
            <a:r>
              <a:rPr lang="en-US" sz="1400" dirty="0">
                <a:latin typeface="+mj-lt"/>
              </a:rPr>
              <a:t>For one Model to build, the Grid Search algorithm would need to check all possible combinations of categorical Hyper-Parameters – depicted in the above grid for a two Hyper-Parameter search space by all the 25 intersections within the grid and on its outer border </a:t>
            </a:r>
            <a:r>
              <a:rPr lang="en-US" sz="1400" i="1" dirty="0">
                <a:latin typeface="+mj-lt"/>
              </a:rPr>
              <a:t>(continuous parameters may be discretized for simplicity)</a:t>
            </a:r>
          </a:p>
          <a:p>
            <a:pPr marL="164127" indent="-164127">
              <a:buFont typeface="Arial" pitchFamily="34" charset="0"/>
              <a:buChar char="•"/>
            </a:pPr>
            <a:r>
              <a:rPr lang="en-US" sz="1400" dirty="0">
                <a:latin typeface="+mj-lt"/>
              </a:rPr>
              <a:t>Any Model Generation step may include a </a:t>
            </a:r>
            <a:r>
              <a:rPr lang="en-US" sz="1400" i="1" dirty="0">
                <a:latin typeface="+mj-lt"/>
                <a:cs typeface="Times New Roman" pitchFamily="18" charset="0"/>
              </a:rPr>
              <a:t>K</a:t>
            </a:r>
            <a:r>
              <a:rPr lang="en-US" sz="1400" dirty="0">
                <a:latin typeface="+mj-lt"/>
              </a:rPr>
              <a:t>-Fold Cross-Validation within it as a Best Practice to make the Model more robust</a:t>
            </a:r>
          </a:p>
          <a:p>
            <a:pPr marL="164127" indent="-164127">
              <a:buFont typeface="Arial" pitchFamily="34" charset="0"/>
              <a:buChar char="•"/>
            </a:pPr>
            <a:r>
              <a:rPr lang="en-US" sz="1400" dirty="0">
                <a:latin typeface="+mj-lt"/>
              </a:rPr>
              <a:t>For very large search spaces (number and/or cardinality of Hyper Parameters)</a:t>
            </a:r>
          </a:p>
          <a:p>
            <a:pPr marL="332651" lvl="1" indent="-164127">
              <a:buFont typeface="Arial" pitchFamily="34" charset="0"/>
              <a:buChar char="•"/>
            </a:pPr>
            <a:r>
              <a:rPr lang="en-US" sz="1400" dirty="0">
                <a:latin typeface="+mj-lt"/>
              </a:rPr>
              <a:t>it may be a good idea to look for optima using exponentially scaled parameter values for each one</a:t>
            </a:r>
          </a:p>
          <a:p>
            <a:pPr marL="332651" lvl="1" indent="-164127">
              <a:buFont typeface="Arial" pitchFamily="34" charset="0"/>
              <a:buChar char="•"/>
            </a:pPr>
            <a:r>
              <a:rPr lang="en-US" sz="1400" dirty="0">
                <a:latin typeface="+mj-lt"/>
              </a:rPr>
              <a:t>So you can find regions where there might be a best performing combination of parameters</a:t>
            </a:r>
          </a:p>
          <a:p>
            <a:pPr marL="164127" indent="-164127">
              <a:buFont typeface="Arial" pitchFamily="34" charset="0"/>
              <a:buChar char="•"/>
            </a:pPr>
            <a:r>
              <a:rPr lang="en-US" sz="1400" dirty="0">
                <a:latin typeface="+mj-lt"/>
              </a:rPr>
              <a:t>Higher Learning Rates </a:t>
            </a:r>
            <a:r>
              <a:rPr lang="el-GR" sz="1400" i="1" dirty="0">
                <a:latin typeface="+mj-lt"/>
                <a:cs typeface="Times New Roman" pitchFamily="18" charset="0"/>
              </a:rPr>
              <a:t>α</a:t>
            </a:r>
            <a:r>
              <a:rPr lang="en-US" sz="1400" dirty="0">
                <a:latin typeface="+mj-lt"/>
              </a:rPr>
              <a:t> usually yield faster Training times but may decrease your Model‘s performance due to skipped optima along the way – slower Learning Rates tend to train longer times w/ usually higher robustness</a:t>
            </a:r>
          </a:p>
        </p:txBody>
      </p:sp>
      <p:grpSp>
        <p:nvGrpSpPr>
          <p:cNvPr id="25" name="Group 24"/>
          <p:cNvGrpSpPr/>
          <p:nvPr/>
        </p:nvGrpSpPr>
        <p:grpSpPr>
          <a:xfrm>
            <a:off x="517283" y="1900172"/>
            <a:ext cx="2060594" cy="1661769"/>
            <a:chOff x="560390" y="1844780"/>
            <a:chExt cx="2232310" cy="1800250"/>
          </a:xfrm>
        </p:grpSpPr>
        <p:sp>
          <p:nvSpPr>
            <p:cNvPr id="8" name="Rectangle 7"/>
            <p:cNvSpPr/>
            <p:nvPr/>
          </p:nvSpPr>
          <p:spPr>
            <a:xfrm>
              <a:off x="560390" y="1844780"/>
              <a:ext cx="2232310" cy="1800250"/>
            </a:xfrm>
            <a:prstGeom prst="rect">
              <a:avLst/>
            </a:prstGeom>
            <a:noFill/>
            <a:ln w="222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59440" fontAlgn="base">
                <a:lnSpc>
                  <a:spcPct val="90000"/>
                </a:lnSpc>
                <a:buClr>
                  <a:schemeClr val="accent3"/>
                </a:buClr>
              </a:pPr>
              <a:endParaRPr lang="en-US" sz="1292" dirty="0">
                <a:solidFill>
                  <a:schemeClr val="tx2">
                    <a:lumMod val="50000"/>
                  </a:schemeClr>
                </a:solidFill>
                <a:latin typeface="Arial" charset="0"/>
              </a:endParaRPr>
            </a:p>
          </p:txBody>
        </p:sp>
        <p:cxnSp>
          <p:nvCxnSpPr>
            <p:cNvPr id="10" name="Straight Connector 9"/>
            <p:cNvCxnSpPr/>
            <p:nvPr/>
          </p:nvCxnSpPr>
          <p:spPr>
            <a:xfrm>
              <a:off x="1064460" y="1844780"/>
              <a:ext cx="0" cy="1800250"/>
            </a:xfrm>
            <a:prstGeom prst="line">
              <a:avLst/>
            </a:prstGeom>
            <a:ln w="22225">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56030" y="1844780"/>
              <a:ext cx="0" cy="1800250"/>
            </a:xfrm>
            <a:prstGeom prst="line">
              <a:avLst/>
            </a:prstGeom>
            <a:ln w="22225">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268030" y="1844780"/>
              <a:ext cx="0" cy="1800250"/>
            </a:xfrm>
            <a:prstGeom prst="line">
              <a:avLst/>
            </a:prstGeom>
            <a:ln w="22225">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60390" y="2761200"/>
              <a:ext cx="2232310" cy="0"/>
            </a:xfrm>
            <a:prstGeom prst="line">
              <a:avLst/>
            </a:prstGeom>
            <a:ln w="22225">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60390" y="2276840"/>
              <a:ext cx="2232310" cy="0"/>
            </a:xfrm>
            <a:prstGeom prst="line">
              <a:avLst/>
            </a:prstGeom>
            <a:ln w="22225">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60390" y="3248975"/>
              <a:ext cx="2232310" cy="0"/>
            </a:xfrm>
            <a:prstGeom prst="line">
              <a:avLst/>
            </a:prstGeom>
            <a:ln w="22225">
              <a:solidFill>
                <a:srgbClr val="0070C0"/>
              </a:solidFill>
              <a:prstDash val="solid"/>
              <a:tailEnd type="none"/>
            </a:ln>
          </p:spPr>
          <p:style>
            <a:lnRef idx="1">
              <a:schemeClr val="accent1"/>
            </a:lnRef>
            <a:fillRef idx="0">
              <a:schemeClr val="accent1"/>
            </a:fillRef>
            <a:effectRef idx="0">
              <a:schemeClr val="accent1"/>
            </a:effectRef>
            <a:fontRef idx="minor">
              <a:schemeClr val="tx1"/>
            </a:fontRef>
          </p:style>
        </p:cxnSp>
      </p:grpSp>
      <p:sp>
        <p:nvSpPr>
          <p:cNvPr id="26" name="Content Placeholder 6"/>
          <p:cNvSpPr txBox="1">
            <a:spLocks/>
          </p:cNvSpPr>
          <p:nvPr/>
        </p:nvSpPr>
        <p:spPr>
          <a:xfrm>
            <a:off x="3242585" y="1966643"/>
            <a:ext cx="5517074" cy="1794711"/>
          </a:xfrm>
          <a:prstGeom prst="rect">
            <a:avLst/>
          </a:prstGeom>
        </p:spPr>
        <p:txBody>
          <a:bodyPr vert="horz" lIns="84406" tIns="42203" rIns="84406" bIns="42203" rtlCol="0" anchor="ctr">
            <a:normAutofit/>
          </a:bodyPr>
          <a:lstStyle/>
          <a:p>
            <a:pPr marL="164127" indent="-164127" defTabSz="844029">
              <a:lnSpc>
                <a:spcPct val="90000"/>
              </a:lnSpc>
              <a:spcAft>
                <a:spcPts val="369"/>
              </a:spcAft>
              <a:buClr>
                <a:schemeClr val="tx2"/>
              </a:buClr>
            </a:pPr>
            <a:r>
              <a:rPr lang="en-US" sz="1500" dirty="0">
                <a:solidFill>
                  <a:schemeClr val="tx2">
                    <a:lumMod val="50000"/>
                  </a:schemeClr>
                </a:solidFill>
                <a:latin typeface="+mj-lt"/>
              </a:rPr>
              <a:t>Hyper-Parameter </a:t>
            </a:r>
            <a:r>
              <a:rPr lang="en-US" sz="1500" i="1" dirty="0">
                <a:solidFill>
                  <a:schemeClr val="tx2">
                    <a:lumMod val="50000"/>
                  </a:schemeClr>
                </a:solidFill>
                <a:latin typeface="+mj-lt"/>
                <a:cs typeface="Times New Roman" pitchFamily="18" charset="0"/>
              </a:rPr>
              <a:t>C</a:t>
            </a:r>
            <a:r>
              <a:rPr lang="en-US" sz="1500" dirty="0">
                <a:solidFill>
                  <a:schemeClr val="tx2">
                    <a:lumMod val="50000"/>
                  </a:schemeClr>
                </a:solidFill>
                <a:latin typeface="+mj-lt"/>
              </a:rPr>
              <a:t> w/ factorial value list, </a:t>
            </a:r>
            <a:br>
              <a:rPr lang="en-US" sz="1500" dirty="0">
                <a:solidFill>
                  <a:schemeClr val="tx2">
                    <a:lumMod val="50000"/>
                  </a:schemeClr>
                </a:solidFill>
                <a:latin typeface="+mj-lt"/>
              </a:rPr>
            </a:br>
            <a:r>
              <a:rPr lang="en-US" sz="1500" dirty="0">
                <a:solidFill>
                  <a:schemeClr val="tx2">
                    <a:lumMod val="50000"/>
                  </a:schemeClr>
                </a:solidFill>
                <a:latin typeface="+mj-lt"/>
              </a:rPr>
              <a:t>e.g. </a:t>
            </a:r>
            <a:r>
              <a:rPr lang="en-US" sz="1500" i="1" dirty="0">
                <a:solidFill>
                  <a:schemeClr val="tx2">
                    <a:lumMod val="50000"/>
                  </a:schemeClr>
                </a:solidFill>
                <a:latin typeface="+mj-lt"/>
                <a:cs typeface="Times New Roman" pitchFamily="18" charset="0"/>
              </a:rPr>
              <a:t>(0, 1, 10, 100, 1000) </a:t>
            </a:r>
            <a:r>
              <a:rPr lang="en-US" sz="1500" dirty="0">
                <a:solidFill>
                  <a:schemeClr val="tx2">
                    <a:lumMod val="50000"/>
                  </a:schemeClr>
                </a:solidFill>
                <a:latin typeface="+mj-lt"/>
                <a:cs typeface="Times New Roman" pitchFamily="18" charset="0"/>
              </a:rPr>
              <a:t>by </a:t>
            </a:r>
          </a:p>
          <a:p>
            <a:pPr marL="164127" indent="-164127" defTabSz="844029">
              <a:lnSpc>
                <a:spcPct val="90000"/>
              </a:lnSpc>
              <a:spcAft>
                <a:spcPts val="369"/>
              </a:spcAft>
              <a:buClr>
                <a:schemeClr val="tx2"/>
              </a:buClr>
            </a:pPr>
            <a:r>
              <a:rPr lang="en-US" sz="1500" dirty="0">
                <a:solidFill>
                  <a:schemeClr val="tx2">
                    <a:lumMod val="50000"/>
                  </a:schemeClr>
                </a:solidFill>
                <a:latin typeface="+mj-lt"/>
              </a:rPr>
              <a:t>Hyper-Parameter </a:t>
            </a:r>
            <a:r>
              <a:rPr lang="el-GR" sz="1500" i="1" dirty="0">
                <a:solidFill>
                  <a:schemeClr val="tx2">
                    <a:lumMod val="50000"/>
                  </a:schemeClr>
                </a:solidFill>
                <a:latin typeface="+mj-lt"/>
                <a:cs typeface="Times New Roman" pitchFamily="18" charset="0"/>
              </a:rPr>
              <a:t>γ</a:t>
            </a:r>
            <a:r>
              <a:rPr lang="en-US" sz="1500" dirty="0">
                <a:solidFill>
                  <a:schemeClr val="tx2">
                    <a:lumMod val="50000"/>
                  </a:schemeClr>
                </a:solidFill>
                <a:latin typeface="+mj-lt"/>
              </a:rPr>
              <a:t> w/ factorial value list, </a:t>
            </a:r>
            <a:br>
              <a:rPr lang="en-US" sz="1500" dirty="0">
                <a:solidFill>
                  <a:schemeClr val="tx2">
                    <a:lumMod val="50000"/>
                  </a:schemeClr>
                </a:solidFill>
                <a:latin typeface="+mj-lt"/>
              </a:rPr>
            </a:br>
            <a:r>
              <a:rPr lang="en-US" sz="1500" dirty="0">
                <a:solidFill>
                  <a:schemeClr val="tx2">
                    <a:lumMod val="50000"/>
                  </a:schemeClr>
                </a:solidFill>
                <a:latin typeface="+mj-lt"/>
              </a:rPr>
              <a:t>e.g. </a:t>
            </a:r>
            <a:r>
              <a:rPr lang="en-US" sz="1500" i="1" dirty="0">
                <a:solidFill>
                  <a:schemeClr val="tx2">
                    <a:lumMod val="50000"/>
                  </a:schemeClr>
                </a:solidFill>
                <a:latin typeface="+mj-lt"/>
                <a:cs typeface="Times New Roman" pitchFamily="18" charset="0"/>
              </a:rPr>
              <a:t>(0, 0.1, 0.01, 0.001, 0.0001)</a:t>
            </a:r>
            <a:r>
              <a:rPr lang="en-US" sz="1500" dirty="0">
                <a:solidFill>
                  <a:schemeClr val="tx2">
                    <a:lumMod val="50000"/>
                  </a:schemeClr>
                </a:solidFill>
                <a:latin typeface="+mj-lt"/>
                <a:cs typeface="Times New Roman" pitchFamily="18" charset="0"/>
              </a:rPr>
              <a:t> – </a:t>
            </a:r>
          </a:p>
          <a:p>
            <a:pPr marL="164127" indent="-164127" defTabSz="844029">
              <a:lnSpc>
                <a:spcPct val="90000"/>
              </a:lnSpc>
              <a:spcAft>
                <a:spcPts val="369"/>
              </a:spcAft>
              <a:buClr>
                <a:schemeClr val="tx2"/>
              </a:buClr>
            </a:pPr>
            <a:r>
              <a:rPr lang="en-US" sz="1500" dirty="0">
                <a:solidFill>
                  <a:schemeClr val="tx2">
                    <a:lumMod val="50000"/>
                  </a:schemeClr>
                </a:solidFill>
                <a:latin typeface="+mj-lt"/>
                <a:cs typeface="Times New Roman" pitchFamily="18" charset="0"/>
              </a:rPr>
              <a:t>One is a regularization penalty (</a:t>
            </a:r>
            <a:r>
              <a:rPr lang="en-US" sz="1500" i="1" dirty="0">
                <a:solidFill>
                  <a:schemeClr val="tx2">
                    <a:lumMod val="50000"/>
                  </a:schemeClr>
                </a:solidFill>
                <a:latin typeface="+mj-lt"/>
                <a:cs typeface="Times New Roman" pitchFamily="18" charset="0"/>
              </a:rPr>
              <a:t>C</a:t>
            </a:r>
            <a:r>
              <a:rPr lang="en-US" sz="1500" dirty="0">
                <a:solidFill>
                  <a:schemeClr val="tx2">
                    <a:lumMod val="50000"/>
                  </a:schemeClr>
                </a:solidFill>
                <a:latin typeface="+mj-lt"/>
                <a:cs typeface="Times New Roman" pitchFamily="18" charset="0"/>
              </a:rPr>
              <a:t>) for wrong predictions on Validation data and the other is to reduce Model Complexity</a:t>
            </a:r>
            <a:r>
              <a:rPr lang="en-US" sz="1500" dirty="0">
                <a:solidFill>
                  <a:srgbClr val="998C85">
                    <a:lumMod val="50000"/>
                  </a:srgbClr>
                </a:solidFill>
                <a:latin typeface="+mj-lt"/>
                <a:cs typeface="Times New Roman" pitchFamily="18" charset="0"/>
              </a:rPr>
              <a:t> (</a:t>
            </a:r>
            <a:r>
              <a:rPr lang="el-GR" sz="1500" i="1" dirty="0">
                <a:solidFill>
                  <a:schemeClr val="tx2">
                    <a:lumMod val="50000"/>
                  </a:schemeClr>
                </a:solidFill>
                <a:latin typeface="+mj-lt"/>
                <a:cs typeface="Times New Roman" pitchFamily="18" charset="0"/>
              </a:rPr>
              <a:t>γ</a:t>
            </a:r>
            <a:r>
              <a:rPr lang="en-US" sz="1500" dirty="0">
                <a:solidFill>
                  <a:srgbClr val="998C85">
                    <a:lumMod val="50000"/>
                  </a:srgbClr>
                </a:solidFill>
                <a:latin typeface="+mj-lt"/>
                <a:cs typeface="Times New Roman" pitchFamily="18" charset="0"/>
              </a:rPr>
              <a:t>) </a:t>
            </a:r>
            <a:r>
              <a:rPr lang="en-US" sz="1500" dirty="0">
                <a:solidFill>
                  <a:schemeClr val="tx2">
                    <a:lumMod val="50000"/>
                  </a:schemeClr>
                </a:solidFill>
                <a:latin typeface="+mj-lt"/>
                <a:cs typeface="Times New Roman" pitchFamily="18" charset="0"/>
              </a:rPr>
              <a:t>to favor simpler, more robust Models</a:t>
            </a:r>
            <a:endParaRPr lang="en-US" sz="1500" i="1" dirty="0">
              <a:solidFill>
                <a:schemeClr val="tx2">
                  <a:lumMod val="50000"/>
                </a:schemeClr>
              </a:solidFill>
              <a:latin typeface="+mj-lt"/>
              <a:cs typeface="Times New Roman" pitchFamily="18" charset="0"/>
            </a:endParaRPr>
          </a:p>
          <a:p>
            <a:pPr marL="164127" indent="-164127" defTabSz="844029">
              <a:lnSpc>
                <a:spcPct val="90000"/>
              </a:lnSpc>
              <a:spcAft>
                <a:spcPts val="369"/>
              </a:spcAft>
              <a:buClr>
                <a:schemeClr val="tx2"/>
              </a:buClr>
            </a:pPr>
            <a:endParaRPr lang="en-US" sz="1500" i="1" dirty="0">
              <a:solidFill>
                <a:schemeClr val="tx2">
                  <a:lumMod val="50000"/>
                </a:schemeClr>
              </a:solidFill>
              <a:latin typeface="+mj-lt"/>
              <a:cs typeface="Times New Roman" pitchFamily="18" charset="0"/>
            </a:endParaRPr>
          </a:p>
        </p:txBody>
      </p:sp>
      <p:sp>
        <p:nvSpPr>
          <p:cNvPr id="27" name="Content Placeholder 6"/>
          <p:cNvSpPr txBox="1">
            <a:spLocks/>
          </p:cNvSpPr>
          <p:nvPr/>
        </p:nvSpPr>
        <p:spPr>
          <a:xfrm>
            <a:off x="184929" y="3495471"/>
            <a:ext cx="5517074" cy="465295"/>
          </a:xfrm>
          <a:prstGeom prst="rect">
            <a:avLst/>
          </a:prstGeom>
        </p:spPr>
        <p:txBody>
          <a:bodyPr vert="horz" lIns="84406" tIns="42203" rIns="84406" bIns="42203" rtlCol="0" anchor="ctr">
            <a:normAutofit/>
          </a:bodyPr>
          <a:lstStyle/>
          <a:p>
            <a:pPr marL="164127" indent="-164127" defTabSz="844029">
              <a:lnSpc>
                <a:spcPct val="90000"/>
              </a:lnSpc>
              <a:spcAft>
                <a:spcPts val="369"/>
              </a:spcAft>
              <a:buClr>
                <a:schemeClr val="tx2"/>
              </a:buClr>
              <a:tabLst>
                <a:tab pos="580307" algn="l"/>
                <a:tab pos="1074154" algn="l"/>
                <a:tab pos="1655926" algn="l"/>
                <a:tab pos="2148308" algn="l"/>
              </a:tabLst>
            </a:pPr>
            <a:r>
              <a:rPr lang="en-US" sz="1015" i="1" dirty="0">
                <a:solidFill>
                  <a:schemeClr val="tx2">
                    <a:lumMod val="50000"/>
                  </a:schemeClr>
                </a:solidFill>
                <a:latin typeface="Times New Roman" pitchFamily="18" charset="0"/>
                <a:cs typeface="Times New Roman" pitchFamily="18" charset="0"/>
              </a:rPr>
              <a:t>    </a:t>
            </a:r>
            <a:r>
              <a:rPr lang="el-GR" sz="1015" i="1" dirty="0">
                <a:solidFill>
                  <a:schemeClr val="tx2">
                    <a:lumMod val="50000"/>
                  </a:schemeClr>
                </a:solidFill>
                <a:latin typeface="Times New Roman" pitchFamily="18" charset="0"/>
                <a:cs typeface="Times New Roman" pitchFamily="18" charset="0"/>
              </a:rPr>
              <a:t>γ</a:t>
            </a:r>
            <a:r>
              <a:rPr lang="en-US" sz="1015" dirty="0">
                <a:solidFill>
                  <a:schemeClr val="tx2">
                    <a:lumMod val="50000"/>
                  </a:schemeClr>
                </a:solidFill>
              </a:rPr>
              <a:t>: </a:t>
            </a:r>
            <a:r>
              <a:rPr lang="en-US" sz="1015" i="1" dirty="0">
                <a:solidFill>
                  <a:schemeClr val="tx2">
                    <a:lumMod val="50000"/>
                  </a:schemeClr>
                </a:solidFill>
                <a:latin typeface="Times New Roman" pitchFamily="18" charset="0"/>
                <a:cs typeface="Times New Roman" pitchFamily="18" charset="0"/>
              </a:rPr>
              <a:t>(0,	0.1,	0.01,	0.001,	0.0001)</a:t>
            </a:r>
          </a:p>
        </p:txBody>
      </p:sp>
      <p:sp>
        <p:nvSpPr>
          <p:cNvPr id="28" name="Content Placeholder 6"/>
          <p:cNvSpPr txBox="1">
            <a:spLocks/>
          </p:cNvSpPr>
          <p:nvPr/>
        </p:nvSpPr>
        <p:spPr>
          <a:xfrm rot="16200000">
            <a:off x="-1244191" y="2132820"/>
            <a:ext cx="2924714" cy="465295"/>
          </a:xfrm>
          <a:prstGeom prst="rect">
            <a:avLst/>
          </a:prstGeom>
        </p:spPr>
        <p:txBody>
          <a:bodyPr vert="horz" lIns="84406" tIns="42203" rIns="84406" bIns="42203" rtlCol="0" anchor="ctr">
            <a:normAutofit/>
          </a:bodyPr>
          <a:lstStyle/>
          <a:p>
            <a:pPr marL="164127" indent="-164127" defTabSz="844029">
              <a:lnSpc>
                <a:spcPct val="90000"/>
              </a:lnSpc>
              <a:spcAft>
                <a:spcPts val="369"/>
              </a:spcAft>
              <a:buClr>
                <a:schemeClr val="tx2"/>
              </a:buClr>
              <a:tabLst>
                <a:tab pos="580307" algn="l"/>
                <a:tab pos="1074154" algn="l"/>
                <a:tab pos="1655926" algn="l"/>
                <a:tab pos="2148308" algn="l"/>
              </a:tabLst>
            </a:pPr>
            <a:r>
              <a:rPr lang="en-US" sz="1015" i="1" dirty="0">
                <a:solidFill>
                  <a:schemeClr val="tx2">
                    <a:lumMod val="50000"/>
                  </a:schemeClr>
                </a:solidFill>
                <a:latin typeface="Times New Roman" pitchFamily="18" charset="0"/>
                <a:cs typeface="Times New Roman" pitchFamily="18" charset="0"/>
              </a:rPr>
              <a:t>   C</a:t>
            </a:r>
            <a:r>
              <a:rPr lang="en-US" sz="1015" dirty="0">
                <a:solidFill>
                  <a:schemeClr val="tx2">
                    <a:lumMod val="50000"/>
                  </a:schemeClr>
                </a:solidFill>
              </a:rPr>
              <a:t>: </a:t>
            </a:r>
            <a:r>
              <a:rPr lang="en-US" sz="1015" i="1" dirty="0">
                <a:solidFill>
                  <a:schemeClr val="tx2">
                    <a:lumMod val="50000"/>
                  </a:schemeClr>
                </a:solidFill>
                <a:latin typeface="Times New Roman" pitchFamily="18" charset="0"/>
                <a:cs typeface="Times New Roman" pitchFamily="18" charset="0"/>
              </a:rPr>
              <a:t>(0,    1,          10,        100,    1000)</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Hyper-Parameter Tuning &amp; Grid Search</a:t>
            </a:r>
          </a:p>
        </p:txBody>
      </p:sp>
      <p:sp>
        <p:nvSpPr>
          <p:cNvPr id="3" name="Text Placeholder 2"/>
          <p:cNvSpPr>
            <a:spLocks noGrp="1"/>
          </p:cNvSpPr>
          <p:nvPr>
            <p:ph type="body" sz="quarter" idx="11"/>
          </p:nvPr>
        </p:nvSpPr>
        <p:spPr>
          <a:xfrm>
            <a:off x="252046" y="1276110"/>
            <a:ext cx="8639908" cy="450251"/>
          </a:xfrm>
        </p:spPr>
        <p:txBody>
          <a:bodyPr/>
          <a:lstStyle/>
          <a:p>
            <a:r>
              <a:rPr lang="en-US" i="0" dirty="0">
                <a:solidFill>
                  <a:srgbClr val="6964D1"/>
                </a:solidFill>
              </a:rPr>
              <a:t>A Reasonable Grid for Three Evenly Value-Spread Hyper-Parameters might look like this: each Junction being a Model, the Space may be Reduced using Logarithmic Value Ranges for any Hyper-Parameter</a:t>
            </a:r>
          </a:p>
        </p:txBody>
      </p:sp>
      <p:sp>
        <p:nvSpPr>
          <p:cNvPr id="26" name="Content Placeholder 6"/>
          <p:cNvSpPr txBox="1">
            <a:spLocks/>
          </p:cNvSpPr>
          <p:nvPr/>
        </p:nvSpPr>
        <p:spPr>
          <a:xfrm>
            <a:off x="4743912" y="6035985"/>
            <a:ext cx="4121188" cy="265883"/>
          </a:xfrm>
          <a:prstGeom prst="rect">
            <a:avLst/>
          </a:prstGeom>
        </p:spPr>
        <p:txBody>
          <a:bodyPr vert="horz" lIns="84406" tIns="42203" rIns="84406" bIns="42203" rtlCol="0" anchor="b">
            <a:normAutofit fontScale="92500"/>
          </a:bodyPr>
          <a:lstStyle/>
          <a:p>
            <a:pPr marL="164127" indent="-164127" algn="r" defTabSz="844029">
              <a:lnSpc>
                <a:spcPct val="90000"/>
              </a:lnSpc>
              <a:spcAft>
                <a:spcPts val="369"/>
              </a:spcAft>
              <a:buClr>
                <a:schemeClr val="tx2"/>
              </a:buClr>
            </a:pPr>
            <a:r>
              <a:rPr lang="en-US" sz="969" i="1" dirty="0">
                <a:solidFill>
                  <a:schemeClr val="bg2"/>
                </a:solidFill>
              </a:rPr>
              <a:t>image courtesy: pixabay.com/en/pyramid-graph-grid-grid-graph-1548355 </a:t>
            </a:r>
            <a:endParaRPr lang="en-US" sz="969" i="1" dirty="0">
              <a:solidFill>
                <a:schemeClr val="bg2"/>
              </a:solidFill>
              <a:latin typeface="Times New Roman" pitchFamily="18" charset="0"/>
              <a:cs typeface="Times New Roman" pitchFamily="18" charset="0"/>
            </a:endParaRPr>
          </a:p>
        </p:txBody>
      </p:sp>
      <p:pic>
        <p:nvPicPr>
          <p:cNvPr id="185346" name="Picture 2" descr="C:\Users\daschulz\Downloads\pyramid-1548355_640.png"/>
          <p:cNvPicPr>
            <a:picLocks noChangeAspect="1" noChangeArrowheads="1"/>
          </p:cNvPicPr>
          <p:nvPr/>
        </p:nvPicPr>
        <p:blipFill>
          <a:blip r:embed="rId2"/>
          <a:srcRect/>
          <a:stretch>
            <a:fillRect/>
          </a:stretch>
        </p:blipFill>
        <p:spPr bwMode="auto">
          <a:xfrm>
            <a:off x="2411700" y="2262271"/>
            <a:ext cx="3770142" cy="3770142"/>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 y="-25399"/>
            <a:ext cx="9143999" cy="1002135"/>
          </a:xfrm>
        </p:spPr>
        <p:txBody>
          <a:bodyPr/>
          <a:lstStyle/>
          <a:p>
            <a:r>
              <a:rPr lang="en-US" dirty="0"/>
              <a:t>Introduction</a:t>
            </a:r>
          </a:p>
        </p:txBody>
      </p:sp>
      <p:sp>
        <p:nvSpPr>
          <p:cNvPr id="4" name="TextBox 3"/>
          <p:cNvSpPr txBox="1"/>
          <p:nvPr/>
        </p:nvSpPr>
        <p:spPr>
          <a:xfrm>
            <a:off x="1967704" y="3905776"/>
            <a:ext cx="2287806" cy="1006429"/>
          </a:xfrm>
          <a:prstGeom prst="rect">
            <a:avLst/>
          </a:prstGeom>
          <a:noFill/>
        </p:spPr>
        <p:txBody>
          <a:bodyPr wrap="none" rtlCol="0">
            <a:spAutoFit/>
          </a:bodyPr>
          <a:lstStyle/>
          <a:p>
            <a:pPr algn="ctr">
              <a:lnSpc>
                <a:spcPct val="90000"/>
              </a:lnSpc>
            </a:pPr>
            <a:r>
              <a:rPr lang="en-US" sz="1400" b="1" dirty="0">
                <a:solidFill>
                  <a:srgbClr val="6964D1"/>
                </a:solidFill>
              </a:rPr>
              <a:t>Moderator: </a:t>
            </a:r>
          </a:p>
          <a:p>
            <a:pPr algn="ctr">
              <a:lnSpc>
                <a:spcPct val="90000"/>
              </a:lnSpc>
            </a:pPr>
            <a:r>
              <a:rPr lang="en-US" sz="2400" b="1" dirty="0">
                <a:solidFill>
                  <a:srgbClr val="6964D1"/>
                </a:solidFill>
              </a:rPr>
              <a:t>Brian Halperin</a:t>
            </a:r>
          </a:p>
          <a:p>
            <a:pPr algn="ctr">
              <a:lnSpc>
                <a:spcPct val="90000"/>
              </a:lnSpc>
            </a:pPr>
            <a:r>
              <a:rPr lang="en-US" sz="1400" dirty="0" err="1">
                <a:solidFill>
                  <a:srgbClr val="6964D1"/>
                </a:solidFill>
              </a:rPr>
              <a:t>Netsuite</a:t>
            </a:r>
            <a:endParaRPr lang="en-US" sz="1400" dirty="0">
              <a:solidFill>
                <a:srgbClr val="6964D1"/>
              </a:solidFill>
            </a:endParaRPr>
          </a:p>
          <a:p>
            <a:pPr algn="ctr">
              <a:lnSpc>
                <a:spcPct val="90000"/>
              </a:lnSpc>
            </a:pPr>
            <a:r>
              <a:rPr lang="en-US" sz="1400" dirty="0">
                <a:solidFill>
                  <a:srgbClr val="6964D1"/>
                </a:solidFill>
              </a:rPr>
              <a:t>North America</a:t>
            </a:r>
          </a:p>
        </p:txBody>
      </p:sp>
      <p:sp>
        <p:nvSpPr>
          <p:cNvPr id="12" name="TextBox 11"/>
          <p:cNvSpPr txBox="1"/>
          <p:nvPr/>
        </p:nvSpPr>
        <p:spPr>
          <a:xfrm>
            <a:off x="5116055" y="3905775"/>
            <a:ext cx="1859805" cy="1006429"/>
          </a:xfrm>
          <a:prstGeom prst="rect">
            <a:avLst/>
          </a:prstGeom>
          <a:noFill/>
        </p:spPr>
        <p:txBody>
          <a:bodyPr wrap="none" rtlCol="0">
            <a:spAutoFit/>
          </a:bodyPr>
          <a:lstStyle/>
          <a:p>
            <a:pPr algn="ctr">
              <a:lnSpc>
                <a:spcPct val="90000"/>
              </a:lnSpc>
            </a:pPr>
            <a:r>
              <a:rPr lang="en-US" sz="1400" b="1" dirty="0">
                <a:solidFill>
                  <a:srgbClr val="6964D1"/>
                </a:solidFill>
              </a:rPr>
              <a:t>Speaker: </a:t>
            </a:r>
          </a:p>
          <a:p>
            <a:pPr algn="ctr">
              <a:lnSpc>
                <a:spcPct val="90000"/>
              </a:lnSpc>
            </a:pPr>
            <a:r>
              <a:rPr lang="en-US" sz="2400" b="1" dirty="0">
                <a:solidFill>
                  <a:srgbClr val="6964D1"/>
                </a:solidFill>
              </a:rPr>
              <a:t>Julie Buard</a:t>
            </a:r>
          </a:p>
          <a:p>
            <a:pPr algn="ctr">
              <a:lnSpc>
                <a:spcPct val="90000"/>
              </a:lnSpc>
            </a:pPr>
            <a:r>
              <a:rPr lang="en-US" sz="1400" dirty="0">
                <a:solidFill>
                  <a:srgbClr val="6964D1"/>
                </a:solidFill>
              </a:rPr>
              <a:t>Insights and Data</a:t>
            </a:r>
          </a:p>
          <a:p>
            <a:pPr algn="ctr">
              <a:lnSpc>
                <a:spcPct val="90000"/>
              </a:lnSpc>
            </a:pPr>
            <a:r>
              <a:rPr lang="en-US" sz="1400" dirty="0">
                <a:solidFill>
                  <a:srgbClr val="6964D1"/>
                </a:solidFill>
              </a:rPr>
              <a:t>North America</a:t>
            </a:r>
          </a:p>
        </p:txBody>
      </p:sp>
      <p:pic>
        <p:nvPicPr>
          <p:cNvPr id="15362" name="Picture 2" descr="Brian Halper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165" y="1601456"/>
            <a:ext cx="2146882" cy="2146882"/>
          </a:xfrm>
          <a:prstGeom prst="ellipse">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8375" t="16779" r="62921" b="44251"/>
          <a:stretch/>
        </p:blipFill>
        <p:spPr>
          <a:xfrm>
            <a:off x="4971176" y="1598773"/>
            <a:ext cx="2149564" cy="2149565"/>
          </a:xfrm>
          <a:prstGeom prst="ellipse">
            <a:avLst/>
          </a:prstGeom>
        </p:spPr>
      </p:pic>
    </p:spTree>
    <p:extLst>
      <p:ext uri="{BB962C8B-B14F-4D97-AF65-F5344CB8AC3E}">
        <p14:creationId xmlns:p14="http://schemas.microsoft.com/office/powerpoint/2010/main" val="163619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51400" y="1052670"/>
            <a:ext cx="914400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a:solidFill>
                  <a:schemeClr val="bg1"/>
                </a:solidFill>
              </a:rPr>
              <a:t>Chapter 7:</a:t>
            </a:r>
            <a:br>
              <a:rPr lang="en-US" sz="2800" b="1" dirty="0">
                <a:solidFill>
                  <a:schemeClr val="bg1"/>
                </a:solidFill>
              </a:rPr>
            </a:br>
            <a:r>
              <a:rPr lang="en-US" sz="4800" b="1" dirty="0">
                <a:solidFill>
                  <a:schemeClr val="bg1"/>
                </a:solidFill>
                <a:latin typeface="Ubuntu" panose="020B0504030602030204" pitchFamily="34" charset="0"/>
              </a:rPr>
              <a:t>Model Performance </a:t>
            </a:r>
          </a:p>
          <a:p>
            <a:r>
              <a:rPr lang="en-US" sz="4800" b="1" dirty="0">
                <a:solidFill>
                  <a:schemeClr val="bg1"/>
                </a:solidFill>
                <a:latin typeface="Ubuntu" panose="020B0504030602030204" pitchFamily="34" charset="0"/>
              </a:rPr>
              <a:t>and Evaluation</a:t>
            </a:r>
          </a:p>
        </p:txBody>
      </p:sp>
    </p:spTree>
    <p:extLst>
      <p:ext uri="{BB962C8B-B14F-4D97-AF65-F5344CB8AC3E}">
        <p14:creationId xmlns:p14="http://schemas.microsoft.com/office/powerpoint/2010/main" val="2946948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Receiver Operating Characteristics</a:t>
            </a:r>
          </a:p>
        </p:txBody>
      </p:sp>
      <p:sp>
        <p:nvSpPr>
          <p:cNvPr id="9" name="Text Placeholder 8"/>
          <p:cNvSpPr>
            <a:spLocks noGrp="1"/>
          </p:cNvSpPr>
          <p:nvPr>
            <p:ph type="body" sz="quarter" idx="11"/>
          </p:nvPr>
        </p:nvSpPr>
        <p:spPr>
          <a:xfrm>
            <a:off x="252046" y="1225617"/>
            <a:ext cx="8639908" cy="313932"/>
          </a:xfrm>
        </p:spPr>
        <p:txBody>
          <a:bodyPr/>
          <a:lstStyle/>
          <a:p>
            <a:r>
              <a:rPr lang="en-US" i="0" dirty="0">
                <a:solidFill>
                  <a:srgbClr val="6964D1"/>
                </a:solidFill>
              </a:rPr>
              <a:t>Plotting False Positives against True Positives, where is a Likely Optimum in this Plot?</a:t>
            </a:r>
          </a:p>
        </p:txBody>
      </p:sp>
      <p:sp>
        <p:nvSpPr>
          <p:cNvPr id="10" name="Content Placeholder 9"/>
          <p:cNvSpPr>
            <a:spLocks noGrp="1"/>
          </p:cNvSpPr>
          <p:nvPr>
            <p:ph sz="quarter" idx="15"/>
          </p:nvPr>
        </p:nvSpPr>
        <p:spPr>
          <a:xfrm>
            <a:off x="252046" y="4559003"/>
            <a:ext cx="8639908" cy="1462358"/>
          </a:xfrm>
        </p:spPr>
        <p:txBody>
          <a:bodyPr>
            <a:noAutofit/>
          </a:bodyPr>
          <a:lstStyle/>
          <a:p>
            <a:r>
              <a:rPr lang="en-US" sz="1600" dirty="0"/>
              <a:t>A ROC Curve shows for one model and its respective test data all possible class-breaking threshold values on the abscissa (False Positive Rate), against all True Positives on the ordinate. Hence the optimum is in the top-left corner at (0; 1). In general, the closest value towards this point is considered the best threshold for this class.</a:t>
            </a:r>
          </a:p>
          <a:p>
            <a:r>
              <a:rPr lang="en-US" sz="1600" dirty="0"/>
              <a:t>In this example, we‘d take about 3% percent False Positives and in return gain about 98% True Positives for it. The grey first major diagonal line is our baseline – the Model Performance for randomly guessing for Binary Classification. We need to be strictly better than this or invert our model if-need-be.</a:t>
            </a:r>
          </a:p>
        </p:txBody>
      </p:sp>
      <p:pic>
        <p:nvPicPr>
          <p:cNvPr id="12" name="Picture 2"/>
          <p:cNvPicPr>
            <a:picLocks noChangeAspect="1" noChangeArrowheads="1"/>
          </p:cNvPicPr>
          <p:nvPr/>
        </p:nvPicPr>
        <p:blipFill>
          <a:blip r:embed="rId2"/>
          <a:srcRect/>
          <a:stretch>
            <a:fillRect/>
          </a:stretch>
        </p:blipFill>
        <p:spPr bwMode="auto">
          <a:xfrm>
            <a:off x="2809694" y="1865723"/>
            <a:ext cx="3490546" cy="2461846"/>
          </a:xfrm>
          <a:prstGeom prst="rect">
            <a:avLst/>
          </a:prstGeom>
          <a:noFill/>
          <a:ln w="9525">
            <a:noFill/>
            <a:miter lim="800000"/>
            <a:headEnd/>
            <a:tailEnd/>
          </a:ln>
        </p:spPr>
      </p:pic>
      <p:sp>
        <p:nvSpPr>
          <p:cNvPr id="14" name="Oval 13"/>
          <p:cNvSpPr/>
          <p:nvPr/>
        </p:nvSpPr>
        <p:spPr>
          <a:xfrm>
            <a:off x="2843760" y="1634289"/>
            <a:ext cx="997062" cy="930591"/>
          </a:xfrm>
          <a:prstGeom prst="ellipse">
            <a:avLst/>
          </a:prstGeom>
          <a:noFill/>
          <a:ln w="22225">
            <a:solidFill>
              <a:srgbClr val="00B050"/>
            </a:solidFill>
          </a:ln>
          <a:effectLst>
            <a:outerShdw blurRad="50800" dist="25400" dir="5400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659440" fontAlgn="base">
              <a:lnSpc>
                <a:spcPct val="90000"/>
              </a:lnSpc>
              <a:buClr>
                <a:schemeClr val="accent3"/>
              </a:buClr>
            </a:pPr>
            <a:endParaRPr lang="en-US" sz="1292" dirty="0">
              <a:solidFill>
                <a:schemeClr val="tx2">
                  <a:lumMod val="50000"/>
                </a:schemeClr>
              </a:solidFill>
              <a:latin typeface="Arial" charset="0"/>
            </a:endParaRPr>
          </a:p>
        </p:txBody>
      </p:sp>
      <p:cxnSp>
        <p:nvCxnSpPr>
          <p:cNvPr id="15" name="Straight Connector 14"/>
          <p:cNvCxnSpPr/>
          <p:nvPr/>
        </p:nvCxnSpPr>
        <p:spPr>
          <a:xfrm>
            <a:off x="3375526" y="2108077"/>
            <a:ext cx="0" cy="1844308"/>
          </a:xfrm>
          <a:prstGeom prst="line">
            <a:avLst/>
          </a:prstGeom>
          <a:ln w="22225">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3263261" y="2099585"/>
            <a:ext cx="116308" cy="0"/>
          </a:xfrm>
          <a:prstGeom prst="line">
            <a:avLst/>
          </a:prstGeom>
          <a:ln w="22225">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9" name="Content Placeholder 9"/>
          <p:cNvSpPr txBox="1">
            <a:spLocks/>
          </p:cNvSpPr>
          <p:nvPr/>
        </p:nvSpPr>
        <p:spPr>
          <a:xfrm>
            <a:off x="2843760" y="1700760"/>
            <a:ext cx="997062" cy="398825"/>
          </a:xfrm>
          <a:prstGeom prst="rect">
            <a:avLst/>
          </a:prstGeom>
        </p:spPr>
        <p:txBody>
          <a:bodyPr vert="horz" lIns="84406" tIns="42203" rIns="84406" bIns="42203" rtlCol="0" anchor="ctr">
            <a:normAutofit/>
          </a:bodyPr>
          <a:lstStyle/>
          <a:p>
            <a:pPr algn="ctr" defTabSz="844029">
              <a:lnSpc>
                <a:spcPct val="90000"/>
              </a:lnSpc>
              <a:spcAft>
                <a:spcPts val="369"/>
              </a:spcAft>
              <a:buClr>
                <a:schemeClr val="tx2"/>
              </a:buClr>
              <a:defRPr/>
            </a:pPr>
            <a:r>
              <a:rPr lang="en-US" sz="923" dirty="0">
                <a:solidFill>
                  <a:srgbClr val="C00000"/>
                </a:solidFill>
              </a:rPr>
              <a:t>~ 0,03; 0,98</a:t>
            </a:r>
          </a:p>
        </p:txBody>
      </p:sp>
      <p:cxnSp>
        <p:nvCxnSpPr>
          <p:cNvPr id="16" name="Straight Connector 15"/>
          <p:cNvCxnSpPr/>
          <p:nvPr/>
        </p:nvCxnSpPr>
        <p:spPr>
          <a:xfrm flipV="1">
            <a:off x="3256615" y="2033114"/>
            <a:ext cx="2977154" cy="1920738"/>
          </a:xfrm>
          <a:prstGeom prst="line">
            <a:avLst/>
          </a:prstGeom>
          <a:ln w="22225">
            <a:solidFill>
              <a:schemeClr val="bg2"/>
            </a:solidFill>
            <a:prstDash val="sysDot"/>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4" grpId="0" animBg="1"/>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Receiver Operating Characteristics</a:t>
            </a:r>
          </a:p>
        </p:txBody>
      </p:sp>
      <p:sp>
        <p:nvSpPr>
          <p:cNvPr id="9" name="Text Placeholder 8"/>
          <p:cNvSpPr>
            <a:spLocks noGrp="1"/>
          </p:cNvSpPr>
          <p:nvPr>
            <p:ph type="body" sz="quarter" idx="11"/>
          </p:nvPr>
        </p:nvSpPr>
        <p:spPr/>
        <p:txBody>
          <a:bodyPr/>
          <a:lstStyle/>
          <a:p>
            <a:r>
              <a:rPr lang="en-US" i="0" dirty="0">
                <a:solidFill>
                  <a:srgbClr val="6964D1"/>
                </a:solidFill>
              </a:rPr>
              <a:t>ROC-Curves for Two iris Data Set Classes</a:t>
            </a:r>
          </a:p>
        </p:txBody>
      </p:sp>
      <p:pic>
        <p:nvPicPr>
          <p:cNvPr id="192514" name="Picture 2"/>
          <p:cNvPicPr>
            <a:picLocks noChangeAspect="1" noChangeArrowheads="1"/>
          </p:cNvPicPr>
          <p:nvPr/>
        </p:nvPicPr>
        <p:blipFill>
          <a:blip r:embed="rId2"/>
          <a:srcRect/>
          <a:stretch>
            <a:fillRect/>
          </a:stretch>
        </p:blipFill>
        <p:spPr bwMode="auto">
          <a:xfrm>
            <a:off x="252046" y="2183910"/>
            <a:ext cx="4223561" cy="2978834"/>
          </a:xfrm>
          <a:prstGeom prst="rect">
            <a:avLst/>
          </a:prstGeom>
          <a:noFill/>
          <a:ln w="9525">
            <a:noFill/>
            <a:miter lim="800000"/>
            <a:headEnd/>
            <a:tailEnd/>
          </a:ln>
        </p:spPr>
      </p:pic>
      <p:pic>
        <p:nvPicPr>
          <p:cNvPr id="192515" name="Picture 3"/>
          <p:cNvPicPr>
            <a:picLocks noChangeAspect="1" noChangeArrowheads="1"/>
          </p:cNvPicPr>
          <p:nvPr/>
        </p:nvPicPr>
        <p:blipFill>
          <a:blip r:embed="rId3"/>
          <a:srcRect/>
          <a:stretch>
            <a:fillRect/>
          </a:stretch>
        </p:blipFill>
        <p:spPr bwMode="auto">
          <a:xfrm>
            <a:off x="4574492" y="2150966"/>
            <a:ext cx="4202284" cy="2989472"/>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&amp; Cautionary Tales About ROC &amp; AUROC</a:t>
            </a:r>
          </a:p>
        </p:txBody>
      </p:sp>
      <p:sp>
        <p:nvSpPr>
          <p:cNvPr id="3" name="Text Placeholder 2"/>
          <p:cNvSpPr>
            <a:spLocks noGrp="1"/>
          </p:cNvSpPr>
          <p:nvPr>
            <p:ph type="body" sz="quarter" idx="11"/>
          </p:nvPr>
        </p:nvSpPr>
        <p:spPr/>
        <p:txBody>
          <a:bodyPr/>
          <a:lstStyle/>
          <a:p>
            <a:r>
              <a:rPr lang="en-US" i="0" dirty="0">
                <a:solidFill>
                  <a:srgbClr val="6964D1"/>
                </a:solidFill>
              </a:rPr>
              <a:t>Be Aware what is Meant Referring to the AUROC Term</a:t>
            </a:r>
          </a:p>
        </p:txBody>
      </p:sp>
      <p:sp>
        <p:nvSpPr>
          <p:cNvPr id="7" name="Content Placeholder 6"/>
          <p:cNvSpPr>
            <a:spLocks noGrp="1"/>
          </p:cNvSpPr>
          <p:nvPr>
            <p:ph sz="quarter" idx="15"/>
          </p:nvPr>
        </p:nvSpPr>
        <p:spPr/>
        <p:txBody>
          <a:bodyPr>
            <a:normAutofit/>
          </a:bodyPr>
          <a:lstStyle/>
          <a:p>
            <a:pPr marL="316531" indent="-316531">
              <a:buFont typeface="+mj-lt"/>
              <a:buAutoNum type="arabicPeriod"/>
            </a:pPr>
            <a:r>
              <a:rPr lang="en-US" sz="1600" dirty="0"/>
              <a:t>The AUROC score is no certain term – usually though, it is meant the area under the ROC Curve; be sure you talk about the very same thing when referring to AUROC</a:t>
            </a:r>
          </a:p>
          <a:p>
            <a:pPr marL="316531" indent="-316531">
              <a:buFont typeface="+mj-lt"/>
              <a:buAutoNum type="arabicPeriod"/>
            </a:pPr>
            <a:r>
              <a:rPr lang="en-US" sz="1600" dirty="0"/>
              <a:t>The ROC Curve does not take into account skews in class instances</a:t>
            </a:r>
          </a:p>
          <a:p>
            <a:pPr marL="485055" lvl="1" indent="-316531">
              <a:buFont typeface="+mj-lt"/>
              <a:buAutoNum type="arabicPeriod"/>
            </a:pPr>
            <a:r>
              <a:rPr lang="en-US" sz="1600" dirty="0"/>
              <a:t>Remind yourselves on the Data Science Challenge 3: unlike in iris, each class had a different count of class instances; hence a ROC Curve could fail you in tuning your model</a:t>
            </a:r>
          </a:p>
          <a:p>
            <a:pPr marL="485055" lvl="1" indent="-316531">
              <a:buFont typeface="+mj-lt"/>
              <a:buAutoNum type="arabicPeriod"/>
            </a:pPr>
            <a:r>
              <a:rPr lang="en-US" sz="1600" dirty="0"/>
              <a:t>To mitigate this problem, take the area/score for your Precision/Recall-Curve </a:t>
            </a:r>
            <a:r>
              <a:rPr lang="en-US" sz="1600" i="1" dirty="0"/>
              <a:t>(or correct/incorrect classification costs)</a:t>
            </a:r>
            <a:r>
              <a:rPr lang="en-US" sz="1600" dirty="0"/>
              <a:t> instead of ROC/AUROC – it will make sure biases are handled accordingly</a:t>
            </a:r>
          </a:p>
          <a:p>
            <a:pPr marL="316531" indent="-316531">
              <a:buFont typeface="+mj-lt"/>
              <a:buAutoNum type="arabicPeriod"/>
            </a:pPr>
            <a:r>
              <a:rPr lang="en-US" sz="1600" dirty="0"/>
              <a:t>ROC Curves &amp; AUROC makes it easier to estimate misclassification costs but do not provide it right away – take for instance a medical test for rare disease: regardless of evidence, always predicting benign/healthy may yield prospectively accurate models, which is of no use at all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Multi-Class Confusion Matrix</a:t>
            </a:r>
          </a:p>
        </p:txBody>
      </p:sp>
      <p:sp>
        <p:nvSpPr>
          <p:cNvPr id="9" name="Text Placeholder 8"/>
          <p:cNvSpPr>
            <a:spLocks noGrp="1"/>
          </p:cNvSpPr>
          <p:nvPr>
            <p:ph type="body" sz="quarter" idx="11"/>
          </p:nvPr>
        </p:nvSpPr>
        <p:spPr>
          <a:xfrm>
            <a:off x="252046" y="1567819"/>
            <a:ext cx="8639908" cy="271293"/>
          </a:xfrm>
        </p:spPr>
        <p:txBody>
          <a:bodyPr/>
          <a:lstStyle/>
          <a:p>
            <a:r>
              <a:rPr lang="en-US" i="0" dirty="0">
                <a:solidFill>
                  <a:srgbClr val="6964D1"/>
                </a:solidFill>
              </a:rPr>
              <a:t>Having Predicted Classes on Abscissa &amp; Ground Truths on Ordinate, Misclassifications Become Clear</a:t>
            </a:r>
          </a:p>
        </p:txBody>
      </p:sp>
      <p:sp>
        <p:nvSpPr>
          <p:cNvPr id="10" name="Content Placeholder 9"/>
          <p:cNvSpPr>
            <a:spLocks noGrp="1"/>
          </p:cNvSpPr>
          <p:nvPr>
            <p:ph sz="quarter" idx="15"/>
          </p:nvPr>
        </p:nvSpPr>
        <p:spPr>
          <a:xfrm>
            <a:off x="252046" y="2060810"/>
            <a:ext cx="8639908" cy="4464620"/>
          </a:xfrm>
        </p:spPr>
        <p:txBody>
          <a:bodyPr>
            <a:noAutofit/>
          </a:bodyPr>
          <a:lstStyle/>
          <a:p>
            <a:r>
              <a:rPr lang="en-US" sz="1600" dirty="0"/>
              <a:t>Raw table on left and colored Confusion Matrix on the right hand side.</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r>
              <a:rPr lang="en-US" sz="1600" dirty="0"/>
              <a:t>What can you get from this particular Confusion Matrix?</a:t>
            </a:r>
          </a:p>
        </p:txBody>
      </p:sp>
      <p:pic>
        <p:nvPicPr>
          <p:cNvPr id="193538" name="Picture 2"/>
          <p:cNvPicPr>
            <a:picLocks noChangeAspect="1" noChangeArrowheads="1"/>
          </p:cNvPicPr>
          <p:nvPr/>
        </p:nvPicPr>
        <p:blipFill>
          <a:blip r:embed="rId2"/>
          <a:srcRect/>
          <a:stretch>
            <a:fillRect/>
          </a:stretch>
        </p:blipFill>
        <p:spPr bwMode="auto">
          <a:xfrm>
            <a:off x="1619590" y="3276018"/>
            <a:ext cx="1373529" cy="807127"/>
          </a:xfrm>
          <a:prstGeom prst="rect">
            <a:avLst/>
          </a:prstGeom>
          <a:noFill/>
          <a:ln w="9525">
            <a:noFill/>
            <a:miter lim="800000"/>
            <a:headEnd/>
            <a:tailEnd/>
          </a:ln>
        </p:spPr>
      </p:pic>
      <p:pic>
        <p:nvPicPr>
          <p:cNvPr id="193539" name="Picture 3"/>
          <p:cNvPicPr>
            <a:picLocks noChangeAspect="1" noChangeArrowheads="1"/>
          </p:cNvPicPr>
          <p:nvPr/>
        </p:nvPicPr>
        <p:blipFill>
          <a:blip r:embed="rId3"/>
          <a:srcRect/>
          <a:stretch>
            <a:fillRect/>
          </a:stretch>
        </p:blipFill>
        <p:spPr bwMode="auto">
          <a:xfrm>
            <a:off x="3347830" y="2430195"/>
            <a:ext cx="4072492" cy="3112881"/>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Costs of Misclassification</a:t>
            </a:r>
          </a:p>
        </p:txBody>
      </p:sp>
      <p:sp>
        <p:nvSpPr>
          <p:cNvPr id="3" name="Text Placeholder 2"/>
          <p:cNvSpPr>
            <a:spLocks noGrp="1"/>
          </p:cNvSpPr>
          <p:nvPr>
            <p:ph type="body" sz="quarter" idx="11"/>
          </p:nvPr>
        </p:nvSpPr>
        <p:spPr/>
        <p:txBody>
          <a:bodyPr/>
          <a:lstStyle/>
          <a:p>
            <a:r>
              <a:rPr lang="en-US" i="0" dirty="0">
                <a:solidFill>
                  <a:srgbClr val="6964D1"/>
                </a:solidFill>
              </a:rPr>
              <a:t>Vary Heavily Based on Industry and Use Case</a:t>
            </a:r>
          </a:p>
        </p:txBody>
      </p:sp>
      <p:sp>
        <p:nvSpPr>
          <p:cNvPr id="7" name="Content Placeholder 6"/>
          <p:cNvSpPr>
            <a:spLocks noGrp="1"/>
          </p:cNvSpPr>
          <p:nvPr>
            <p:ph sz="quarter" idx="15"/>
          </p:nvPr>
        </p:nvSpPr>
        <p:spPr>
          <a:xfrm>
            <a:off x="252046" y="5755476"/>
            <a:ext cx="8639908" cy="265884"/>
          </a:xfrm>
        </p:spPr>
        <p:txBody>
          <a:bodyPr anchor="ctr">
            <a:normAutofit/>
          </a:bodyPr>
          <a:lstStyle/>
          <a:p>
            <a:pPr algn="r"/>
            <a:r>
              <a:rPr lang="en-US" sz="969" i="1" dirty="0">
                <a:solidFill>
                  <a:schemeClr val="bg2"/>
                </a:solidFill>
              </a:rPr>
              <a:t>image courtesy: https://commons.wikimedia.org/wiki/File:T1t2PD.jpg</a:t>
            </a:r>
          </a:p>
        </p:txBody>
      </p:sp>
      <p:sp>
        <p:nvSpPr>
          <p:cNvPr id="189442" name="AutoShape 2" descr="https://upload.wikimedia.org/wikipedia/commons/0/03/T1t2PD.jpg"/>
          <p:cNvSpPr>
            <a:spLocks noChangeAspect="1" noChangeArrowheads="1"/>
          </p:cNvSpPr>
          <p:nvPr/>
        </p:nvSpPr>
        <p:spPr bwMode="auto">
          <a:xfrm>
            <a:off x="143608" y="130419"/>
            <a:ext cx="281354" cy="281355"/>
          </a:xfrm>
          <a:prstGeom prst="rect">
            <a:avLst/>
          </a:prstGeom>
          <a:noFill/>
        </p:spPr>
        <p:txBody>
          <a:bodyPr vert="horz" wrap="square" lIns="84406" tIns="42203" rIns="84406" bIns="42203" numCol="1" anchor="t" anchorCtr="0" compatLnSpc="1">
            <a:prstTxWarp prst="textNoShape">
              <a:avLst/>
            </a:prstTxWarp>
          </a:bodyPr>
          <a:lstStyle/>
          <a:p>
            <a:endParaRPr lang="en-US" sz="1754"/>
          </a:p>
        </p:txBody>
      </p:sp>
      <p:pic>
        <p:nvPicPr>
          <p:cNvPr id="189443" name="Picture 3" descr="C:\Users\daschulz\Downloads\T1t2PD.jpg"/>
          <p:cNvPicPr>
            <a:picLocks noChangeAspect="1" noChangeArrowheads="1"/>
          </p:cNvPicPr>
          <p:nvPr/>
        </p:nvPicPr>
        <p:blipFill>
          <a:blip r:embed="rId2"/>
          <a:srcRect/>
          <a:stretch>
            <a:fillRect/>
          </a:stretch>
        </p:blipFill>
        <p:spPr bwMode="auto">
          <a:xfrm>
            <a:off x="1406457" y="2335683"/>
            <a:ext cx="6331085" cy="2796913"/>
          </a:xfrm>
          <a:prstGeom prst="rect">
            <a:avLst/>
          </a:prstGeo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51400" y="1052670"/>
            <a:ext cx="914400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a:solidFill>
                  <a:schemeClr val="bg1"/>
                </a:solidFill>
              </a:rPr>
              <a:t>Chapter 8:</a:t>
            </a:r>
            <a:br>
              <a:rPr lang="en-US" sz="2800" b="1" dirty="0">
                <a:solidFill>
                  <a:schemeClr val="bg1"/>
                </a:solidFill>
              </a:rPr>
            </a:br>
            <a:r>
              <a:rPr lang="en-US" sz="4800" b="1" dirty="0">
                <a:solidFill>
                  <a:schemeClr val="bg1"/>
                </a:solidFill>
                <a:latin typeface="Ubuntu" panose="020B0504030602030204" pitchFamily="34" charset="0"/>
              </a:rPr>
              <a:t>Logistic Regression </a:t>
            </a:r>
          </a:p>
          <a:p>
            <a:r>
              <a:rPr lang="en-US" sz="4800" b="1" dirty="0">
                <a:solidFill>
                  <a:schemeClr val="bg1"/>
                </a:solidFill>
                <a:latin typeface="Ubuntu" panose="020B0504030602030204" pitchFamily="34" charset="0"/>
              </a:rPr>
              <a:t>Code Walkthrough</a:t>
            </a:r>
          </a:p>
        </p:txBody>
      </p:sp>
    </p:spTree>
    <p:extLst>
      <p:ext uri="{BB962C8B-B14F-4D97-AF65-F5344CB8AC3E}">
        <p14:creationId xmlns:p14="http://schemas.microsoft.com/office/powerpoint/2010/main" val="3236314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EC0FCD-0E20-493F-999F-98DC8BAE9140}"/>
              </a:ext>
            </a:extLst>
          </p:cNvPr>
          <p:cNvPicPr>
            <a:picLocks noChangeAspect="1"/>
          </p:cNvPicPr>
          <p:nvPr/>
        </p:nvPicPr>
        <p:blipFill>
          <a:blip r:embed="rId2"/>
          <a:stretch>
            <a:fillRect/>
          </a:stretch>
        </p:blipFill>
        <p:spPr>
          <a:xfrm>
            <a:off x="1187530" y="976736"/>
            <a:ext cx="7096265" cy="5462888"/>
          </a:xfrm>
          <a:prstGeom prst="rect">
            <a:avLst/>
          </a:prstGeom>
        </p:spPr>
      </p:pic>
      <p:sp>
        <p:nvSpPr>
          <p:cNvPr id="5" name="Title 1"/>
          <p:cNvSpPr>
            <a:spLocks noGrp="1"/>
          </p:cNvSpPr>
          <p:nvPr>
            <p:ph type="title"/>
          </p:nvPr>
        </p:nvSpPr>
        <p:spPr>
          <a:xfrm>
            <a:off x="1" y="-25399"/>
            <a:ext cx="9143999" cy="1002135"/>
          </a:xfrm>
        </p:spPr>
        <p:txBody>
          <a:bodyPr/>
          <a:lstStyle/>
          <a:p>
            <a:r>
              <a:rPr lang="en-US" dirty="0"/>
              <a:t>Code Review</a:t>
            </a:r>
          </a:p>
        </p:txBody>
      </p:sp>
    </p:spTree>
    <p:extLst>
      <p:ext uri="{BB962C8B-B14F-4D97-AF65-F5344CB8AC3E}">
        <p14:creationId xmlns:p14="http://schemas.microsoft.com/office/powerpoint/2010/main" val="4063367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86148F-E757-479A-85A0-E274A3BA1161}"/>
              </a:ext>
            </a:extLst>
          </p:cNvPr>
          <p:cNvPicPr>
            <a:picLocks noChangeAspect="1"/>
          </p:cNvPicPr>
          <p:nvPr/>
        </p:nvPicPr>
        <p:blipFill>
          <a:blip r:embed="rId2"/>
          <a:stretch>
            <a:fillRect/>
          </a:stretch>
        </p:blipFill>
        <p:spPr>
          <a:xfrm>
            <a:off x="513278" y="976736"/>
            <a:ext cx="8117443" cy="5398532"/>
          </a:xfrm>
          <a:prstGeom prst="rect">
            <a:avLst/>
          </a:prstGeom>
        </p:spPr>
      </p:pic>
      <p:sp>
        <p:nvSpPr>
          <p:cNvPr id="3" name="Title 1"/>
          <p:cNvSpPr>
            <a:spLocks noGrp="1"/>
          </p:cNvSpPr>
          <p:nvPr>
            <p:ph type="title"/>
          </p:nvPr>
        </p:nvSpPr>
        <p:spPr>
          <a:xfrm>
            <a:off x="1" y="-25399"/>
            <a:ext cx="9143999" cy="1002135"/>
          </a:xfrm>
        </p:spPr>
        <p:txBody>
          <a:bodyPr/>
          <a:lstStyle/>
          <a:p>
            <a:r>
              <a:rPr lang="en-US" dirty="0"/>
              <a:t>Code Review</a:t>
            </a:r>
          </a:p>
        </p:txBody>
      </p:sp>
    </p:spTree>
    <p:extLst>
      <p:ext uri="{BB962C8B-B14F-4D97-AF65-F5344CB8AC3E}">
        <p14:creationId xmlns:p14="http://schemas.microsoft.com/office/powerpoint/2010/main" val="46994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6B9059-429F-4BBC-B939-1900EC5CFC3F}"/>
              </a:ext>
            </a:extLst>
          </p:cNvPr>
          <p:cNvPicPr>
            <a:picLocks noChangeAspect="1"/>
          </p:cNvPicPr>
          <p:nvPr/>
        </p:nvPicPr>
        <p:blipFill>
          <a:blip r:embed="rId2"/>
          <a:stretch>
            <a:fillRect/>
          </a:stretch>
        </p:blipFill>
        <p:spPr>
          <a:xfrm>
            <a:off x="335188" y="1196690"/>
            <a:ext cx="8482366" cy="4936254"/>
          </a:xfrm>
          <a:prstGeom prst="rect">
            <a:avLst/>
          </a:prstGeom>
        </p:spPr>
      </p:pic>
      <p:pic>
        <p:nvPicPr>
          <p:cNvPr id="3" name="Picture 2">
            <a:extLst>
              <a:ext uri="{FF2B5EF4-FFF2-40B4-BE49-F238E27FC236}">
                <a16:creationId xmlns:a16="http://schemas.microsoft.com/office/drawing/2014/main" id="{87EA419B-AC1E-4E50-A3BC-4197C97A8786}"/>
              </a:ext>
            </a:extLst>
          </p:cNvPr>
          <p:cNvPicPr>
            <a:picLocks noChangeAspect="1"/>
          </p:cNvPicPr>
          <p:nvPr/>
        </p:nvPicPr>
        <p:blipFill>
          <a:blip r:embed="rId3"/>
          <a:stretch>
            <a:fillRect/>
          </a:stretch>
        </p:blipFill>
        <p:spPr>
          <a:xfrm>
            <a:off x="5295685" y="3643927"/>
            <a:ext cx="3521869" cy="1893094"/>
          </a:xfrm>
          <a:prstGeom prst="rect">
            <a:avLst/>
          </a:prstGeom>
        </p:spPr>
      </p:pic>
      <p:sp>
        <p:nvSpPr>
          <p:cNvPr id="4" name="Title 1"/>
          <p:cNvSpPr>
            <a:spLocks noGrp="1"/>
          </p:cNvSpPr>
          <p:nvPr>
            <p:ph type="title"/>
          </p:nvPr>
        </p:nvSpPr>
        <p:spPr>
          <a:xfrm>
            <a:off x="1" y="-25399"/>
            <a:ext cx="9143999" cy="1002135"/>
          </a:xfrm>
        </p:spPr>
        <p:txBody>
          <a:bodyPr/>
          <a:lstStyle/>
          <a:p>
            <a:r>
              <a:rPr lang="en-US" dirty="0"/>
              <a:t>Code Review</a:t>
            </a:r>
          </a:p>
        </p:txBody>
      </p:sp>
    </p:spTree>
    <p:extLst>
      <p:ext uri="{BB962C8B-B14F-4D97-AF65-F5344CB8AC3E}">
        <p14:creationId xmlns:p14="http://schemas.microsoft.com/office/powerpoint/2010/main" val="1463651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Agenda</a:t>
            </a:r>
          </a:p>
        </p:txBody>
      </p:sp>
      <p:sp>
        <p:nvSpPr>
          <p:cNvPr id="15" name="Text Placeholder 14"/>
          <p:cNvSpPr>
            <a:spLocks noGrp="1"/>
          </p:cNvSpPr>
          <p:nvPr>
            <p:ph type="body" sz="quarter" idx="11"/>
          </p:nvPr>
        </p:nvSpPr>
        <p:spPr>
          <a:xfrm>
            <a:off x="243241" y="1412720"/>
            <a:ext cx="8965065" cy="300082"/>
          </a:xfrm>
        </p:spPr>
        <p:txBody>
          <a:bodyPr/>
          <a:lstStyle/>
          <a:p>
            <a:pPr>
              <a:tabLst>
                <a:tab pos="7281679" algn="l"/>
              </a:tabLst>
            </a:pPr>
            <a:r>
              <a:rPr lang="en-US" sz="1500" dirty="0"/>
              <a:t>Topic                                                                                                                                 approx. time</a:t>
            </a:r>
          </a:p>
        </p:txBody>
      </p:sp>
      <p:sp>
        <p:nvSpPr>
          <p:cNvPr id="7" name="Content Placeholder 6"/>
          <p:cNvSpPr>
            <a:spLocks noGrp="1"/>
          </p:cNvSpPr>
          <p:nvPr>
            <p:ph sz="quarter" idx="15"/>
          </p:nvPr>
        </p:nvSpPr>
        <p:spPr>
          <a:xfrm>
            <a:off x="252046" y="1739202"/>
            <a:ext cx="8639908" cy="4032560"/>
          </a:xfrm>
        </p:spPr>
        <p:txBody>
          <a:bodyPr>
            <a:normAutofit/>
          </a:bodyPr>
          <a:lstStyle/>
          <a:p>
            <a:pPr marL="316531" indent="-316531">
              <a:buAutoNum type="arabicPeriod"/>
              <a:tabLst>
                <a:tab pos="7281679" algn="l"/>
              </a:tabLst>
            </a:pPr>
            <a:r>
              <a:rPr lang="en-US" dirty="0">
                <a:latin typeface="Ubuntu" panose="020B0504030602030204" pitchFamily="34" charset="0"/>
              </a:rPr>
              <a:t>Introduction to Classification	5 min.</a:t>
            </a:r>
          </a:p>
          <a:p>
            <a:pPr marL="316531" indent="-316531">
              <a:buFont typeface="Arial" pitchFamily="34" charset="0"/>
              <a:buAutoNum type="arabicPeriod"/>
              <a:tabLst>
                <a:tab pos="7281679" algn="l"/>
              </a:tabLst>
            </a:pPr>
            <a:r>
              <a:rPr lang="en-US" dirty="0">
                <a:latin typeface="Ubuntu" panose="020B0504030602030204" pitchFamily="34" charset="0"/>
              </a:rPr>
              <a:t>Data Science Workflow	5 min.</a:t>
            </a:r>
          </a:p>
          <a:p>
            <a:pPr marL="316531" indent="-316531">
              <a:buFont typeface="Arial" pitchFamily="34" charset="0"/>
              <a:buAutoNum type="arabicPeriod"/>
              <a:tabLst>
                <a:tab pos="7281679" algn="l"/>
              </a:tabLst>
            </a:pPr>
            <a:r>
              <a:rPr lang="en-US" dirty="0">
                <a:latin typeface="Ubuntu" panose="020B0504030602030204" pitchFamily="34" charset="0"/>
              </a:rPr>
              <a:t>Exploratory Data Analytics	5 min.</a:t>
            </a:r>
          </a:p>
          <a:p>
            <a:pPr marL="316531" indent="-316531">
              <a:buAutoNum type="arabicPeriod"/>
              <a:tabLst>
                <a:tab pos="7281679" algn="l"/>
              </a:tabLst>
            </a:pPr>
            <a:r>
              <a:rPr lang="en-US" dirty="0">
                <a:latin typeface="Ubuntu" panose="020B0504030602030204" pitchFamily="34" charset="0"/>
              </a:rPr>
              <a:t>Logistic Regression Model	5 min.</a:t>
            </a:r>
          </a:p>
          <a:p>
            <a:pPr marL="316531" indent="-316531">
              <a:buAutoNum type="arabicPeriod"/>
              <a:tabLst>
                <a:tab pos="7281679" algn="l"/>
              </a:tabLst>
            </a:pPr>
            <a:r>
              <a:rPr lang="en-US" dirty="0">
                <a:latin typeface="Ubuntu" panose="020B0504030602030204" pitchFamily="34" charset="0"/>
              </a:rPr>
              <a:t>Cross Validation	5 min.</a:t>
            </a:r>
          </a:p>
          <a:p>
            <a:pPr marL="316531" indent="-316531">
              <a:buFont typeface="Arial" pitchFamily="34" charset="0"/>
              <a:buAutoNum type="arabicPeriod"/>
              <a:tabLst>
                <a:tab pos="7281679" algn="l"/>
              </a:tabLst>
            </a:pPr>
            <a:r>
              <a:rPr lang="en-US" dirty="0">
                <a:latin typeface="Ubuntu" panose="020B0504030602030204" pitchFamily="34" charset="0"/>
              </a:rPr>
              <a:t>Grid-Search &amp; Hyper-Parameter Optimization 	5 min.</a:t>
            </a:r>
          </a:p>
          <a:p>
            <a:pPr marL="316531" indent="-316531">
              <a:buFont typeface="Arial" pitchFamily="34" charset="0"/>
              <a:buAutoNum type="arabicPeriod"/>
              <a:tabLst>
                <a:tab pos="7281679" algn="l"/>
              </a:tabLst>
            </a:pPr>
            <a:r>
              <a:rPr lang="en-US" dirty="0">
                <a:latin typeface="Ubuntu" panose="020B0504030602030204" pitchFamily="34" charset="0"/>
              </a:rPr>
              <a:t>Model Performance and Evaluation	5 min.</a:t>
            </a:r>
          </a:p>
          <a:p>
            <a:pPr marL="316531" indent="-316531">
              <a:buFont typeface="Arial" pitchFamily="34" charset="0"/>
              <a:buAutoNum type="arabicPeriod"/>
              <a:tabLst>
                <a:tab pos="7281679" algn="l"/>
              </a:tabLst>
            </a:pPr>
            <a:r>
              <a:rPr lang="en-US" dirty="0">
                <a:latin typeface="Ubuntu" panose="020B0504030602030204" pitchFamily="34" charset="0"/>
              </a:rPr>
              <a:t>Logistic Regression Code Overview	20 min.</a:t>
            </a:r>
          </a:p>
          <a:p>
            <a:pPr marL="316531" indent="-316531">
              <a:buFont typeface="Arial" pitchFamily="34" charset="0"/>
              <a:buAutoNum type="arabicPeriod"/>
              <a:tabLst>
                <a:tab pos="7281679" algn="l"/>
              </a:tabLst>
            </a:pPr>
            <a:r>
              <a:rPr lang="en-US" dirty="0">
                <a:latin typeface="Ubuntu" panose="020B0504030602030204" pitchFamily="34" charset="0"/>
              </a:rPr>
              <a:t>Decision Trees and Random Forest	20 min.</a:t>
            </a:r>
          </a:p>
          <a:p>
            <a:pPr marL="316531" indent="-316531">
              <a:buFont typeface="Arial" pitchFamily="34" charset="0"/>
              <a:buAutoNum type="arabicPeriod"/>
              <a:tabLst>
                <a:tab pos="7281679" algn="l"/>
              </a:tabLst>
            </a:pPr>
            <a:r>
              <a:rPr lang="en-US" dirty="0">
                <a:latin typeface="Ubuntu" panose="020B0504030602030204" pitchFamily="34" charset="0"/>
              </a:rPr>
              <a:t>Code Overview and </a:t>
            </a:r>
            <a:r>
              <a:rPr lang="en-US" dirty="0" err="1">
                <a:latin typeface="Ubuntu" panose="020B0504030602030204" pitchFamily="34" charset="0"/>
              </a:rPr>
              <a:t>Jupyter</a:t>
            </a:r>
            <a:r>
              <a:rPr lang="en-US" dirty="0">
                <a:latin typeface="Ubuntu" panose="020B0504030602030204" pitchFamily="34" charset="0"/>
              </a:rPr>
              <a:t> Notebook	10 min.</a:t>
            </a:r>
          </a:p>
          <a:p>
            <a:pPr marL="316531" indent="-316531">
              <a:buFont typeface="Arial" pitchFamily="34" charset="0"/>
              <a:buAutoNum type="arabicPeriod"/>
              <a:tabLst>
                <a:tab pos="7281679" algn="l"/>
              </a:tabLst>
            </a:pPr>
            <a:endParaRPr lang="en-US" dirty="0">
              <a:latin typeface="Ubuntu" panose="020B0504030602030204" pitchFamily="34" charset="0"/>
            </a:endParaRPr>
          </a:p>
          <a:p>
            <a:pPr>
              <a:tabLst>
                <a:tab pos="7281679" algn="l"/>
              </a:tabLst>
            </a:pPr>
            <a:r>
              <a:rPr lang="en-US" dirty="0">
                <a:latin typeface="Ubuntu" panose="020B0504030602030204" pitchFamily="34" charset="0"/>
              </a:rPr>
              <a:t>In the end you shall be a bit more familiar with Supervised Learning – foremost with Logistic Regression, Support Vector Machines, techniques measure &amp; to tune your model’s performance.</a:t>
            </a:r>
          </a:p>
          <a:p>
            <a:pPr marL="316531" indent="-316531">
              <a:tabLst>
                <a:tab pos="7281679" algn="l"/>
              </a:tabLst>
            </a:pPr>
            <a:endParaRPr lang="en-US" dirty="0">
              <a:latin typeface="Ubuntu" panose="020B0504030602030204" pitchFamily="34" charset="0"/>
            </a:endParaRPr>
          </a:p>
          <a:p>
            <a:pPr>
              <a:tabLst>
                <a:tab pos="7281679" algn="l"/>
              </a:tabLst>
            </a:pPr>
            <a:r>
              <a:rPr lang="en-US" b="1" dirty="0">
                <a:latin typeface="Ubuntu" panose="020B0504030602030204" pitchFamily="34" charset="0"/>
              </a:rPr>
              <a:t>Acknowledgements:</a:t>
            </a:r>
          </a:p>
          <a:p>
            <a:pPr>
              <a:tabLst>
                <a:tab pos="7281679" algn="l"/>
              </a:tabLst>
            </a:pPr>
            <a:r>
              <a:rPr lang="en-US" dirty="0">
                <a:latin typeface="Ubuntu" panose="020B0504030602030204" pitchFamily="34" charset="0"/>
              </a:rPr>
              <a:t>This material was first created for the </a:t>
            </a:r>
            <a:r>
              <a:rPr lang="en-US" b="1" dirty="0">
                <a:latin typeface="Ubuntu" panose="020B0504030602030204" pitchFamily="34" charset="0"/>
              </a:rPr>
              <a:t>2017 German Connect and Learn Initiative</a:t>
            </a:r>
          </a:p>
          <a:p>
            <a:pPr>
              <a:tabLst>
                <a:tab pos="7281679" algn="l"/>
              </a:tabLst>
            </a:pPr>
            <a:r>
              <a:rPr lang="en-US" dirty="0">
                <a:latin typeface="Ubuntu" panose="020B0504030602030204" pitchFamily="34" charset="0"/>
              </a:rPr>
              <a:t>The presentation has been repurposed for Global Innovators Month by </a:t>
            </a:r>
            <a:r>
              <a:rPr lang="en-US" b="1" dirty="0">
                <a:latin typeface="Ubuntu" panose="020B0504030602030204" pitchFamily="34" charset="0"/>
              </a:rPr>
              <a:t>Brian Halperin </a:t>
            </a:r>
            <a:r>
              <a:rPr lang="en-US" dirty="0">
                <a:latin typeface="Ubuntu" panose="020B0504030602030204" pitchFamily="34" charset="0"/>
              </a:rPr>
              <a:t>and</a:t>
            </a:r>
            <a:r>
              <a:rPr lang="en-US" b="1" dirty="0">
                <a:latin typeface="Ubuntu" panose="020B0504030602030204" pitchFamily="34" charset="0"/>
              </a:rPr>
              <a:t> Julie Buard</a:t>
            </a:r>
            <a:endParaRPr lang="en-US" dirty="0">
              <a:latin typeface="Ubuntu" panose="020B050403060203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0DBAD7-3B90-49E5-9406-9C0A00249B49}"/>
              </a:ext>
            </a:extLst>
          </p:cNvPr>
          <p:cNvPicPr>
            <a:picLocks noChangeAspect="1"/>
          </p:cNvPicPr>
          <p:nvPr/>
        </p:nvPicPr>
        <p:blipFill>
          <a:blip r:embed="rId2"/>
          <a:stretch>
            <a:fillRect/>
          </a:stretch>
        </p:blipFill>
        <p:spPr>
          <a:xfrm>
            <a:off x="251400" y="1329440"/>
            <a:ext cx="8631578" cy="3755789"/>
          </a:xfrm>
          <a:prstGeom prst="rect">
            <a:avLst/>
          </a:prstGeom>
        </p:spPr>
      </p:pic>
      <p:sp>
        <p:nvSpPr>
          <p:cNvPr id="3" name="Title 1"/>
          <p:cNvSpPr>
            <a:spLocks noGrp="1"/>
          </p:cNvSpPr>
          <p:nvPr>
            <p:ph type="title"/>
          </p:nvPr>
        </p:nvSpPr>
        <p:spPr>
          <a:xfrm>
            <a:off x="1" y="-25399"/>
            <a:ext cx="9143999" cy="1002135"/>
          </a:xfrm>
        </p:spPr>
        <p:txBody>
          <a:bodyPr/>
          <a:lstStyle/>
          <a:p>
            <a:r>
              <a:rPr lang="en-US" dirty="0"/>
              <a:t>Code Review</a:t>
            </a:r>
          </a:p>
        </p:txBody>
      </p:sp>
    </p:spTree>
    <p:extLst>
      <p:ext uri="{BB962C8B-B14F-4D97-AF65-F5344CB8AC3E}">
        <p14:creationId xmlns:p14="http://schemas.microsoft.com/office/powerpoint/2010/main" val="4221912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F505A2-423D-4C42-A9E5-DF3DF862A210}"/>
              </a:ext>
            </a:extLst>
          </p:cNvPr>
          <p:cNvPicPr>
            <a:picLocks noChangeAspect="1"/>
          </p:cNvPicPr>
          <p:nvPr/>
        </p:nvPicPr>
        <p:blipFill>
          <a:blip r:embed="rId2"/>
          <a:stretch>
            <a:fillRect/>
          </a:stretch>
        </p:blipFill>
        <p:spPr>
          <a:xfrm>
            <a:off x="179390" y="1196690"/>
            <a:ext cx="8721423" cy="4990921"/>
          </a:xfrm>
          <a:prstGeom prst="rect">
            <a:avLst/>
          </a:prstGeom>
        </p:spPr>
      </p:pic>
      <p:sp>
        <p:nvSpPr>
          <p:cNvPr id="3" name="Title 1"/>
          <p:cNvSpPr>
            <a:spLocks noGrp="1"/>
          </p:cNvSpPr>
          <p:nvPr>
            <p:ph type="title"/>
          </p:nvPr>
        </p:nvSpPr>
        <p:spPr>
          <a:xfrm>
            <a:off x="1" y="-25399"/>
            <a:ext cx="9143999" cy="1002135"/>
          </a:xfrm>
        </p:spPr>
        <p:txBody>
          <a:bodyPr/>
          <a:lstStyle/>
          <a:p>
            <a:r>
              <a:rPr lang="en-US" dirty="0"/>
              <a:t>Code Review</a:t>
            </a:r>
          </a:p>
        </p:txBody>
      </p:sp>
    </p:spTree>
    <p:extLst>
      <p:ext uri="{BB962C8B-B14F-4D97-AF65-F5344CB8AC3E}">
        <p14:creationId xmlns:p14="http://schemas.microsoft.com/office/powerpoint/2010/main" val="3779611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91BF33-87EB-4A2D-BE4A-D6C2751F74FD}"/>
              </a:ext>
            </a:extLst>
          </p:cNvPr>
          <p:cNvPicPr>
            <a:picLocks noChangeAspect="1"/>
          </p:cNvPicPr>
          <p:nvPr/>
        </p:nvPicPr>
        <p:blipFill>
          <a:blip r:embed="rId2"/>
          <a:stretch>
            <a:fillRect/>
          </a:stretch>
        </p:blipFill>
        <p:spPr>
          <a:xfrm>
            <a:off x="98133" y="1340710"/>
            <a:ext cx="8947734" cy="4491174"/>
          </a:xfrm>
          <a:prstGeom prst="rect">
            <a:avLst/>
          </a:prstGeom>
        </p:spPr>
      </p:pic>
      <p:sp>
        <p:nvSpPr>
          <p:cNvPr id="3" name="Title 1"/>
          <p:cNvSpPr>
            <a:spLocks noGrp="1"/>
          </p:cNvSpPr>
          <p:nvPr>
            <p:ph type="title"/>
          </p:nvPr>
        </p:nvSpPr>
        <p:spPr>
          <a:xfrm>
            <a:off x="1" y="-25399"/>
            <a:ext cx="9143999" cy="1002135"/>
          </a:xfrm>
        </p:spPr>
        <p:txBody>
          <a:bodyPr/>
          <a:lstStyle/>
          <a:p>
            <a:r>
              <a:rPr lang="en-US" dirty="0"/>
              <a:t>Code Review</a:t>
            </a:r>
          </a:p>
        </p:txBody>
      </p:sp>
    </p:spTree>
    <p:extLst>
      <p:ext uri="{BB962C8B-B14F-4D97-AF65-F5344CB8AC3E}">
        <p14:creationId xmlns:p14="http://schemas.microsoft.com/office/powerpoint/2010/main" val="648095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C87BA5-B0DB-4BF0-958B-082C8C7AEBD6}"/>
              </a:ext>
            </a:extLst>
          </p:cNvPr>
          <p:cNvPicPr>
            <a:picLocks noChangeAspect="1"/>
          </p:cNvPicPr>
          <p:nvPr/>
        </p:nvPicPr>
        <p:blipFill rotWithShape="1">
          <a:blip r:embed="rId2"/>
          <a:srcRect r="25923"/>
          <a:stretch/>
        </p:blipFill>
        <p:spPr>
          <a:xfrm>
            <a:off x="467430" y="1124680"/>
            <a:ext cx="8364682" cy="5470876"/>
          </a:xfrm>
          <a:prstGeom prst="rect">
            <a:avLst/>
          </a:prstGeom>
        </p:spPr>
      </p:pic>
      <p:sp>
        <p:nvSpPr>
          <p:cNvPr id="3" name="Title 1"/>
          <p:cNvSpPr>
            <a:spLocks noGrp="1"/>
          </p:cNvSpPr>
          <p:nvPr>
            <p:ph type="title"/>
          </p:nvPr>
        </p:nvSpPr>
        <p:spPr>
          <a:xfrm>
            <a:off x="1" y="-25399"/>
            <a:ext cx="9143999" cy="1002135"/>
          </a:xfrm>
        </p:spPr>
        <p:txBody>
          <a:bodyPr/>
          <a:lstStyle/>
          <a:p>
            <a:r>
              <a:rPr lang="en-US" dirty="0"/>
              <a:t>Code Review</a:t>
            </a:r>
          </a:p>
        </p:txBody>
      </p:sp>
    </p:spTree>
    <p:extLst>
      <p:ext uri="{BB962C8B-B14F-4D97-AF65-F5344CB8AC3E}">
        <p14:creationId xmlns:p14="http://schemas.microsoft.com/office/powerpoint/2010/main" val="1331006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57C5FF-0BAF-4690-A9D1-C6472CF172F1}"/>
              </a:ext>
            </a:extLst>
          </p:cNvPr>
          <p:cNvPicPr>
            <a:picLocks noChangeAspect="1"/>
          </p:cNvPicPr>
          <p:nvPr/>
        </p:nvPicPr>
        <p:blipFill>
          <a:blip r:embed="rId2"/>
          <a:stretch>
            <a:fillRect/>
          </a:stretch>
        </p:blipFill>
        <p:spPr>
          <a:xfrm>
            <a:off x="172236" y="1010598"/>
            <a:ext cx="8799529" cy="5514832"/>
          </a:xfrm>
          <a:prstGeom prst="rect">
            <a:avLst/>
          </a:prstGeom>
        </p:spPr>
      </p:pic>
      <p:sp>
        <p:nvSpPr>
          <p:cNvPr id="3" name="Title 1"/>
          <p:cNvSpPr>
            <a:spLocks noGrp="1"/>
          </p:cNvSpPr>
          <p:nvPr>
            <p:ph type="title"/>
          </p:nvPr>
        </p:nvSpPr>
        <p:spPr>
          <a:xfrm>
            <a:off x="1" y="-25399"/>
            <a:ext cx="9143999" cy="1002135"/>
          </a:xfrm>
        </p:spPr>
        <p:txBody>
          <a:bodyPr/>
          <a:lstStyle/>
          <a:p>
            <a:r>
              <a:rPr lang="en-US" dirty="0"/>
              <a:t>Code Review</a:t>
            </a:r>
          </a:p>
        </p:txBody>
      </p:sp>
    </p:spTree>
    <p:extLst>
      <p:ext uri="{BB962C8B-B14F-4D97-AF65-F5344CB8AC3E}">
        <p14:creationId xmlns:p14="http://schemas.microsoft.com/office/powerpoint/2010/main" val="162885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9C8E88-A106-4B14-BE62-67A18F812FAA}"/>
              </a:ext>
            </a:extLst>
          </p:cNvPr>
          <p:cNvPicPr>
            <a:picLocks noChangeAspect="1"/>
          </p:cNvPicPr>
          <p:nvPr/>
        </p:nvPicPr>
        <p:blipFill>
          <a:blip r:embed="rId2"/>
          <a:stretch>
            <a:fillRect/>
          </a:stretch>
        </p:blipFill>
        <p:spPr>
          <a:xfrm>
            <a:off x="584804" y="990386"/>
            <a:ext cx="8003300" cy="5607054"/>
          </a:xfrm>
          <a:prstGeom prst="rect">
            <a:avLst/>
          </a:prstGeom>
        </p:spPr>
      </p:pic>
      <p:pic>
        <p:nvPicPr>
          <p:cNvPr id="3" name="Picture 2">
            <a:extLst>
              <a:ext uri="{FF2B5EF4-FFF2-40B4-BE49-F238E27FC236}">
                <a16:creationId xmlns:a16="http://schemas.microsoft.com/office/drawing/2014/main" id="{890B63BE-62FB-4BFE-95AB-C9FEC2DC6FFB}"/>
              </a:ext>
            </a:extLst>
          </p:cNvPr>
          <p:cNvPicPr>
            <a:picLocks noChangeAspect="1"/>
          </p:cNvPicPr>
          <p:nvPr/>
        </p:nvPicPr>
        <p:blipFill rotWithShape="1">
          <a:blip r:embed="rId3"/>
          <a:srcRect r="49328"/>
          <a:stretch/>
        </p:blipFill>
        <p:spPr>
          <a:xfrm>
            <a:off x="4716020" y="3212970"/>
            <a:ext cx="3885136" cy="3259124"/>
          </a:xfrm>
          <a:prstGeom prst="rect">
            <a:avLst/>
          </a:prstGeom>
        </p:spPr>
      </p:pic>
      <p:sp>
        <p:nvSpPr>
          <p:cNvPr id="4" name="Title 1"/>
          <p:cNvSpPr>
            <a:spLocks noGrp="1"/>
          </p:cNvSpPr>
          <p:nvPr>
            <p:ph type="title"/>
          </p:nvPr>
        </p:nvSpPr>
        <p:spPr>
          <a:xfrm>
            <a:off x="1" y="-25399"/>
            <a:ext cx="9143999" cy="1002135"/>
          </a:xfrm>
        </p:spPr>
        <p:txBody>
          <a:bodyPr/>
          <a:lstStyle/>
          <a:p>
            <a:r>
              <a:rPr lang="en-US" dirty="0"/>
              <a:t>Code Review</a:t>
            </a:r>
          </a:p>
        </p:txBody>
      </p:sp>
    </p:spTree>
    <p:extLst>
      <p:ext uri="{BB962C8B-B14F-4D97-AF65-F5344CB8AC3E}">
        <p14:creationId xmlns:p14="http://schemas.microsoft.com/office/powerpoint/2010/main" val="1350059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16AE1B-8C65-4D73-8E74-7B4F9255BF39}"/>
              </a:ext>
            </a:extLst>
          </p:cNvPr>
          <p:cNvPicPr>
            <a:picLocks noChangeAspect="1"/>
          </p:cNvPicPr>
          <p:nvPr/>
        </p:nvPicPr>
        <p:blipFill>
          <a:blip r:embed="rId2"/>
          <a:stretch>
            <a:fillRect/>
          </a:stretch>
        </p:blipFill>
        <p:spPr>
          <a:xfrm>
            <a:off x="121748" y="1340710"/>
            <a:ext cx="9022252" cy="4143228"/>
          </a:xfrm>
          <a:prstGeom prst="rect">
            <a:avLst/>
          </a:prstGeom>
        </p:spPr>
      </p:pic>
      <p:pic>
        <p:nvPicPr>
          <p:cNvPr id="3" name="Picture 2">
            <a:extLst>
              <a:ext uri="{FF2B5EF4-FFF2-40B4-BE49-F238E27FC236}">
                <a16:creationId xmlns:a16="http://schemas.microsoft.com/office/drawing/2014/main" id="{C8B614FA-01B0-4A91-8799-8A99E1FA4391}"/>
              </a:ext>
            </a:extLst>
          </p:cNvPr>
          <p:cNvPicPr>
            <a:picLocks noChangeAspect="1"/>
          </p:cNvPicPr>
          <p:nvPr/>
        </p:nvPicPr>
        <p:blipFill rotWithShape="1">
          <a:blip r:embed="rId3"/>
          <a:srcRect l="845" t="4796" r="44067"/>
          <a:stretch/>
        </p:blipFill>
        <p:spPr>
          <a:xfrm>
            <a:off x="4283960" y="2708900"/>
            <a:ext cx="4694380" cy="2859229"/>
          </a:xfrm>
          <a:prstGeom prst="rect">
            <a:avLst/>
          </a:prstGeom>
        </p:spPr>
      </p:pic>
      <p:sp>
        <p:nvSpPr>
          <p:cNvPr id="4" name="Title 1"/>
          <p:cNvSpPr>
            <a:spLocks noGrp="1"/>
          </p:cNvSpPr>
          <p:nvPr>
            <p:ph type="title"/>
          </p:nvPr>
        </p:nvSpPr>
        <p:spPr>
          <a:xfrm>
            <a:off x="1" y="-25399"/>
            <a:ext cx="9143999" cy="1002135"/>
          </a:xfrm>
        </p:spPr>
        <p:txBody>
          <a:bodyPr/>
          <a:lstStyle/>
          <a:p>
            <a:r>
              <a:rPr lang="en-US" dirty="0"/>
              <a:t>Code Review</a:t>
            </a:r>
          </a:p>
        </p:txBody>
      </p:sp>
    </p:spTree>
    <p:extLst>
      <p:ext uri="{BB962C8B-B14F-4D97-AF65-F5344CB8AC3E}">
        <p14:creationId xmlns:p14="http://schemas.microsoft.com/office/powerpoint/2010/main" val="8002840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1F2BE4-8E8D-461F-B584-9BF057BA4AA7}"/>
              </a:ext>
            </a:extLst>
          </p:cNvPr>
          <p:cNvPicPr>
            <a:picLocks noChangeAspect="1"/>
          </p:cNvPicPr>
          <p:nvPr/>
        </p:nvPicPr>
        <p:blipFill rotWithShape="1">
          <a:blip r:embed="rId2"/>
          <a:srcRect r="16606"/>
          <a:stretch/>
        </p:blipFill>
        <p:spPr>
          <a:xfrm>
            <a:off x="146083" y="1484730"/>
            <a:ext cx="8231709" cy="4824670"/>
          </a:xfrm>
          <a:prstGeom prst="rect">
            <a:avLst/>
          </a:prstGeom>
        </p:spPr>
      </p:pic>
      <p:sp>
        <p:nvSpPr>
          <p:cNvPr id="3" name="Title 1"/>
          <p:cNvSpPr>
            <a:spLocks noGrp="1"/>
          </p:cNvSpPr>
          <p:nvPr>
            <p:ph type="title"/>
          </p:nvPr>
        </p:nvSpPr>
        <p:spPr>
          <a:xfrm>
            <a:off x="1" y="-25399"/>
            <a:ext cx="9143999" cy="1002135"/>
          </a:xfrm>
        </p:spPr>
        <p:txBody>
          <a:bodyPr/>
          <a:lstStyle/>
          <a:p>
            <a:r>
              <a:rPr lang="en-US" dirty="0"/>
              <a:t>Code Review</a:t>
            </a:r>
          </a:p>
        </p:txBody>
      </p:sp>
    </p:spTree>
    <p:extLst>
      <p:ext uri="{BB962C8B-B14F-4D97-AF65-F5344CB8AC3E}">
        <p14:creationId xmlns:p14="http://schemas.microsoft.com/office/powerpoint/2010/main" val="509780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3CB0C8-ECD5-4C76-90DE-64332150199D}"/>
              </a:ext>
            </a:extLst>
          </p:cNvPr>
          <p:cNvPicPr>
            <a:picLocks noChangeAspect="1"/>
          </p:cNvPicPr>
          <p:nvPr/>
        </p:nvPicPr>
        <p:blipFill>
          <a:blip r:embed="rId2"/>
          <a:stretch>
            <a:fillRect/>
          </a:stretch>
        </p:blipFill>
        <p:spPr>
          <a:xfrm>
            <a:off x="1084720" y="818768"/>
            <a:ext cx="7312771" cy="3198257"/>
          </a:xfrm>
          <a:prstGeom prst="rect">
            <a:avLst/>
          </a:prstGeom>
        </p:spPr>
      </p:pic>
      <p:pic>
        <p:nvPicPr>
          <p:cNvPr id="3" name="Picture 2">
            <a:extLst>
              <a:ext uri="{FF2B5EF4-FFF2-40B4-BE49-F238E27FC236}">
                <a16:creationId xmlns:a16="http://schemas.microsoft.com/office/drawing/2014/main" id="{EB730CDA-A765-4F4E-9380-027A86F928B5}"/>
              </a:ext>
            </a:extLst>
          </p:cNvPr>
          <p:cNvPicPr>
            <a:picLocks noChangeAspect="1"/>
          </p:cNvPicPr>
          <p:nvPr/>
        </p:nvPicPr>
        <p:blipFill rotWithShape="1">
          <a:blip r:embed="rId3"/>
          <a:srcRect r="18873"/>
          <a:stretch/>
        </p:blipFill>
        <p:spPr>
          <a:xfrm>
            <a:off x="1118667" y="3680861"/>
            <a:ext cx="7244875" cy="3203741"/>
          </a:xfrm>
          <a:prstGeom prst="rect">
            <a:avLst/>
          </a:prstGeom>
        </p:spPr>
      </p:pic>
      <p:sp>
        <p:nvSpPr>
          <p:cNvPr id="4" name="Title 1"/>
          <p:cNvSpPr>
            <a:spLocks noGrp="1"/>
          </p:cNvSpPr>
          <p:nvPr>
            <p:ph type="title"/>
          </p:nvPr>
        </p:nvSpPr>
        <p:spPr>
          <a:xfrm>
            <a:off x="1" y="-25399"/>
            <a:ext cx="9143999" cy="1002135"/>
          </a:xfrm>
        </p:spPr>
        <p:txBody>
          <a:bodyPr/>
          <a:lstStyle/>
          <a:p>
            <a:r>
              <a:rPr lang="en-US" dirty="0"/>
              <a:t>Code Review</a:t>
            </a:r>
          </a:p>
        </p:txBody>
      </p:sp>
      <p:sp>
        <p:nvSpPr>
          <p:cNvPr id="5" name="Text Box 9"/>
          <p:cNvSpPr txBox="1">
            <a:spLocks noChangeArrowheads="1"/>
          </p:cNvSpPr>
          <p:nvPr/>
        </p:nvSpPr>
        <p:spPr bwMode="gray">
          <a:xfrm>
            <a:off x="4106863" y="6548438"/>
            <a:ext cx="4551363" cy="170816"/>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600" dirty="0">
                <a:solidFill>
                  <a:schemeClr val="tx2"/>
                </a:solidFill>
                <a:latin typeface="Arial Narrow" pitchFamily="34" charset="0"/>
              </a:rPr>
              <a:t>The information contained in this document is proprietary. Copyright © 2018 Capgemini. All rights reserved.</a:t>
            </a:r>
          </a:p>
        </p:txBody>
      </p:sp>
    </p:spTree>
    <p:extLst>
      <p:ext uri="{BB962C8B-B14F-4D97-AF65-F5344CB8AC3E}">
        <p14:creationId xmlns:p14="http://schemas.microsoft.com/office/powerpoint/2010/main" val="14419718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55B1A2-B713-4E94-B63C-35DCE1D0FA69}"/>
              </a:ext>
            </a:extLst>
          </p:cNvPr>
          <p:cNvPicPr>
            <a:picLocks noChangeAspect="1"/>
          </p:cNvPicPr>
          <p:nvPr/>
        </p:nvPicPr>
        <p:blipFill>
          <a:blip r:embed="rId2"/>
          <a:stretch>
            <a:fillRect/>
          </a:stretch>
        </p:blipFill>
        <p:spPr>
          <a:xfrm>
            <a:off x="672792" y="1027118"/>
            <a:ext cx="7798416" cy="5426302"/>
          </a:xfrm>
          <a:prstGeom prst="rect">
            <a:avLst/>
          </a:prstGeom>
        </p:spPr>
      </p:pic>
      <p:sp>
        <p:nvSpPr>
          <p:cNvPr id="3" name="Title 1"/>
          <p:cNvSpPr>
            <a:spLocks noGrp="1"/>
          </p:cNvSpPr>
          <p:nvPr>
            <p:ph type="title"/>
          </p:nvPr>
        </p:nvSpPr>
        <p:spPr>
          <a:xfrm>
            <a:off x="1" y="-25399"/>
            <a:ext cx="9143999" cy="1002135"/>
          </a:xfrm>
        </p:spPr>
        <p:txBody>
          <a:bodyPr/>
          <a:lstStyle/>
          <a:p>
            <a:r>
              <a:rPr lang="en-US" dirty="0"/>
              <a:t>Code Review</a:t>
            </a:r>
          </a:p>
        </p:txBody>
      </p:sp>
    </p:spTree>
    <p:extLst>
      <p:ext uri="{BB962C8B-B14F-4D97-AF65-F5344CB8AC3E}">
        <p14:creationId xmlns:p14="http://schemas.microsoft.com/office/powerpoint/2010/main" val="3013700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51400" y="1052670"/>
            <a:ext cx="864120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a:solidFill>
                  <a:schemeClr val="bg1"/>
                </a:solidFill>
              </a:rPr>
              <a:t>Chapter 1:</a:t>
            </a:r>
            <a:br>
              <a:rPr lang="en-US" sz="2800" b="1" dirty="0">
                <a:solidFill>
                  <a:schemeClr val="bg1"/>
                </a:solidFill>
              </a:rPr>
            </a:br>
            <a:r>
              <a:rPr lang="en-US" sz="4800" b="1" dirty="0">
                <a:solidFill>
                  <a:schemeClr val="bg1"/>
                </a:solidFill>
                <a:latin typeface="Ubuntu" panose="020B0504030602030204" pitchFamily="34" charset="0"/>
              </a:rPr>
              <a:t>Introduction to Classification</a:t>
            </a:r>
          </a:p>
        </p:txBody>
      </p:sp>
    </p:spTree>
    <p:extLst>
      <p:ext uri="{BB962C8B-B14F-4D97-AF65-F5344CB8AC3E}">
        <p14:creationId xmlns:p14="http://schemas.microsoft.com/office/powerpoint/2010/main" val="2940385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13D4DF-1195-4F77-AD96-E5DFA1DE5492}"/>
              </a:ext>
            </a:extLst>
          </p:cNvPr>
          <p:cNvPicPr>
            <a:picLocks noChangeAspect="1"/>
          </p:cNvPicPr>
          <p:nvPr/>
        </p:nvPicPr>
        <p:blipFill>
          <a:blip r:embed="rId2"/>
          <a:stretch>
            <a:fillRect/>
          </a:stretch>
        </p:blipFill>
        <p:spPr>
          <a:xfrm>
            <a:off x="544711" y="1196690"/>
            <a:ext cx="8054578" cy="5280660"/>
          </a:xfrm>
          <a:prstGeom prst="rect">
            <a:avLst/>
          </a:prstGeom>
        </p:spPr>
      </p:pic>
      <p:sp>
        <p:nvSpPr>
          <p:cNvPr id="3" name="Title 1"/>
          <p:cNvSpPr>
            <a:spLocks noGrp="1"/>
          </p:cNvSpPr>
          <p:nvPr>
            <p:ph type="title"/>
          </p:nvPr>
        </p:nvSpPr>
        <p:spPr>
          <a:xfrm>
            <a:off x="1" y="-25399"/>
            <a:ext cx="9143999" cy="1002135"/>
          </a:xfrm>
        </p:spPr>
        <p:txBody>
          <a:bodyPr/>
          <a:lstStyle/>
          <a:p>
            <a:r>
              <a:rPr lang="en-US" dirty="0"/>
              <a:t>Code Review</a:t>
            </a:r>
          </a:p>
        </p:txBody>
      </p:sp>
    </p:spTree>
    <p:extLst>
      <p:ext uri="{BB962C8B-B14F-4D97-AF65-F5344CB8AC3E}">
        <p14:creationId xmlns:p14="http://schemas.microsoft.com/office/powerpoint/2010/main" val="3208433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CB06CA-3770-41AE-BBC6-1F7586CA5D90}"/>
              </a:ext>
            </a:extLst>
          </p:cNvPr>
          <p:cNvPicPr>
            <a:picLocks noChangeAspect="1"/>
          </p:cNvPicPr>
          <p:nvPr/>
        </p:nvPicPr>
        <p:blipFill>
          <a:blip r:embed="rId2"/>
          <a:stretch>
            <a:fillRect/>
          </a:stretch>
        </p:blipFill>
        <p:spPr>
          <a:xfrm>
            <a:off x="309449" y="1284470"/>
            <a:ext cx="8699991" cy="4043538"/>
          </a:xfrm>
          <a:prstGeom prst="rect">
            <a:avLst/>
          </a:prstGeom>
        </p:spPr>
      </p:pic>
      <p:sp>
        <p:nvSpPr>
          <p:cNvPr id="3" name="Title 1"/>
          <p:cNvSpPr>
            <a:spLocks noGrp="1"/>
          </p:cNvSpPr>
          <p:nvPr>
            <p:ph type="title"/>
          </p:nvPr>
        </p:nvSpPr>
        <p:spPr>
          <a:xfrm>
            <a:off x="1" y="-25399"/>
            <a:ext cx="9143999" cy="1002135"/>
          </a:xfrm>
        </p:spPr>
        <p:txBody>
          <a:bodyPr/>
          <a:lstStyle/>
          <a:p>
            <a:r>
              <a:rPr lang="en-US" dirty="0"/>
              <a:t>Code Review</a:t>
            </a:r>
          </a:p>
        </p:txBody>
      </p:sp>
    </p:spTree>
    <p:extLst>
      <p:ext uri="{BB962C8B-B14F-4D97-AF65-F5344CB8AC3E}">
        <p14:creationId xmlns:p14="http://schemas.microsoft.com/office/powerpoint/2010/main" val="561387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90D80A-7C0E-42E4-B34F-ABE89C6BA0E3}"/>
              </a:ext>
            </a:extLst>
          </p:cNvPr>
          <p:cNvPicPr>
            <a:picLocks noChangeAspect="1"/>
          </p:cNvPicPr>
          <p:nvPr/>
        </p:nvPicPr>
        <p:blipFill rotWithShape="1">
          <a:blip r:embed="rId2"/>
          <a:srcRect r="52490" b="44210"/>
          <a:stretch/>
        </p:blipFill>
        <p:spPr>
          <a:xfrm>
            <a:off x="251400" y="1412720"/>
            <a:ext cx="6139352" cy="4396209"/>
          </a:xfrm>
          <a:prstGeom prst="rect">
            <a:avLst/>
          </a:prstGeom>
        </p:spPr>
      </p:pic>
      <p:sp>
        <p:nvSpPr>
          <p:cNvPr id="3" name="Title 1"/>
          <p:cNvSpPr>
            <a:spLocks noGrp="1"/>
          </p:cNvSpPr>
          <p:nvPr>
            <p:ph type="title"/>
          </p:nvPr>
        </p:nvSpPr>
        <p:spPr>
          <a:xfrm>
            <a:off x="1" y="-25399"/>
            <a:ext cx="9143999" cy="1002135"/>
          </a:xfrm>
        </p:spPr>
        <p:txBody>
          <a:bodyPr/>
          <a:lstStyle/>
          <a:p>
            <a:r>
              <a:rPr lang="en-US" dirty="0"/>
              <a:t>Code Review</a:t>
            </a:r>
          </a:p>
        </p:txBody>
      </p:sp>
      <p:pic>
        <p:nvPicPr>
          <p:cNvPr id="4" name="Picture 3">
            <a:extLst>
              <a:ext uri="{FF2B5EF4-FFF2-40B4-BE49-F238E27FC236}">
                <a16:creationId xmlns:a16="http://schemas.microsoft.com/office/drawing/2014/main" id="{3A90D80A-7C0E-42E4-B34F-ABE89C6BA0E3}"/>
              </a:ext>
            </a:extLst>
          </p:cNvPr>
          <p:cNvPicPr>
            <a:picLocks noChangeAspect="1"/>
          </p:cNvPicPr>
          <p:nvPr/>
        </p:nvPicPr>
        <p:blipFill rotWithShape="1">
          <a:blip r:embed="rId2"/>
          <a:srcRect t="55790" r="56022"/>
          <a:stretch/>
        </p:blipFill>
        <p:spPr>
          <a:xfrm>
            <a:off x="4064199" y="2204830"/>
            <a:ext cx="5079801" cy="3113998"/>
          </a:xfrm>
          <a:prstGeom prst="rect">
            <a:avLst/>
          </a:prstGeom>
        </p:spPr>
      </p:pic>
    </p:spTree>
    <p:extLst>
      <p:ext uri="{BB962C8B-B14F-4D97-AF65-F5344CB8AC3E}">
        <p14:creationId xmlns:p14="http://schemas.microsoft.com/office/powerpoint/2010/main" val="2700950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89F20C-BBE2-40BF-92DA-66E4FC48CEF9}"/>
              </a:ext>
            </a:extLst>
          </p:cNvPr>
          <p:cNvPicPr>
            <a:picLocks noChangeAspect="1"/>
          </p:cNvPicPr>
          <p:nvPr/>
        </p:nvPicPr>
        <p:blipFill rotWithShape="1">
          <a:blip r:embed="rId2"/>
          <a:srcRect r="14406"/>
          <a:stretch/>
        </p:blipFill>
        <p:spPr>
          <a:xfrm>
            <a:off x="151649" y="1412720"/>
            <a:ext cx="8596931" cy="4273768"/>
          </a:xfrm>
          <a:prstGeom prst="rect">
            <a:avLst/>
          </a:prstGeom>
        </p:spPr>
      </p:pic>
      <p:sp>
        <p:nvSpPr>
          <p:cNvPr id="3" name="Title 1"/>
          <p:cNvSpPr>
            <a:spLocks noGrp="1"/>
          </p:cNvSpPr>
          <p:nvPr>
            <p:ph type="title"/>
          </p:nvPr>
        </p:nvSpPr>
        <p:spPr>
          <a:xfrm>
            <a:off x="1" y="-25399"/>
            <a:ext cx="9143999" cy="1002135"/>
          </a:xfrm>
        </p:spPr>
        <p:txBody>
          <a:bodyPr/>
          <a:lstStyle/>
          <a:p>
            <a:r>
              <a:rPr lang="en-US" dirty="0"/>
              <a:t>Code Review</a:t>
            </a:r>
          </a:p>
        </p:txBody>
      </p:sp>
    </p:spTree>
    <p:extLst>
      <p:ext uri="{BB962C8B-B14F-4D97-AF65-F5344CB8AC3E}">
        <p14:creationId xmlns:p14="http://schemas.microsoft.com/office/powerpoint/2010/main" val="27085879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3E19AC-1118-48B9-BFFD-38760CBC2848}"/>
              </a:ext>
            </a:extLst>
          </p:cNvPr>
          <p:cNvPicPr>
            <a:picLocks noChangeAspect="1"/>
          </p:cNvPicPr>
          <p:nvPr/>
        </p:nvPicPr>
        <p:blipFill>
          <a:blip r:embed="rId2"/>
          <a:stretch>
            <a:fillRect/>
          </a:stretch>
        </p:blipFill>
        <p:spPr>
          <a:xfrm>
            <a:off x="124694" y="1013388"/>
            <a:ext cx="8894611" cy="5800082"/>
          </a:xfrm>
          <a:prstGeom prst="rect">
            <a:avLst/>
          </a:prstGeom>
        </p:spPr>
      </p:pic>
      <p:sp>
        <p:nvSpPr>
          <p:cNvPr id="3" name="Title 1"/>
          <p:cNvSpPr>
            <a:spLocks noGrp="1"/>
          </p:cNvSpPr>
          <p:nvPr>
            <p:ph type="title"/>
          </p:nvPr>
        </p:nvSpPr>
        <p:spPr>
          <a:xfrm>
            <a:off x="1" y="-25399"/>
            <a:ext cx="9143999" cy="1002135"/>
          </a:xfrm>
        </p:spPr>
        <p:txBody>
          <a:bodyPr/>
          <a:lstStyle/>
          <a:p>
            <a:r>
              <a:rPr lang="en-US" dirty="0"/>
              <a:t>Code Review</a:t>
            </a:r>
          </a:p>
        </p:txBody>
      </p:sp>
    </p:spTree>
    <p:extLst>
      <p:ext uri="{BB962C8B-B14F-4D97-AF65-F5344CB8AC3E}">
        <p14:creationId xmlns:p14="http://schemas.microsoft.com/office/powerpoint/2010/main" val="26570743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A75223-E686-4397-8E79-ABDCC70AC65C}"/>
              </a:ext>
            </a:extLst>
          </p:cNvPr>
          <p:cNvPicPr>
            <a:picLocks noChangeAspect="1"/>
          </p:cNvPicPr>
          <p:nvPr/>
        </p:nvPicPr>
        <p:blipFill rotWithShape="1">
          <a:blip r:embed="rId2"/>
          <a:srcRect r="13191"/>
          <a:stretch/>
        </p:blipFill>
        <p:spPr>
          <a:xfrm>
            <a:off x="136184" y="1412720"/>
            <a:ext cx="8871632" cy="3513335"/>
          </a:xfrm>
          <a:prstGeom prst="rect">
            <a:avLst/>
          </a:prstGeom>
        </p:spPr>
      </p:pic>
      <p:sp>
        <p:nvSpPr>
          <p:cNvPr id="3" name="Title 1"/>
          <p:cNvSpPr>
            <a:spLocks noGrp="1"/>
          </p:cNvSpPr>
          <p:nvPr>
            <p:ph type="title"/>
          </p:nvPr>
        </p:nvSpPr>
        <p:spPr>
          <a:xfrm>
            <a:off x="1" y="-25399"/>
            <a:ext cx="9143999" cy="1002135"/>
          </a:xfrm>
        </p:spPr>
        <p:txBody>
          <a:bodyPr/>
          <a:lstStyle/>
          <a:p>
            <a:r>
              <a:rPr lang="en-US" dirty="0"/>
              <a:t>Code Review</a:t>
            </a:r>
          </a:p>
        </p:txBody>
      </p:sp>
    </p:spTree>
    <p:extLst>
      <p:ext uri="{BB962C8B-B14F-4D97-AF65-F5344CB8AC3E}">
        <p14:creationId xmlns:p14="http://schemas.microsoft.com/office/powerpoint/2010/main" val="1698553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2E791F-CE8C-471E-B5C0-8C9B995CDED5}"/>
              </a:ext>
            </a:extLst>
          </p:cNvPr>
          <p:cNvPicPr>
            <a:picLocks noChangeAspect="1"/>
          </p:cNvPicPr>
          <p:nvPr/>
        </p:nvPicPr>
        <p:blipFill>
          <a:blip r:embed="rId2"/>
          <a:stretch>
            <a:fillRect/>
          </a:stretch>
        </p:blipFill>
        <p:spPr>
          <a:xfrm>
            <a:off x="219610" y="980660"/>
            <a:ext cx="8704780" cy="5890263"/>
          </a:xfrm>
          <a:prstGeom prst="rect">
            <a:avLst/>
          </a:prstGeom>
        </p:spPr>
      </p:pic>
      <p:sp>
        <p:nvSpPr>
          <p:cNvPr id="3" name="Title 1"/>
          <p:cNvSpPr>
            <a:spLocks noGrp="1"/>
          </p:cNvSpPr>
          <p:nvPr>
            <p:ph type="title"/>
          </p:nvPr>
        </p:nvSpPr>
        <p:spPr>
          <a:xfrm>
            <a:off x="1" y="-25399"/>
            <a:ext cx="9143999" cy="1002135"/>
          </a:xfrm>
        </p:spPr>
        <p:txBody>
          <a:bodyPr/>
          <a:lstStyle/>
          <a:p>
            <a:r>
              <a:rPr lang="en-US" dirty="0"/>
              <a:t>Code Review</a:t>
            </a:r>
          </a:p>
        </p:txBody>
      </p:sp>
      <p:sp>
        <p:nvSpPr>
          <p:cNvPr id="4" name="Text Box 9"/>
          <p:cNvSpPr txBox="1">
            <a:spLocks noChangeArrowheads="1"/>
          </p:cNvSpPr>
          <p:nvPr/>
        </p:nvSpPr>
        <p:spPr bwMode="gray">
          <a:xfrm>
            <a:off x="4106863" y="6548438"/>
            <a:ext cx="4551363" cy="170816"/>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600" dirty="0">
                <a:solidFill>
                  <a:schemeClr val="tx2"/>
                </a:solidFill>
                <a:latin typeface="Arial Narrow" pitchFamily="34" charset="0"/>
              </a:rPr>
              <a:t>The information contained in this document is proprietary. Copyright © 2018 Capgemini. All rights reserved.</a:t>
            </a:r>
          </a:p>
        </p:txBody>
      </p:sp>
    </p:spTree>
    <p:extLst>
      <p:ext uri="{BB962C8B-B14F-4D97-AF65-F5344CB8AC3E}">
        <p14:creationId xmlns:p14="http://schemas.microsoft.com/office/powerpoint/2010/main" val="7986994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34962C-EE96-46D0-B911-33AA03FCDCD2}"/>
              </a:ext>
            </a:extLst>
          </p:cNvPr>
          <p:cNvPicPr>
            <a:picLocks noChangeAspect="1"/>
          </p:cNvPicPr>
          <p:nvPr/>
        </p:nvPicPr>
        <p:blipFill>
          <a:blip r:embed="rId2"/>
          <a:stretch>
            <a:fillRect/>
          </a:stretch>
        </p:blipFill>
        <p:spPr>
          <a:xfrm>
            <a:off x="251400" y="935638"/>
            <a:ext cx="8209140" cy="5753620"/>
          </a:xfrm>
          <a:prstGeom prst="rect">
            <a:avLst/>
          </a:prstGeom>
        </p:spPr>
      </p:pic>
      <p:pic>
        <p:nvPicPr>
          <p:cNvPr id="3" name="Picture 2">
            <a:extLst>
              <a:ext uri="{FF2B5EF4-FFF2-40B4-BE49-F238E27FC236}">
                <a16:creationId xmlns:a16="http://schemas.microsoft.com/office/drawing/2014/main" id="{987DB24D-9175-4A95-887A-66CDE8EBC30C}"/>
              </a:ext>
            </a:extLst>
          </p:cNvPr>
          <p:cNvPicPr>
            <a:picLocks noChangeAspect="1"/>
          </p:cNvPicPr>
          <p:nvPr/>
        </p:nvPicPr>
        <p:blipFill>
          <a:blip r:embed="rId3"/>
          <a:stretch>
            <a:fillRect/>
          </a:stretch>
        </p:blipFill>
        <p:spPr>
          <a:xfrm>
            <a:off x="4788030" y="1484730"/>
            <a:ext cx="4149090" cy="3103174"/>
          </a:xfrm>
          <a:prstGeom prst="rect">
            <a:avLst/>
          </a:prstGeom>
          <a:ln>
            <a:noFill/>
          </a:ln>
          <a:effectLst>
            <a:outerShdw blurRad="292100" dist="139700" dir="2700000" algn="tl" rotWithShape="0">
              <a:srgbClr val="333333">
                <a:alpha val="65000"/>
              </a:srgbClr>
            </a:outerShdw>
          </a:effectLst>
        </p:spPr>
      </p:pic>
      <p:sp>
        <p:nvSpPr>
          <p:cNvPr id="4" name="Title 1"/>
          <p:cNvSpPr>
            <a:spLocks noGrp="1"/>
          </p:cNvSpPr>
          <p:nvPr>
            <p:ph type="title"/>
          </p:nvPr>
        </p:nvSpPr>
        <p:spPr>
          <a:xfrm>
            <a:off x="1" y="-25399"/>
            <a:ext cx="9143999" cy="1002135"/>
          </a:xfrm>
        </p:spPr>
        <p:txBody>
          <a:bodyPr/>
          <a:lstStyle/>
          <a:p>
            <a:r>
              <a:rPr lang="en-US" dirty="0"/>
              <a:t>Code Review</a:t>
            </a:r>
          </a:p>
        </p:txBody>
      </p:sp>
      <p:sp>
        <p:nvSpPr>
          <p:cNvPr id="5" name="Text Box 9"/>
          <p:cNvSpPr txBox="1">
            <a:spLocks noChangeArrowheads="1"/>
          </p:cNvSpPr>
          <p:nvPr/>
        </p:nvSpPr>
        <p:spPr bwMode="gray">
          <a:xfrm>
            <a:off x="4106863" y="6548438"/>
            <a:ext cx="4551363" cy="170816"/>
          </a:xfrm>
          <a:prstGeom prst="rect">
            <a:avLst/>
          </a:prstGeom>
          <a:noFill/>
          <a:ln w="12700" algn="ctr">
            <a:noFill/>
            <a:miter lim="800000"/>
            <a:headEnd/>
            <a:tailEnd type="none" w="lg" len="lg"/>
          </a:ln>
          <a:effectLst/>
        </p:spPr>
        <p:txBody>
          <a:bodyPr>
            <a:spAutoFit/>
          </a:bodyPr>
          <a:lstStyle/>
          <a:p>
            <a:pPr algn="r" eaLnBrk="0" hangingPunct="0">
              <a:lnSpc>
                <a:spcPct val="85000"/>
              </a:lnSpc>
            </a:pPr>
            <a:r>
              <a:rPr lang="en-US" sz="600" dirty="0">
                <a:solidFill>
                  <a:schemeClr val="tx2"/>
                </a:solidFill>
                <a:latin typeface="Arial Narrow" pitchFamily="34" charset="0"/>
              </a:rPr>
              <a:t>The information contained in this document is proprietary. Copyright © 2018 Capgemini. All rights reserved.</a:t>
            </a:r>
          </a:p>
        </p:txBody>
      </p:sp>
    </p:spTree>
    <p:extLst>
      <p:ext uri="{BB962C8B-B14F-4D97-AF65-F5344CB8AC3E}">
        <p14:creationId xmlns:p14="http://schemas.microsoft.com/office/powerpoint/2010/main" val="1786592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7830E6-BCDF-45DD-9F24-8AC81C87416E}"/>
              </a:ext>
            </a:extLst>
          </p:cNvPr>
          <p:cNvPicPr>
            <a:picLocks noChangeAspect="1"/>
          </p:cNvPicPr>
          <p:nvPr/>
        </p:nvPicPr>
        <p:blipFill>
          <a:blip r:embed="rId2"/>
          <a:stretch>
            <a:fillRect/>
          </a:stretch>
        </p:blipFill>
        <p:spPr>
          <a:xfrm>
            <a:off x="251400" y="998821"/>
            <a:ext cx="6750844" cy="1042987"/>
          </a:xfrm>
          <a:prstGeom prst="rect">
            <a:avLst/>
          </a:prstGeom>
        </p:spPr>
      </p:pic>
      <p:pic>
        <p:nvPicPr>
          <p:cNvPr id="3" name="Picture 2">
            <a:extLst>
              <a:ext uri="{FF2B5EF4-FFF2-40B4-BE49-F238E27FC236}">
                <a16:creationId xmlns:a16="http://schemas.microsoft.com/office/drawing/2014/main" id="{289EF99B-5F71-4A82-B2ED-63FB99B2E09A}"/>
              </a:ext>
            </a:extLst>
          </p:cNvPr>
          <p:cNvPicPr>
            <a:picLocks noChangeAspect="1"/>
          </p:cNvPicPr>
          <p:nvPr/>
        </p:nvPicPr>
        <p:blipFill>
          <a:blip r:embed="rId3"/>
          <a:stretch>
            <a:fillRect/>
          </a:stretch>
        </p:blipFill>
        <p:spPr>
          <a:xfrm>
            <a:off x="107380" y="2063893"/>
            <a:ext cx="3716893" cy="2549962"/>
          </a:xfrm>
          <a:prstGeom prst="rect">
            <a:avLst/>
          </a:prstGeom>
        </p:spPr>
      </p:pic>
      <p:pic>
        <p:nvPicPr>
          <p:cNvPr id="4" name="Picture 3">
            <a:extLst>
              <a:ext uri="{FF2B5EF4-FFF2-40B4-BE49-F238E27FC236}">
                <a16:creationId xmlns:a16="http://schemas.microsoft.com/office/drawing/2014/main" id="{DC3A835D-9C04-4E68-9E6F-D0987CDA6F2A}"/>
              </a:ext>
            </a:extLst>
          </p:cNvPr>
          <p:cNvPicPr>
            <a:picLocks noChangeAspect="1"/>
          </p:cNvPicPr>
          <p:nvPr/>
        </p:nvPicPr>
        <p:blipFill rotWithShape="1">
          <a:blip r:embed="rId4"/>
          <a:srcRect b="5691"/>
          <a:stretch/>
        </p:blipFill>
        <p:spPr>
          <a:xfrm>
            <a:off x="251400" y="4356124"/>
            <a:ext cx="8031004" cy="2097296"/>
          </a:xfrm>
          <a:prstGeom prst="rect">
            <a:avLst/>
          </a:prstGeom>
        </p:spPr>
      </p:pic>
      <p:sp>
        <p:nvSpPr>
          <p:cNvPr id="5" name="Title 1"/>
          <p:cNvSpPr>
            <a:spLocks noGrp="1"/>
          </p:cNvSpPr>
          <p:nvPr>
            <p:ph type="title"/>
          </p:nvPr>
        </p:nvSpPr>
        <p:spPr>
          <a:xfrm>
            <a:off x="1" y="-25399"/>
            <a:ext cx="9143999" cy="1002135"/>
          </a:xfrm>
        </p:spPr>
        <p:txBody>
          <a:bodyPr/>
          <a:lstStyle/>
          <a:p>
            <a:r>
              <a:rPr lang="en-US" dirty="0"/>
              <a:t>Code Review</a:t>
            </a:r>
          </a:p>
        </p:txBody>
      </p:sp>
    </p:spTree>
    <p:extLst>
      <p:ext uri="{BB962C8B-B14F-4D97-AF65-F5344CB8AC3E}">
        <p14:creationId xmlns:p14="http://schemas.microsoft.com/office/powerpoint/2010/main" val="24628649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4F2FC1-ABAF-45B1-A55C-D98B157BE470}"/>
              </a:ext>
            </a:extLst>
          </p:cNvPr>
          <p:cNvPicPr>
            <a:picLocks noChangeAspect="1"/>
          </p:cNvPicPr>
          <p:nvPr/>
        </p:nvPicPr>
        <p:blipFill rotWithShape="1">
          <a:blip r:embed="rId2"/>
          <a:srcRect b="39744"/>
          <a:stretch/>
        </p:blipFill>
        <p:spPr>
          <a:xfrm>
            <a:off x="251400" y="1124680"/>
            <a:ext cx="6840950" cy="4572651"/>
          </a:xfrm>
          <a:prstGeom prst="rect">
            <a:avLst/>
          </a:prstGeom>
        </p:spPr>
      </p:pic>
      <p:pic>
        <p:nvPicPr>
          <p:cNvPr id="3" name="Picture 2">
            <a:extLst>
              <a:ext uri="{FF2B5EF4-FFF2-40B4-BE49-F238E27FC236}">
                <a16:creationId xmlns:a16="http://schemas.microsoft.com/office/drawing/2014/main" id="{4ADD1A9A-52D5-41B3-9DD0-7D3EFF027390}"/>
              </a:ext>
            </a:extLst>
          </p:cNvPr>
          <p:cNvPicPr>
            <a:picLocks noChangeAspect="1"/>
          </p:cNvPicPr>
          <p:nvPr/>
        </p:nvPicPr>
        <p:blipFill>
          <a:blip r:embed="rId3"/>
          <a:stretch>
            <a:fillRect/>
          </a:stretch>
        </p:blipFill>
        <p:spPr>
          <a:xfrm>
            <a:off x="1259540" y="5741690"/>
            <a:ext cx="2943225" cy="207169"/>
          </a:xfrm>
          <a:prstGeom prst="rect">
            <a:avLst/>
          </a:prstGeom>
        </p:spPr>
      </p:pic>
      <p:sp>
        <p:nvSpPr>
          <p:cNvPr id="4" name="Title 1"/>
          <p:cNvSpPr>
            <a:spLocks noGrp="1"/>
          </p:cNvSpPr>
          <p:nvPr>
            <p:ph type="title"/>
          </p:nvPr>
        </p:nvSpPr>
        <p:spPr>
          <a:xfrm>
            <a:off x="1" y="-25399"/>
            <a:ext cx="9143999" cy="1002135"/>
          </a:xfrm>
        </p:spPr>
        <p:txBody>
          <a:bodyPr/>
          <a:lstStyle/>
          <a:p>
            <a:r>
              <a:rPr lang="en-US" dirty="0"/>
              <a:t>Code Review</a:t>
            </a:r>
          </a:p>
        </p:txBody>
      </p:sp>
      <p:pic>
        <p:nvPicPr>
          <p:cNvPr id="5" name="Picture 4">
            <a:extLst>
              <a:ext uri="{FF2B5EF4-FFF2-40B4-BE49-F238E27FC236}">
                <a16:creationId xmlns:a16="http://schemas.microsoft.com/office/drawing/2014/main" id="{F74F2FC1-ABAF-45B1-A55C-D98B157BE470}"/>
              </a:ext>
            </a:extLst>
          </p:cNvPr>
          <p:cNvPicPr>
            <a:picLocks noChangeAspect="1"/>
          </p:cNvPicPr>
          <p:nvPr/>
        </p:nvPicPr>
        <p:blipFill rotWithShape="1">
          <a:blip r:embed="rId2"/>
          <a:srcRect t="59606" r="32206"/>
          <a:stretch/>
        </p:blipFill>
        <p:spPr>
          <a:xfrm>
            <a:off x="4599478" y="3789050"/>
            <a:ext cx="3775911" cy="24957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3386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6" descr="multi.jpg"/>
          <p:cNvPicPr>
            <a:picLocks noChangeAspect="1"/>
          </p:cNvPicPr>
          <p:nvPr/>
        </p:nvPicPr>
        <p:blipFill rotWithShape="1">
          <a:blip r:embed="rId2" cstate="print">
            <a:extLst>
              <a:ext uri="{28A0092B-C50C-407E-A947-70E740481C1C}">
                <a14:useLocalDpi xmlns:a14="http://schemas.microsoft.com/office/drawing/2010/main" val="0"/>
              </a:ext>
            </a:extLst>
          </a:blip>
          <a:srcRect t="22015" b="8901"/>
          <a:stretch/>
        </p:blipFill>
        <p:spPr>
          <a:xfrm>
            <a:off x="3130731" y="2004940"/>
            <a:ext cx="3118592" cy="1617509"/>
          </a:xfrm>
          <a:prstGeom prst="rect">
            <a:avLst/>
          </a:prstGeom>
        </p:spPr>
      </p:pic>
      <p:sp>
        <p:nvSpPr>
          <p:cNvPr id="14" name="ZoneTexte 7"/>
          <p:cNvSpPr txBox="1"/>
          <p:nvPr/>
        </p:nvSpPr>
        <p:spPr>
          <a:xfrm>
            <a:off x="3538286" y="4115122"/>
            <a:ext cx="1844513" cy="535531"/>
          </a:xfrm>
          <a:prstGeom prst="rect">
            <a:avLst/>
          </a:prstGeom>
          <a:noFill/>
        </p:spPr>
        <p:txBody>
          <a:bodyPr wrap="square" rtlCol="0">
            <a:spAutoFit/>
          </a:bodyPr>
          <a:lstStyle/>
          <a:p>
            <a:pPr algn="ctr">
              <a:lnSpc>
                <a:spcPct val="90000"/>
              </a:lnSpc>
            </a:pPr>
            <a:r>
              <a:rPr lang="fr-FR" sz="1600" b="1" dirty="0"/>
              <a:t>Multi-class Classifier</a:t>
            </a:r>
          </a:p>
        </p:txBody>
      </p:sp>
      <p:pic>
        <p:nvPicPr>
          <p:cNvPr id="15" name="Image 8" descr="binar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563" y="2092284"/>
            <a:ext cx="2637489" cy="1987594"/>
          </a:xfrm>
          <a:prstGeom prst="rect">
            <a:avLst/>
          </a:prstGeom>
        </p:spPr>
      </p:pic>
      <p:sp>
        <p:nvSpPr>
          <p:cNvPr id="16" name="ZoneTexte 9"/>
          <p:cNvSpPr txBox="1"/>
          <p:nvPr/>
        </p:nvSpPr>
        <p:spPr>
          <a:xfrm>
            <a:off x="794051" y="4082878"/>
            <a:ext cx="1844513" cy="535531"/>
          </a:xfrm>
          <a:prstGeom prst="rect">
            <a:avLst/>
          </a:prstGeom>
          <a:noFill/>
        </p:spPr>
        <p:txBody>
          <a:bodyPr wrap="square" rtlCol="0">
            <a:spAutoFit/>
          </a:bodyPr>
          <a:lstStyle/>
          <a:p>
            <a:pPr algn="ctr">
              <a:lnSpc>
                <a:spcPct val="90000"/>
              </a:lnSpc>
            </a:pPr>
            <a:r>
              <a:rPr lang="fr-FR" sz="1600" b="1" dirty="0" err="1"/>
              <a:t>Binary</a:t>
            </a:r>
            <a:r>
              <a:rPr lang="fr-FR" sz="1600" b="1" dirty="0"/>
              <a:t> </a:t>
            </a:r>
          </a:p>
          <a:p>
            <a:pPr algn="ctr">
              <a:lnSpc>
                <a:spcPct val="90000"/>
              </a:lnSpc>
            </a:pPr>
            <a:r>
              <a:rPr lang="fr-FR" sz="1600" b="1" dirty="0"/>
              <a:t>Classifier</a:t>
            </a:r>
          </a:p>
        </p:txBody>
      </p:sp>
      <p:pic>
        <p:nvPicPr>
          <p:cNvPr id="17" name="Image 10" descr="re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7997" y="1425981"/>
            <a:ext cx="2424870" cy="2424870"/>
          </a:xfrm>
          <a:prstGeom prst="rect">
            <a:avLst/>
          </a:prstGeom>
        </p:spPr>
      </p:pic>
      <p:sp>
        <p:nvSpPr>
          <p:cNvPr id="18" name="ZoneTexte 11"/>
          <p:cNvSpPr txBox="1"/>
          <p:nvPr/>
        </p:nvSpPr>
        <p:spPr>
          <a:xfrm>
            <a:off x="5917996" y="4077074"/>
            <a:ext cx="2320003" cy="535531"/>
          </a:xfrm>
          <a:prstGeom prst="rect">
            <a:avLst/>
          </a:prstGeom>
          <a:noFill/>
        </p:spPr>
        <p:txBody>
          <a:bodyPr wrap="square" rtlCol="0">
            <a:spAutoFit/>
          </a:bodyPr>
          <a:lstStyle/>
          <a:p>
            <a:pPr algn="ctr">
              <a:lnSpc>
                <a:spcPct val="90000"/>
              </a:lnSpc>
            </a:pPr>
            <a:r>
              <a:rPr lang="fr-FR" sz="1600" b="1" dirty="0" err="1"/>
              <a:t>Regression</a:t>
            </a:r>
            <a:r>
              <a:rPr lang="fr-FR" sz="1600" b="1" dirty="0"/>
              <a:t> </a:t>
            </a:r>
            <a:r>
              <a:rPr lang="fr-FR" sz="1600" b="1" dirty="0" err="1"/>
              <a:t>Assumptions</a:t>
            </a:r>
            <a:endParaRPr lang="fr-FR" sz="1600" b="1" dirty="0"/>
          </a:p>
        </p:txBody>
      </p:sp>
      <p:sp>
        <p:nvSpPr>
          <p:cNvPr id="11" name="Title 1"/>
          <p:cNvSpPr>
            <a:spLocks noGrp="1"/>
          </p:cNvSpPr>
          <p:nvPr>
            <p:ph type="title"/>
          </p:nvPr>
        </p:nvSpPr>
        <p:spPr>
          <a:xfrm>
            <a:off x="1" y="-25399"/>
            <a:ext cx="9143999" cy="1002135"/>
          </a:xfrm>
        </p:spPr>
        <p:txBody>
          <a:bodyPr/>
          <a:lstStyle/>
          <a:p>
            <a:r>
              <a:rPr lang="fr-FR" dirty="0"/>
              <a:t>Classifier (</a:t>
            </a:r>
            <a:r>
              <a:rPr lang="fr-FR" dirty="0" err="1"/>
              <a:t>Algorithm</a:t>
            </a:r>
            <a:r>
              <a:rPr lang="fr-FR" dirty="0"/>
              <a:t>) vs. </a:t>
            </a:r>
            <a:r>
              <a:rPr lang="fr-FR" dirty="0" err="1"/>
              <a:t>Regression</a:t>
            </a:r>
            <a:r>
              <a:rPr lang="fr-FR" dirty="0"/>
              <a:t> (Data Model) </a:t>
            </a:r>
            <a:endParaRPr lang="en-GB" dirty="0"/>
          </a:p>
        </p:txBody>
      </p:sp>
    </p:spTree>
    <p:extLst>
      <p:ext uri="{BB962C8B-B14F-4D97-AF65-F5344CB8AC3E}">
        <p14:creationId xmlns:p14="http://schemas.microsoft.com/office/powerpoint/2010/main" val="67383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51400" y="1052670"/>
            <a:ext cx="914400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a:solidFill>
                  <a:schemeClr val="bg1"/>
                </a:solidFill>
                <a:latin typeface="Ubuntu" panose="020B0504030602030204" pitchFamily="34" charset="0"/>
              </a:rPr>
              <a:t>Chapter 9:</a:t>
            </a:r>
            <a:br>
              <a:rPr lang="en-US" sz="2800" b="1" dirty="0">
                <a:solidFill>
                  <a:schemeClr val="bg1"/>
                </a:solidFill>
              </a:rPr>
            </a:br>
            <a:r>
              <a:rPr lang="en-US" sz="4800" b="1" dirty="0">
                <a:solidFill>
                  <a:schemeClr val="bg1"/>
                </a:solidFill>
                <a:latin typeface="Ubuntu" panose="020B0504030602030204" pitchFamily="34" charset="0"/>
              </a:rPr>
              <a:t>Decision Trees and </a:t>
            </a:r>
          </a:p>
          <a:p>
            <a:r>
              <a:rPr lang="en-US" sz="4800" b="1" dirty="0">
                <a:solidFill>
                  <a:schemeClr val="bg1"/>
                </a:solidFill>
                <a:latin typeface="Ubuntu" panose="020B0504030602030204" pitchFamily="34" charset="0"/>
              </a:rPr>
              <a:t>Random Forest</a:t>
            </a:r>
          </a:p>
        </p:txBody>
      </p:sp>
    </p:spTree>
    <p:extLst>
      <p:ext uri="{BB962C8B-B14F-4D97-AF65-F5344CB8AC3E}">
        <p14:creationId xmlns:p14="http://schemas.microsoft.com/office/powerpoint/2010/main" val="38338124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1340710"/>
            <a:ext cx="9144000" cy="1143240"/>
          </a:xfrm>
        </p:spPr>
        <p:txBody>
          <a:bodyPr/>
          <a:lstStyle/>
          <a:p>
            <a:r>
              <a:rPr lang="en-US" sz="2000" dirty="0">
                <a:latin typeface="Ubuntu" panose="020B0504030602030204" pitchFamily="34" charset="0"/>
              </a:rPr>
              <a:t>Chapter 9: Decision Trees and Random Forests</a:t>
            </a:r>
            <a:br>
              <a:rPr lang="en-US" dirty="0">
                <a:latin typeface="Ubuntu" panose="020B0504030602030204" pitchFamily="34" charset="0"/>
              </a:rPr>
            </a:br>
            <a:r>
              <a:rPr lang="en-US" sz="5400" dirty="0">
                <a:latin typeface="Ubuntu" panose="020B0504030602030204" pitchFamily="34" charset="0"/>
              </a:rPr>
              <a:t>Decision Trees</a:t>
            </a:r>
          </a:p>
        </p:txBody>
      </p:sp>
    </p:spTree>
    <p:extLst>
      <p:ext uri="{BB962C8B-B14F-4D97-AF65-F5344CB8AC3E}">
        <p14:creationId xmlns:p14="http://schemas.microsoft.com/office/powerpoint/2010/main" val="16923388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6"/>
          <p:cNvSpPr txBox="1">
            <a:spLocks/>
          </p:cNvSpPr>
          <p:nvPr/>
        </p:nvSpPr>
        <p:spPr>
          <a:xfrm>
            <a:off x="2235187" y="3531761"/>
            <a:ext cx="1419047" cy="347570"/>
          </a:xfrm>
          <a:prstGeom prst="rect">
            <a:avLst/>
          </a:prstGeom>
          <a:solidFill>
            <a:schemeClr val="accent2"/>
          </a:solidFill>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350" b="1" dirty="0">
                <a:solidFill>
                  <a:srgbClr val="E6E7E7"/>
                </a:solidFill>
              </a:rPr>
              <a:t>Can fly?</a:t>
            </a:r>
          </a:p>
        </p:txBody>
      </p:sp>
      <p:sp>
        <p:nvSpPr>
          <p:cNvPr id="7" name="Text Placeholder 6"/>
          <p:cNvSpPr txBox="1">
            <a:spLocks/>
          </p:cNvSpPr>
          <p:nvPr/>
        </p:nvSpPr>
        <p:spPr>
          <a:xfrm>
            <a:off x="5745577" y="3534761"/>
            <a:ext cx="1419047" cy="347570"/>
          </a:xfrm>
          <a:prstGeom prst="rect">
            <a:avLst/>
          </a:prstGeom>
          <a:solidFill>
            <a:schemeClr val="accent2"/>
          </a:solidFill>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350" b="1" dirty="0">
                <a:solidFill>
                  <a:srgbClr val="E6E7E7"/>
                </a:solidFill>
              </a:rPr>
              <a:t>Has fins?</a:t>
            </a:r>
          </a:p>
        </p:txBody>
      </p:sp>
      <p:sp>
        <p:nvSpPr>
          <p:cNvPr id="8" name="Text Placeholder 6"/>
          <p:cNvSpPr txBox="1">
            <a:spLocks/>
          </p:cNvSpPr>
          <p:nvPr/>
        </p:nvSpPr>
        <p:spPr>
          <a:xfrm>
            <a:off x="3875157" y="2348881"/>
            <a:ext cx="1419047" cy="347570"/>
          </a:xfrm>
          <a:prstGeom prst="rect">
            <a:avLst/>
          </a:prstGeom>
          <a:solidFill>
            <a:srgbClr val="0070AD"/>
          </a:solidFill>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350" b="1" dirty="0">
                <a:solidFill>
                  <a:srgbClr val="E6E7E7"/>
                </a:solidFill>
              </a:rPr>
              <a:t>Has feathers?</a:t>
            </a:r>
          </a:p>
        </p:txBody>
      </p:sp>
      <p:sp>
        <p:nvSpPr>
          <p:cNvPr id="9" name="Text Placeholder 6"/>
          <p:cNvSpPr txBox="1">
            <a:spLocks/>
          </p:cNvSpPr>
          <p:nvPr/>
        </p:nvSpPr>
        <p:spPr>
          <a:xfrm>
            <a:off x="1046720" y="4714641"/>
            <a:ext cx="1419047" cy="347570"/>
          </a:xfrm>
          <a:prstGeom prst="rect">
            <a:avLst/>
          </a:prstGeom>
          <a:solidFill>
            <a:srgbClr val="FF304C"/>
          </a:solidFill>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350" b="1" dirty="0">
                <a:solidFill>
                  <a:srgbClr val="E6E7E7"/>
                </a:solidFill>
              </a:rPr>
              <a:t>Hawk</a:t>
            </a:r>
          </a:p>
        </p:txBody>
      </p:sp>
      <p:sp>
        <p:nvSpPr>
          <p:cNvPr id="10" name="Text Placeholder 6"/>
          <p:cNvSpPr txBox="1">
            <a:spLocks/>
          </p:cNvSpPr>
          <p:nvPr/>
        </p:nvSpPr>
        <p:spPr>
          <a:xfrm>
            <a:off x="2918928" y="4714641"/>
            <a:ext cx="1419047" cy="347570"/>
          </a:xfrm>
          <a:prstGeom prst="rect">
            <a:avLst/>
          </a:prstGeom>
          <a:solidFill>
            <a:srgbClr val="FF304C"/>
          </a:solidFill>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350" b="1" dirty="0">
                <a:solidFill>
                  <a:srgbClr val="E6E7E7"/>
                </a:solidFill>
              </a:rPr>
              <a:t>Penguin</a:t>
            </a:r>
          </a:p>
        </p:txBody>
      </p:sp>
      <p:sp>
        <p:nvSpPr>
          <p:cNvPr id="11" name="Text Placeholder 6"/>
          <p:cNvSpPr txBox="1">
            <a:spLocks/>
          </p:cNvSpPr>
          <p:nvPr/>
        </p:nvSpPr>
        <p:spPr>
          <a:xfrm>
            <a:off x="4791135" y="4714641"/>
            <a:ext cx="1419047" cy="347570"/>
          </a:xfrm>
          <a:prstGeom prst="rect">
            <a:avLst/>
          </a:prstGeom>
          <a:solidFill>
            <a:srgbClr val="FF304C"/>
          </a:solidFill>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350" b="1" dirty="0">
                <a:solidFill>
                  <a:srgbClr val="E6E7E7"/>
                </a:solidFill>
              </a:rPr>
              <a:t>Dolphin</a:t>
            </a:r>
          </a:p>
        </p:txBody>
      </p:sp>
      <p:sp>
        <p:nvSpPr>
          <p:cNvPr id="12" name="Text Placeholder 6"/>
          <p:cNvSpPr txBox="1">
            <a:spLocks/>
          </p:cNvSpPr>
          <p:nvPr/>
        </p:nvSpPr>
        <p:spPr>
          <a:xfrm>
            <a:off x="6663344" y="4714641"/>
            <a:ext cx="1419047" cy="347570"/>
          </a:xfrm>
          <a:prstGeom prst="rect">
            <a:avLst/>
          </a:prstGeom>
          <a:solidFill>
            <a:srgbClr val="FF304C"/>
          </a:solidFill>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350" b="1" dirty="0">
                <a:solidFill>
                  <a:srgbClr val="E6E7E7"/>
                </a:solidFill>
              </a:rPr>
              <a:t>Bear</a:t>
            </a:r>
          </a:p>
        </p:txBody>
      </p:sp>
      <p:cxnSp>
        <p:nvCxnSpPr>
          <p:cNvPr id="17" name="Straight Arrow Connector 16"/>
          <p:cNvCxnSpPr>
            <a:stCxn id="8" idx="2"/>
          </p:cNvCxnSpPr>
          <p:nvPr/>
        </p:nvCxnSpPr>
        <p:spPr>
          <a:xfrm flipH="1">
            <a:off x="2918926" y="2696451"/>
            <a:ext cx="1665753" cy="7865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8" idx="2"/>
          </p:cNvCxnSpPr>
          <p:nvPr/>
        </p:nvCxnSpPr>
        <p:spPr>
          <a:xfrm>
            <a:off x="4584680" y="2696451"/>
            <a:ext cx="1625502" cy="7865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6" idx="2"/>
          </p:cNvCxnSpPr>
          <p:nvPr/>
        </p:nvCxnSpPr>
        <p:spPr>
          <a:xfrm>
            <a:off x="2944710" y="3879331"/>
            <a:ext cx="655182" cy="73780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p:cNvCxnSpPr>
            <a:stCxn id="6" idx="2"/>
          </p:cNvCxnSpPr>
          <p:nvPr/>
        </p:nvCxnSpPr>
        <p:spPr>
          <a:xfrm flipH="1">
            <a:off x="2235187" y="3879331"/>
            <a:ext cx="709524" cy="73780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p:cNvCxnSpPr/>
          <p:nvPr/>
        </p:nvCxnSpPr>
        <p:spPr>
          <a:xfrm>
            <a:off x="6455101" y="3889608"/>
            <a:ext cx="655182" cy="73780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p:cNvCxnSpPr/>
          <p:nvPr/>
        </p:nvCxnSpPr>
        <p:spPr>
          <a:xfrm flipH="1">
            <a:off x="5745576" y="3889608"/>
            <a:ext cx="709524" cy="73780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1" name="TextBox 30"/>
          <p:cNvSpPr txBox="1"/>
          <p:nvPr/>
        </p:nvSpPr>
        <p:spPr>
          <a:xfrm>
            <a:off x="3342538" y="2821258"/>
            <a:ext cx="514756" cy="311624"/>
          </a:xfrm>
          <a:prstGeom prst="rect">
            <a:avLst/>
          </a:prstGeom>
          <a:noFill/>
        </p:spPr>
        <p:txBody>
          <a:bodyPr wrap="none" rtlCol="0">
            <a:spAutoFit/>
          </a:bodyPr>
          <a:lstStyle/>
          <a:p>
            <a:r>
              <a:rPr lang="en-US" sz="1425" dirty="0"/>
              <a:t>True</a:t>
            </a:r>
          </a:p>
        </p:txBody>
      </p:sp>
      <p:sp>
        <p:nvSpPr>
          <p:cNvPr id="32" name="TextBox 31"/>
          <p:cNvSpPr txBox="1"/>
          <p:nvPr/>
        </p:nvSpPr>
        <p:spPr>
          <a:xfrm>
            <a:off x="2080861" y="4019986"/>
            <a:ext cx="514756" cy="311624"/>
          </a:xfrm>
          <a:prstGeom prst="rect">
            <a:avLst/>
          </a:prstGeom>
          <a:noFill/>
        </p:spPr>
        <p:txBody>
          <a:bodyPr wrap="none" rtlCol="0">
            <a:spAutoFit/>
          </a:bodyPr>
          <a:lstStyle/>
          <a:p>
            <a:r>
              <a:rPr lang="en-US" sz="1425" dirty="0"/>
              <a:t>True</a:t>
            </a:r>
          </a:p>
        </p:txBody>
      </p:sp>
      <p:sp>
        <p:nvSpPr>
          <p:cNvPr id="33" name="TextBox 32"/>
          <p:cNvSpPr txBox="1"/>
          <p:nvPr/>
        </p:nvSpPr>
        <p:spPr>
          <a:xfrm>
            <a:off x="5585630" y="4024776"/>
            <a:ext cx="514756" cy="311624"/>
          </a:xfrm>
          <a:prstGeom prst="rect">
            <a:avLst/>
          </a:prstGeom>
          <a:noFill/>
        </p:spPr>
        <p:txBody>
          <a:bodyPr wrap="none" rtlCol="0">
            <a:spAutoFit/>
          </a:bodyPr>
          <a:lstStyle/>
          <a:p>
            <a:r>
              <a:rPr lang="en-US" sz="1425" dirty="0"/>
              <a:t>True</a:t>
            </a:r>
          </a:p>
        </p:txBody>
      </p:sp>
      <p:sp>
        <p:nvSpPr>
          <p:cNvPr id="34" name="TextBox 33"/>
          <p:cNvSpPr txBox="1"/>
          <p:nvPr/>
        </p:nvSpPr>
        <p:spPr>
          <a:xfrm>
            <a:off x="5380671" y="2821258"/>
            <a:ext cx="556434" cy="311624"/>
          </a:xfrm>
          <a:prstGeom prst="rect">
            <a:avLst/>
          </a:prstGeom>
          <a:noFill/>
        </p:spPr>
        <p:txBody>
          <a:bodyPr wrap="none" rtlCol="0">
            <a:spAutoFit/>
          </a:bodyPr>
          <a:lstStyle/>
          <a:p>
            <a:r>
              <a:rPr lang="en-US" sz="1425" dirty="0"/>
              <a:t>False</a:t>
            </a:r>
          </a:p>
        </p:txBody>
      </p:sp>
      <p:sp>
        <p:nvSpPr>
          <p:cNvPr id="35" name="TextBox 34"/>
          <p:cNvSpPr txBox="1"/>
          <p:nvPr/>
        </p:nvSpPr>
        <p:spPr>
          <a:xfrm>
            <a:off x="3339629" y="4019986"/>
            <a:ext cx="556434" cy="311624"/>
          </a:xfrm>
          <a:prstGeom prst="rect">
            <a:avLst/>
          </a:prstGeom>
          <a:noFill/>
        </p:spPr>
        <p:txBody>
          <a:bodyPr wrap="none" rtlCol="0">
            <a:spAutoFit/>
          </a:bodyPr>
          <a:lstStyle/>
          <a:p>
            <a:r>
              <a:rPr lang="en-US" sz="1425" dirty="0"/>
              <a:t>False</a:t>
            </a:r>
          </a:p>
        </p:txBody>
      </p:sp>
      <p:sp>
        <p:nvSpPr>
          <p:cNvPr id="36" name="TextBox 35"/>
          <p:cNvSpPr txBox="1"/>
          <p:nvPr/>
        </p:nvSpPr>
        <p:spPr>
          <a:xfrm>
            <a:off x="6822848" y="4024776"/>
            <a:ext cx="556434" cy="311624"/>
          </a:xfrm>
          <a:prstGeom prst="rect">
            <a:avLst/>
          </a:prstGeom>
          <a:noFill/>
        </p:spPr>
        <p:txBody>
          <a:bodyPr wrap="none" rtlCol="0">
            <a:spAutoFit/>
          </a:bodyPr>
          <a:lstStyle/>
          <a:p>
            <a:r>
              <a:rPr lang="en-US" sz="1425" dirty="0"/>
              <a:t>False</a:t>
            </a:r>
          </a:p>
        </p:txBody>
      </p:sp>
      <p:sp>
        <p:nvSpPr>
          <p:cNvPr id="22" name="Title Placeholder 1"/>
          <p:cNvSpPr txBox="1">
            <a:spLocks/>
          </p:cNvSpPr>
          <p:nvPr>
            <p:custDataLst>
              <p:tags r:id="rId1"/>
            </p:custDataLst>
          </p:nvPr>
        </p:nvSpPr>
        <p:spPr>
          <a:xfrm>
            <a:off x="1" y="1"/>
            <a:ext cx="9143999" cy="1002135"/>
          </a:xfrm>
          <a:prstGeom prst="rect">
            <a:avLst/>
          </a:prstGeom>
        </p:spPr>
        <p:txBody>
          <a:bodyPr vert="horz" lIns="297529" tIns="33059" rIns="165294" bIns="33059" rtlCol="0" anchor="ctr">
            <a:noAutofit/>
          </a:bodyPr>
          <a:lstStyle>
            <a:lvl1pPr algn="l" defTabSz="775122" rtl="0" eaLnBrk="1" latinLnBrk="0" hangingPunct="1">
              <a:spcBef>
                <a:spcPct val="0"/>
              </a:spcBef>
              <a:buNone/>
              <a:defRPr sz="2200" b="1" kern="1200">
                <a:solidFill>
                  <a:srgbClr val="6964D1"/>
                </a:solidFill>
                <a:latin typeface="Arial" panose="020B0604020202020204" pitchFamily="34" charset="0"/>
                <a:ea typeface="+mj-ea"/>
                <a:cs typeface="Arial" panose="020B0604020202020204" pitchFamily="34" charset="0"/>
              </a:defRPr>
            </a:lvl1pPr>
          </a:lstStyle>
          <a:p>
            <a:r>
              <a:rPr lang="de-DE" dirty="0"/>
              <a:t>Distinguishing Bears, Hawks, Penguins, and Dolphins </a:t>
            </a:r>
            <a:endParaRPr lang="en-US" dirty="0"/>
          </a:p>
        </p:txBody>
      </p:sp>
    </p:spTree>
    <p:extLst>
      <p:ext uri="{BB962C8B-B14F-4D97-AF65-F5344CB8AC3E}">
        <p14:creationId xmlns:p14="http://schemas.microsoft.com/office/powerpoint/2010/main" val="337055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2054" y="1934687"/>
            <a:ext cx="7709802" cy="1200329"/>
          </a:xfrm>
          <a:prstGeom prst="rect">
            <a:avLst/>
          </a:prstGeom>
          <a:ln w="28575"/>
        </p:spPr>
        <p:style>
          <a:lnRef idx="2">
            <a:schemeClr val="accent2"/>
          </a:lnRef>
          <a:fillRef idx="1">
            <a:schemeClr val="lt1"/>
          </a:fillRef>
          <a:effectRef idx="0">
            <a:schemeClr val="accent2"/>
          </a:effectRef>
          <a:fontRef idx="minor">
            <a:schemeClr val="dk1"/>
          </a:fontRef>
        </p:style>
        <p:txBody>
          <a:bodyPr wrap="square" rtlCol="0" anchor="t">
            <a:spAutoFit/>
          </a:bodyPr>
          <a:lstStyle/>
          <a:p>
            <a:r>
              <a:rPr lang="en-US" sz="1800" dirty="0">
                <a:latin typeface="Arial" panose="020B0604020202020204" pitchFamily="34" charset="0"/>
                <a:cs typeface="Arial" panose="020B0604020202020204" pitchFamily="34" charset="0"/>
              </a:rPr>
              <a:t>Decision Trees are versatile Machine Learning algorithms that can perform both classification and regression tasks, and even multioutput tasks. They are very powerful algorithms, capable of fitting complex datasets.</a:t>
            </a:r>
          </a:p>
        </p:txBody>
      </p:sp>
      <p:pic>
        <p:nvPicPr>
          <p:cNvPr id="5" name="Picture 4"/>
          <p:cNvPicPr>
            <a:picLocks noChangeAspect="1"/>
          </p:cNvPicPr>
          <p:nvPr/>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32205" b="44094" l="33465" r="43701"/>
                    </a14:imgEffect>
                  </a14:imgLayer>
                </a14:imgProps>
              </a:ext>
              <a:ext uri="{28A0092B-C50C-407E-A947-70E740481C1C}">
                <a14:useLocalDpi xmlns:a14="http://schemas.microsoft.com/office/drawing/2010/main" val="0"/>
              </a:ext>
            </a:extLst>
          </a:blip>
          <a:srcRect l="32268" t="32268" r="55456" b="55456"/>
          <a:stretch/>
        </p:blipFill>
        <p:spPr>
          <a:xfrm>
            <a:off x="7717788" y="1646802"/>
            <a:ext cx="486054" cy="486054"/>
          </a:xfrm>
          <a:prstGeom prst="rect">
            <a:avLst/>
          </a:prstGeom>
          <a:solidFill>
            <a:schemeClr val="bg1"/>
          </a:solidFill>
        </p:spPr>
      </p:pic>
      <p:sp>
        <p:nvSpPr>
          <p:cNvPr id="6" name="TextBox 5"/>
          <p:cNvSpPr txBox="1"/>
          <p:nvPr/>
        </p:nvSpPr>
        <p:spPr>
          <a:xfrm>
            <a:off x="602052" y="3401344"/>
            <a:ext cx="8074518" cy="584775"/>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Essentially, decision trees learn a hierarchy of “if-else” questions, leading to a decision.</a:t>
            </a:r>
          </a:p>
          <a:p>
            <a:r>
              <a:rPr lang="en-US" sz="1600" dirty="0">
                <a:latin typeface="Arial" panose="020B0604020202020204" pitchFamily="34" charset="0"/>
                <a:cs typeface="Arial" panose="020B0604020202020204" pitchFamily="34" charset="0"/>
                <a:sym typeface="Wingdings" panose="05000000000000000000" pitchFamily="2" charset="2"/>
              </a:rPr>
              <a:t> </a:t>
            </a:r>
            <a:r>
              <a:rPr lang="en-US" sz="1600" dirty="0">
                <a:latin typeface="Arial" panose="020B0604020202020204" pitchFamily="34" charset="0"/>
                <a:cs typeface="Arial" panose="020B0604020202020204" pitchFamily="34" charset="0"/>
              </a:rPr>
              <a:t>Your goal is to get to the right answer by asking as few if-else questions as possible.</a:t>
            </a:r>
          </a:p>
        </p:txBody>
      </p:sp>
      <p:sp>
        <p:nvSpPr>
          <p:cNvPr id="7" name="Title Placeholder 1"/>
          <p:cNvSpPr txBox="1">
            <a:spLocks/>
          </p:cNvSpPr>
          <p:nvPr>
            <p:custDataLst>
              <p:tags r:id="rId1"/>
            </p:custDataLst>
          </p:nvPr>
        </p:nvSpPr>
        <p:spPr>
          <a:xfrm>
            <a:off x="1" y="1"/>
            <a:ext cx="9143999" cy="1002135"/>
          </a:xfrm>
          <a:prstGeom prst="rect">
            <a:avLst/>
          </a:prstGeom>
        </p:spPr>
        <p:txBody>
          <a:bodyPr vert="horz" lIns="297529" tIns="33059" rIns="165294" bIns="33059" rtlCol="0" anchor="ctr">
            <a:noAutofit/>
          </a:bodyPr>
          <a:lstStyle>
            <a:lvl1pPr algn="l" defTabSz="775122" rtl="0" eaLnBrk="1" latinLnBrk="0" hangingPunct="1">
              <a:spcBef>
                <a:spcPct val="0"/>
              </a:spcBef>
              <a:buNone/>
              <a:defRPr sz="2200" b="1" kern="1200">
                <a:solidFill>
                  <a:srgbClr val="6964D1"/>
                </a:solidFill>
                <a:latin typeface="Arial" panose="020B0604020202020204" pitchFamily="34" charset="0"/>
                <a:ea typeface="+mj-ea"/>
                <a:cs typeface="Arial" panose="020B0604020202020204" pitchFamily="34" charset="0"/>
              </a:defRPr>
            </a:lvl1pPr>
          </a:lstStyle>
          <a:p>
            <a:r>
              <a:rPr lang="de-DE" dirty="0"/>
              <a:t>Definition of Decision Trees</a:t>
            </a:r>
            <a:endParaRPr lang="en-US" dirty="0"/>
          </a:p>
        </p:txBody>
      </p:sp>
    </p:spTree>
    <p:extLst>
      <p:ext uri="{BB962C8B-B14F-4D97-AF65-F5344CB8AC3E}">
        <p14:creationId xmlns:p14="http://schemas.microsoft.com/office/powerpoint/2010/main" val="373715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9" descr="overfittin.jpg"/>
          <p:cNvPicPr>
            <a:picLocks noChangeAspect="1"/>
          </p:cNvPicPr>
          <p:nvPr/>
        </p:nvPicPr>
        <p:blipFill rotWithShape="1">
          <a:blip r:embed="rId3" cstate="print">
            <a:extLst>
              <a:ext uri="{28A0092B-C50C-407E-A947-70E740481C1C}">
                <a14:useLocalDpi xmlns:a14="http://schemas.microsoft.com/office/drawing/2010/main" val="0"/>
              </a:ext>
            </a:extLst>
          </a:blip>
          <a:srcRect l="19547" t="22754" b="33231"/>
          <a:stretch/>
        </p:blipFill>
        <p:spPr>
          <a:xfrm>
            <a:off x="1866074" y="1123757"/>
            <a:ext cx="6684406" cy="2742706"/>
          </a:xfrm>
          <a:prstGeom prst="rect">
            <a:avLst/>
          </a:prstGeom>
        </p:spPr>
      </p:pic>
      <p:sp>
        <p:nvSpPr>
          <p:cNvPr id="5" name="TextBox 4"/>
          <p:cNvSpPr txBox="1"/>
          <p:nvPr/>
        </p:nvSpPr>
        <p:spPr>
          <a:xfrm>
            <a:off x="392746" y="2027674"/>
            <a:ext cx="1215846" cy="369332"/>
          </a:xfrm>
          <a:prstGeom prst="rect">
            <a:avLst/>
          </a:prstGeom>
          <a:noFill/>
        </p:spPr>
        <p:txBody>
          <a:bodyPr wrap="none" rtlCol="0">
            <a:spAutoFit/>
          </a:bodyPr>
          <a:lstStyle/>
          <a:p>
            <a:r>
              <a:rPr lang="en-US" sz="1800" b="1" dirty="0"/>
              <a:t>Regression</a:t>
            </a:r>
          </a:p>
        </p:txBody>
      </p:sp>
      <p:grpSp>
        <p:nvGrpSpPr>
          <p:cNvPr id="8" name="Group 7"/>
          <p:cNvGrpSpPr/>
          <p:nvPr/>
        </p:nvGrpSpPr>
        <p:grpSpPr>
          <a:xfrm>
            <a:off x="1691600" y="3988085"/>
            <a:ext cx="6971317" cy="2076719"/>
            <a:chOff x="2063552" y="3803569"/>
            <a:chExt cx="7192888" cy="2185827"/>
          </a:xfrm>
        </p:grpSpPr>
        <p:pic>
          <p:nvPicPr>
            <p:cNvPr id="6" name="Image 10" descr="overfittin.jpg"/>
            <p:cNvPicPr>
              <a:picLocks noChangeAspect="1"/>
            </p:cNvPicPr>
            <p:nvPr/>
          </p:nvPicPr>
          <p:blipFill rotWithShape="1">
            <a:blip r:embed="rId3" cstate="print">
              <a:extLst>
                <a:ext uri="{28A0092B-C50C-407E-A947-70E740481C1C}">
                  <a14:useLocalDpi xmlns:a14="http://schemas.microsoft.com/office/drawing/2010/main" val="0"/>
                </a:ext>
              </a:extLst>
            </a:blip>
            <a:srcRect l="18766" t="65989"/>
            <a:stretch/>
          </p:blipFill>
          <p:spPr>
            <a:xfrm>
              <a:off x="2295603" y="3803569"/>
              <a:ext cx="6960837" cy="2185827"/>
            </a:xfrm>
            <a:prstGeom prst="rect">
              <a:avLst/>
            </a:prstGeom>
          </p:spPr>
        </p:pic>
        <p:sp>
          <p:nvSpPr>
            <p:cNvPr id="7" name="TextBox 6"/>
            <p:cNvSpPr txBox="1"/>
            <p:nvPr/>
          </p:nvSpPr>
          <p:spPr>
            <a:xfrm>
              <a:off x="2063552" y="4077072"/>
              <a:ext cx="360040" cy="396876"/>
            </a:xfrm>
            <a:prstGeom prst="rect">
              <a:avLst/>
            </a:prstGeom>
            <a:solidFill>
              <a:schemeClr val="bg1"/>
            </a:solidFill>
          </p:spPr>
          <p:txBody>
            <a:bodyPr wrap="square" rtlCol="0">
              <a:spAutoFit/>
            </a:bodyPr>
            <a:lstStyle/>
            <a:p>
              <a:endParaRPr lang="en-US" sz="1425" dirty="0"/>
            </a:p>
          </p:txBody>
        </p:sp>
      </p:grpSp>
      <p:sp>
        <p:nvSpPr>
          <p:cNvPr id="9" name="TextBox 8"/>
          <p:cNvSpPr txBox="1"/>
          <p:nvPr/>
        </p:nvSpPr>
        <p:spPr>
          <a:xfrm>
            <a:off x="305991" y="4870632"/>
            <a:ext cx="1434752" cy="369332"/>
          </a:xfrm>
          <a:prstGeom prst="rect">
            <a:avLst/>
          </a:prstGeom>
          <a:noFill/>
        </p:spPr>
        <p:txBody>
          <a:bodyPr wrap="none" rtlCol="0">
            <a:spAutoFit/>
          </a:bodyPr>
          <a:lstStyle/>
          <a:p>
            <a:r>
              <a:rPr lang="en-US" sz="1800" b="1" dirty="0"/>
              <a:t>Classification</a:t>
            </a:r>
          </a:p>
        </p:txBody>
      </p:sp>
      <p:sp>
        <p:nvSpPr>
          <p:cNvPr id="10" name="Title Placeholder 1"/>
          <p:cNvSpPr txBox="1">
            <a:spLocks/>
          </p:cNvSpPr>
          <p:nvPr>
            <p:custDataLst>
              <p:tags r:id="rId1"/>
            </p:custDataLst>
          </p:nvPr>
        </p:nvSpPr>
        <p:spPr>
          <a:xfrm>
            <a:off x="1" y="1"/>
            <a:ext cx="9143999" cy="1002135"/>
          </a:xfrm>
          <a:prstGeom prst="rect">
            <a:avLst/>
          </a:prstGeom>
        </p:spPr>
        <p:txBody>
          <a:bodyPr vert="horz" lIns="297529" tIns="33059" rIns="165294" bIns="33059" rtlCol="0" anchor="ctr">
            <a:noAutofit/>
          </a:bodyPr>
          <a:lstStyle>
            <a:lvl1pPr algn="l" defTabSz="775122" rtl="0" eaLnBrk="1" latinLnBrk="0" hangingPunct="1">
              <a:spcBef>
                <a:spcPct val="0"/>
              </a:spcBef>
              <a:buNone/>
              <a:defRPr sz="2200" b="1" kern="1200">
                <a:solidFill>
                  <a:srgbClr val="6964D1"/>
                </a:solidFill>
                <a:latin typeface="Arial" panose="020B0604020202020204" pitchFamily="34" charset="0"/>
                <a:ea typeface="+mj-ea"/>
                <a:cs typeface="Arial" panose="020B0604020202020204" pitchFamily="34" charset="0"/>
              </a:defRPr>
            </a:lvl1pPr>
          </a:lstStyle>
          <a:p>
            <a:r>
              <a:rPr lang="de-DE" dirty="0"/>
              <a:t>Adaptibility of Decision Trees</a:t>
            </a:r>
            <a:endParaRPr lang="en-US" dirty="0"/>
          </a:p>
        </p:txBody>
      </p:sp>
    </p:spTree>
    <p:extLst>
      <p:ext uri="{BB962C8B-B14F-4D97-AF65-F5344CB8AC3E}">
        <p14:creationId xmlns:p14="http://schemas.microsoft.com/office/powerpoint/2010/main" val="142594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51400" y="1196690"/>
            <a:ext cx="4157663" cy="3780234"/>
          </a:xfrm>
        </p:spPr>
        <p:txBody>
          <a:bodyPr/>
          <a:lstStyle/>
          <a:p>
            <a:r>
              <a:rPr lang="en-US" sz="1600" dirty="0">
                <a:latin typeface="Arial" panose="020B0604020202020204" pitchFamily="34" charset="0"/>
                <a:cs typeface="Arial" panose="020B0604020202020204" pitchFamily="34" charset="0"/>
              </a:rPr>
              <a:t>Decision Trees make very </a:t>
            </a:r>
            <a:r>
              <a:rPr lang="en-US" sz="1600" b="1" dirty="0">
                <a:latin typeface="Arial" panose="020B0604020202020204" pitchFamily="34" charset="0"/>
                <a:cs typeface="Arial" panose="020B0604020202020204" pitchFamily="34" charset="0"/>
              </a:rPr>
              <a:t>few assumptions about the training data </a:t>
            </a:r>
            <a:r>
              <a:rPr lang="en-US" sz="1600" dirty="0">
                <a:latin typeface="Arial" panose="020B0604020202020204" pitchFamily="34" charset="0"/>
                <a:cs typeface="Arial" panose="020B0604020202020204" pitchFamily="34" charset="0"/>
              </a:rPr>
              <a:t>(as opposed to linear models, which obviously assume that the data is linear, for example). </a:t>
            </a:r>
          </a:p>
          <a:p>
            <a:r>
              <a:rPr lang="en-US" sz="1600" dirty="0">
                <a:latin typeface="Arial" panose="020B0604020202020204" pitchFamily="34" charset="0"/>
                <a:cs typeface="Arial" panose="020B0604020202020204" pitchFamily="34" charset="0"/>
              </a:rPr>
              <a:t>If left </a:t>
            </a:r>
            <a:r>
              <a:rPr lang="en-US" sz="1600" b="1" dirty="0">
                <a:latin typeface="Arial" panose="020B0604020202020204" pitchFamily="34" charset="0"/>
                <a:cs typeface="Arial" panose="020B0604020202020204" pitchFamily="34" charset="0"/>
              </a:rPr>
              <a:t>unconstrained</a:t>
            </a:r>
            <a:r>
              <a:rPr lang="en-US" sz="1600" dirty="0">
                <a:latin typeface="Arial" panose="020B0604020202020204" pitchFamily="34" charset="0"/>
                <a:cs typeface="Arial" panose="020B0604020202020204" pitchFamily="34" charset="0"/>
              </a:rPr>
              <a:t>, the tree structure will adapt itself to the training data, fitting it very closely, and </a:t>
            </a:r>
            <a:r>
              <a:rPr lang="en-US" sz="1600" b="1" dirty="0">
                <a:latin typeface="Arial" panose="020B0604020202020204" pitchFamily="34" charset="0"/>
                <a:cs typeface="Arial" panose="020B0604020202020204" pitchFamily="34" charset="0"/>
              </a:rPr>
              <a:t>most likely overfitting </a:t>
            </a:r>
            <a:r>
              <a:rPr lang="en-US" sz="1600" dirty="0">
                <a:latin typeface="Arial" panose="020B0604020202020204" pitchFamily="34" charset="0"/>
                <a:cs typeface="Arial" panose="020B0604020202020204" pitchFamily="34" charset="0"/>
              </a:rPr>
              <a:t>it. </a:t>
            </a:r>
          </a:p>
          <a:p>
            <a:r>
              <a:rPr lang="en-US" sz="1600" dirty="0">
                <a:latin typeface="Arial" panose="020B0604020202020204" pitchFamily="34" charset="0"/>
                <a:cs typeface="Arial" panose="020B0604020202020204" pitchFamily="34" charset="0"/>
              </a:rPr>
              <a:t>Such a model is often called a </a:t>
            </a:r>
            <a:r>
              <a:rPr lang="en-US" sz="1600" b="1" i="1" dirty="0">
                <a:latin typeface="Arial" panose="020B0604020202020204" pitchFamily="34" charset="0"/>
                <a:cs typeface="Arial" panose="020B0604020202020204" pitchFamily="34" charset="0"/>
              </a:rPr>
              <a:t>nonparametric model</a:t>
            </a:r>
            <a:r>
              <a:rPr lang="en-US" sz="1600" dirty="0">
                <a:latin typeface="Arial" panose="020B0604020202020204" pitchFamily="34" charset="0"/>
                <a:cs typeface="Arial" panose="020B0604020202020204" pitchFamily="34" charset="0"/>
              </a:rPr>
              <a:t>, not because it does not have any parameters (it often has a lot) but because the number of parameters is not determined prior to training, so the model structure is free to stick closely to the data. </a:t>
            </a:r>
          </a:p>
          <a:p>
            <a:r>
              <a:rPr lang="en-US" sz="1600" dirty="0">
                <a:latin typeface="Arial" panose="020B0604020202020204" pitchFamily="34" charset="0"/>
                <a:cs typeface="Arial" panose="020B0604020202020204" pitchFamily="34" charset="0"/>
              </a:rPr>
              <a:t>In contrast, a </a:t>
            </a:r>
            <a:r>
              <a:rPr lang="en-US" sz="1600" b="1" i="1" dirty="0">
                <a:latin typeface="Arial" panose="020B0604020202020204" pitchFamily="34" charset="0"/>
                <a:cs typeface="Arial" panose="020B0604020202020204" pitchFamily="34" charset="0"/>
              </a:rPr>
              <a:t>parametric model</a:t>
            </a:r>
            <a:r>
              <a:rPr lang="en-US" sz="1600" i="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such as a linear model has a predetermined number of parameters, so its degree of freedom is limited, reducing the risk of overfitting (but increasing the risk of </a:t>
            </a:r>
            <a:r>
              <a:rPr lang="en-US" sz="1600" dirty="0" err="1">
                <a:latin typeface="Arial" panose="020B0604020202020204" pitchFamily="34" charset="0"/>
                <a:cs typeface="Arial" panose="020B0604020202020204" pitchFamily="34" charset="0"/>
              </a:rPr>
              <a:t>underfitting</a:t>
            </a:r>
            <a:r>
              <a:rPr lang="en-US" sz="1600" dirty="0">
                <a:latin typeface="Arial" panose="020B0604020202020204" pitchFamily="34" charset="0"/>
                <a:cs typeface="Arial" panose="020B0604020202020204" pitchFamily="34" charset="0"/>
              </a:rPr>
              <a:t>).</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
        <p:nvSpPr>
          <p:cNvPr id="6" name="Title 5"/>
          <p:cNvSpPr>
            <a:spLocks noGrp="1"/>
          </p:cNvSpPr>
          <p:nvPr>
            <p:ph type="title"/>
          </p:nvPr>
        </p:nvSpPr>
        <p:spPr>
          <a:xfrm>
            <a:off x="0" y="14726"/>
            <a:ext cx="8208447" cy="865054"/>
          </a:xfrm>
          <a:prstGeom prst="rect">
            <a:avLst/>
          </a:prstGeom>
        </p:spPr>
        <p:txBody>
          <a:bodyPr/>
          <a:lstStyle/>
          <a:p>
            <a:r>
              <a:rPr lang="en-GB" dirty="0"/>
              <a:t>Decision Trees Easily </a:t>
            </a:r>
            <a:r>
              <a:rPr lang="en-GB" dirty="0" err="1"/>
              <a:t>Overfit</a:t>
            </a:r>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 r="28533"/>
          <a:stretch/>
        </p:blipFill>
        <p:spPr>
          <a:xfrm>
            <a:off x="4788024" y="1914159"/>
            <a:ext cx="4050450" cy="3778354"/>
          </a:xfrm>
          <a:prstGeom prst="rect">
            <a:avLst/>
          </a:prstGeom>
        </p:spPr>
      </p:pic>
    </p:spTree>
    <p:extLst>
      <p:ext uri="{BB962C8B-B14F-4D97-AF65-F5344CB8AC3E}">
        <p14:creationId xmlns:p14="http://schemas.microsoft.com/office/powerpoint/2010/main" val="366541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05991" y="2365205"/>
            <a:ext cx="8532019" cy="1117802"/>
          </a:xfrm>
        </p:spPr>
        <p:txBody>
          <a:bodyPr/>
          <a:lstStyle/>
          <a:p>
            <a:r>
              <a:rPr lang="en-US" sz="1600" b="1" dirty="0">
                <a:latin typeface="Arial" panose="020B0604020202020204" pitchFamily="34" charset="0"/>
                <a:cs typeface="Arial" panose="020B0604020202020204" pitchFamily="34" charset="0"/>
              </a:rPr>
              <a:t>Decision</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Trees</a:t>
            </a:r>
            <a:r>
              <a:rPr lang="en-US" sz="1600" dirty="0">
                <a:latin typeface="Arial" panose="020B0604020202020204" pitchFamily="34" charset="0"/>
                <a:cs typeface="Arial" panose="020B0604020202020204" pitchFamily="34" charset="0"/>
              </a:rPr>
              <a:t> are fairly intuitive and their decisions are easy to interpret. Such models are often called </a:t>
            </a:r>
            <a:r>
              <a:rPr lang="en-US" sz="1600" b="1" dirty="0">
                <a:latin typeface="Arial" panose="020B0604020202020204" pitchFamily="34" charset="0"/>
                <a:cs typeface="Arial" panose="020B0604020202020204" pitchFamily="34" charset="0"/>
              </a:rPr>
              <a:t>white</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box models</a:t>
            </a:r>
            <a:r>
              <a:rPr lang="en-US" sz="1600" dirty="0">
                <a:latin typeface="Arial" panose="020B0604020202020204" pitchFamily="34" charset="0"/>
                <a:cs typeface="Arial" panose="020B0604020202020204" pitchFamily="34" charset="0"/>
              </a:rPr>
              <a:t>. </a:t>
            </a:r>
          </a:p>
          <a:p>
            <a:r>
              <a:rPr lang="en-US" sz="1600" dirty="0">
                <a:latin typeface="Arial" panose="020B0604020202020204" pitchFamily="34" charset="0"/>
                <a:cs typeface="Arial" panose="020B0604020202020204" pitchFamily="34" charset="0"/>
              </a:rPr>
              <a:t>In contrast, as we will see, </a:t>
            </a:r>
            <a:r>
              <a:rPr lang="en-US" sz="1600" b="1" dirty="0">
                <a:latin typeface="Arial" panose="020B0604020202020204" pitchFamily="34" charset="0"/>
                <a:cs typeface="Arial" panose="020B0604020202020204" pitchFamily="34" charset="0"/>
              </a:rPr>
              <a:t>Random Forests </a:t>
            </a:r>
            <a:r>
              <a:rPr lang="en-US" sz="1600" dirty="0">
                <a:latin typeface="Arial" panose="020B0604020202020204" pitchFamily="34" charset="0"/>
                <a:cs typeface="Arial" panose="020B0604020202020204" pitchFamily="34" charset="0"/>
              </a:rPr>
              <a:t>or </a:t>
            </a:r>
            <a:r>
              <a:rPr lang="en-US" sz="1600" b="1" dirty="0">
                <a:latin typeface="Arial" panose="020B0604020202020204" pitchFamily="34" charset="0"/>
                <a:cs typeface="Arial" panose="020B0604020202020204" pitchFamily="34" charset="0"/>
              </a:rPr>
              <a:t>neural</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networks</a:t>
            </a:r>
            <a:r>
              <a:rPr lang="en-US" sz="1600" dirty="0">
                <a:latin typeface="Arial" panose="020B0604020202020204" pitchFamily="34" charset="0"/>
                <a:cs typeface="Arial" panose="020B0604020202020204" pitchFamily="34" charset="0"/>
              </a:rPr>
              <a:t> are generally considered </a:t>
            </a:r>
            <a:r>
              <a:rPr lang="en-US" sz="1600" b="1" dirty="0">
                <a:latin typeface="Arial" panose="020B0604020202020204" pitchFamily="34" charset="0"/>
                <a:cs typeface="Arial" panose="020B0604020202020204" pitchFamily="34" charset="0"/>
              </a:rPr>
              <a:t>black box models</a:t>
            </a:r>
            <a:r>
              <a:rPr lang="en-US" sz="1600" dirty="0">
                <a:latin typeface="Arial" panose="020B0604020202020204" pitchFamily="34" charset="0"/>
                <a:cs typeface="Arial" panose="020B0604020202020204" pitchFamily="34" charset="0"/>
              </a:rPr>
              <a:t>. They make great predictions, and you can easily check the calculations that they performed to make these predictions; nevertheless, it is usually hard to explain in simple terms why the predictions were made. </a:t>
            </a:r>
          </a:p>
          <a:p>
            <a:endParaRPr lang="en-US" sz="1600" dirty="0">
              <a:latin typeface="Arial" panose="020B0604020202020204" pitchFamily="34" charset="0"/>
              <a:cs typeface="Arial" panose="020B0604020202020204" pitchFamily="34" charset="0"/>
            </a:endParaRPr>
          </a:p>
        </p:txBody>
      </p:sp>
      <p:sp>
        <p:nvSpPr>
          <p:cNvPr id="9" name="Text Placeholder 8"/>
          <p:cNvSpPr>
            <a:spLocks noGrp="1"/>
          </p:cNvSpPr>
          <p:nvPr>
            <p:ph type="body" sz="quarter" idx="12"/>
          </p:nvPr>
        </p:nvSpPr>
        <p:spPr>
          <a:xfrm>
            <a:off x="305991" y="1922993"/>
            <a:ext cx="6480256" cy="328870"/>
          </a:xfrm>
        </p:spPr>
        <p:txBody>
          <a:bodyPr/>
          <a:lstStyle/>
          <a:p>
            <a:pPr marL="0" indent="0">
              <a:buNone/>
            </a:pPr>
            <a:r>
              <a:rPr lang="en-US" sz="1600" b="1" dirty="0">
                <a:solidFill>
                  <a:srgbClr val="6964D1"/>
                </a:solidFill>
                <a:latin typeface="Arial" panose="020B0604020202020204" pitchFamily="34" charset="0"/>
                <a:cs typeface="Arial" panose="020B0604020202020204" pitchFamily="34" charset="0"/>
              </a:rPr>
              <a:t>Model interpretation: white box versus black box</a:t>
            </a:r>
          </a:p>
          <a:p>
            <a:endParaRPr lang="en-US" sz="1600" dirty="0">
              <a:latin typeface="Arial" panose="020B0604020202020204" pitchFamily="34" charset="0"/>
              <a:cs typeface="Arial" panose="020B0604020202020204" pitchFamily="34" charset="0"/>
            </a:endParaRPr>
          </a:p>
        </p:txBody>
      </p:sp>
      <p:sp>
        <p:nvSpPr>
          <p:cNvPr id="12" name="TextBox 11"/>
          <p:cNvSpPr txBox="1"/>
          <p:nvPr/>
        </p:nvSpPr>
        <p:spPr>
          <a:xfrm>
            <a:off x="2146312" y="4239090"/>
            <a:ext cx="5538247" cy="344775"/>
          </a:xfrm>
          <a:prstGeom prst="round2DiagRect">
            <a:avLst/>
          </a:prstGeom>
          <a:solidFill>
            <a:srgbClr val="FFFF00"/>
          </a:solidFill>
          <a:ln w="28575">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425" b="1" dirty="0">
                <a:solidFill>
                  <a:srgbClr val="263147"/>
                </a:solidFill>
                <a:latin typeface="Arial"/>
              </a:rPr>
              <a:t>Decision Trees are great if understanding the model is a must</a:t>
            </a:r>
          </a:p>
        </p:txBody>
      </p:sp>
      <p:pic>
        <p:nvPicPr>
          <p:cNvPr id="14" name="Picture 13"/>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91600" y="4113937"/>
            <a:ext cx="297540" cy="595079"/>
          </a:xfrm>
          <a:prstGeom prst="rect">
            <a:avLst/>
          </a:prstGeom>
        </p:spPr>
      </p:pic>
      <p:sp>
        <p:nvSpPr>
          <p:cNvPr id="8" name="Title 5"/>
          <p:cNvSpPr>
            <a:spLocks noGrp="1"/>
          </p:cNvSpPr>
          <p:nvPr>
            <p:ph type="title"/>
          </p:nvPr>
        </p:nvSpPr>
        <p:spPr>
          <a:xfrm>
            <a:off x="0" y="14726"/>
            <a:ext cx="8208447" cy="865054"/>
          </a:xfrm>
          <a:prstGeom prst="rect">
            <a:avLst/>
          </a:prstGeom>
        </p:spPr>
        <p:txBody>
          <a:bodyPr/>
          <a:lstStyle/>
          <a:p>
            <a:r>
              <a:rPr lang="en-GB" dirty="0"/>
              <a:t>Decision Trees Are Easy to Interpret</a:t>
            </a:r>
            <a:endParaRPr lang="en-US" dirty="0"/>
          </a:p>
        </p:txBody>
      </p:sp>
    </p:spTree>
    <p:extLst>
      <p:ext uri="{BB962C8B-B14F-4D97-AF65-F5344CB8AC3E}">
        <p14:creationId xmlns:p14="http://schemas.microsoft.com/office/powerpoint/2010/main" val="194925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05991" y="2365206"/>
            <a:ext cx="8532019" cy="371227"/>
          </a:xfrm>
        </p:spPr>
        <p:txBody>
          <a:bodyPr/>
          <a:lstStyle/>
          <a:p>
            <a:pPr marL="0" indent="0">
              <a:buNone/>
            </a:pPr>
            <a:r>
              <a:rPr lang="en-GB" sz="1600" b="1" dirty="0">
                <a:latin typeface="Arial" panose="020B0604020202020204" pitchFamily="34" charset="0"/>
                <a:cs typeface="Arial" panose="020B0604020202020204" pitchFamily="34" charset="0"/>
              </a:rPr>
              <a:t>Can you find axis-parallel lines that separate the data best?  </a:t>
            </a:r>
          </a:p>
          <a:p>
            <a:endParaRPr lang="en-US" sz="1600" b="1" dirty="0">
              <a:latin typeface="Arial" panose="020B0604020202020204" pitchFamily="34" charset="0"/>
              <a:cs typeface="Arial" panose="020B0604020202020204" pitchFamily="34" charset="0"/>
            </a:endParaRPr>
          </a:p>
        </p:txBody>
      </p:sp>
      <p:sp>
        <p:nvSpPr>
          <p:cNvPr id="9" name="Text Placeholder 8"/>
          <p:cNvSpPr>
            <a:spLocks noGrp="1"/>
          </p:cNvSpPr>
          <p:nvPr>
            <p:ph type="body" sz="quarter" idx="12"/>
          </p:nvPr>
        </p:nvSpPr>
        <p:spPr>
          <a:xfrm>
            <a:off x="305991" y="1600097"/>
            <a:ext cx="8046430" cy="328870"/>
          </a:xfrm>
        </p:spPr>
        <p:txBody>
          <a:bodyPr/>
          <a:lstStyle/>
          <a:p>
            <a:pPr marL="0" indent="0">
              <a:buNone/>
            </a:pPr>
            <a:r>
              <a:rPr lang="en-GB" sz="1600" b="1" dirty="0">
                <a:solidFill>
                  <a:srgbClr val="6964D1"/>
                </a:solidFill>
                <a:latin typeface="Arial" panose="020B0604020202020204" pitchFamily="34" charset="0"/>
                <a:cs typeface="Arial" panose="020B0604020202020204" pitchFamily="34" charset="0"/>
              </a:rPr>
              <a:t>A basic example: Imagine you want to do windsurfing. You need sun and you need wind.</a:t>
            </a:r>
          </a:p>
          <a:p>
            <a:endParaRPr lang="en-US" sz="1600" b="1" dirty="0">
              <a:solidFill>
                <a:srgbClr val="6964D1"/>
              </a:solidFill>
              <a:latin typeface="Arial" panose="020B0604020202020204" pitchFamily="34" charset="0"/>
              <a:cs typeface="Arial" panose="020B0604020202020204" pitchFamily="34" charset="0"/>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3620" t="7873"/>
          <a:stretch/>
        </p:blipFill>
        <p:spPr>
          <a:xfrm>
            <a:off x="2699740" y="2861020"/>
            <a:ext cx="5195081" cy="3310579"/>
          </a:xfrm>
          <a:prstGeom prst="rect">
            <a:avLst/>
          </a:prstGeom>
        </p:spPr>
      </p:pic>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4445" t="10001"/>
          <a:stretch/>
        </p:blipFill>
        <p:spPr>
          <a:xfrm>
            <a:off x="2487448" y="2831317"/>
            <a:ext cx="5619664" cy="3528617"/>
          </a:xfrm>
          <a:prstGeom prst="rect">
            <a:avLst/>
          </a:prstGeom>
        </p:spPr>
      </p:pic>
      <p:sp>
        <p:nvSpPr>
          <p:cNvPr id="3" name="TextBox 2"/>
          <p:cNvSpPr txBox="1"/>
          <p:nvPr/>
        </p:nvSpPr>
        <p:spPr>
          <a:xfrm>
            <a:off x="315748" y="2842112"/>
            <a:ext cx="1803699"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Parallel to y-axis: </a:t>
            </a:r>
          </a:p>
        </p:txBody>
      </p:sp>
      <p:sp>
        <p:nvSpPr>
          <p:cNvPr id="13" name="TextBox 12"/>
          <p:cNvSpPr txBox="1"/>
          <p:nvPr/>
        </p:nvSpPr>
        <p:spPr>
          <a:xfrm>
            <a:off x="315748" y="3336114"/>
            <a:ext cx="1745991" cy="338554"/>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Parallel to x-axis:</a:t>
            </a:r>
          </a:p>
        </p:txBody>
      </p:sp>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t="8334"/>
          <a:stretch/>
        </p:blipFill>
        <p:spPr>
          <a:xfrm>
            <a:off x="2488256" y="2765969"/>
            <a:ext cx="5881052" cy="3593965"/>
          </a:xfrm>
          <a:prstGeom prst="rect">
            <a:avLst/>
          </a:prstGeom>
        </p:spPr>
      </p:pic>
      <p:sp>
        <p:nvSpPr>
          <p:cNvPr id="4" name="TextBox 3"/>
          <p:cNvSpPr txBox="1"/>
          <p:nvPr/>
        </p:nvSpPr>
        <p:spPr>
          <a:xfrm>
            <a:off x="315748" y="3830116"/>
            <a:ext cx="1986669" cy="2062103"/>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sym typeface="Wingdings" panose="05000000000000000000" pitchFamily="2" charset="2"/>
              </a:rPr>
              <a:t> </a:t>
            </a:r>
            <a:r>
              <a:rPr lang="en-GB" sz="1600" dirty="0">
                <a:latin typeface="Arial" panose="020B0604020202020204" pitchFamily="34" charset="0"/>
                <a:cs typeface="Arial" panose="020B0604020202020204" pitchFamily="34" charset="0"/>
              </a:rPr>
              <a:t>Consequently windsurfing makes sense if the unit for wind is greater than 4 and the unit for sun greater than 5.5. </a:t>
            </a:r>
          </a:p>
          <a:p>
            <a:endParaRPr lang="en-US" sz="1600" dirty="0">
              <a:latin typeface="Arial" panose="020B0604020202020204" pitchFamily="34" charset="0"/>
              <a:cs typeface="Arial" panose="020B0604020202020204" pitchFamily="34" charset="0"/>
            </a:endParaRPr>
          </a:p>
        </p:txBody>
      </p:sp>
      <p:sp>
        <p:nvSpPr>
          <p:cNvPr id="12" name="Title 5"/>
          <p:cNvSpPr>
            <a:spLocks noGrp="1"/>
          </p:cNvSpPr>
          <p:nvPr>
            <p:ph type="title"/>
          </p:nvPr>
        </p:nvSpPr>
        <p:spPr>
          <a:xfrm>
            <a:off x="0" y="14726"/>
            <a:ext cx="8208447" cy="865054"/>
          </a:xfrm>
          <a:prstGeom prst="rect">
            <a:avLst/>
          </a:prstGeom>
        </p:spPr>
        <p:txBody>
          <a:bodyPr/>
          <a:lstStyle/>
          <a:p>
            <a:r>
              <a:rPr lang="en-GB" dirty="0"/>
              <a:t>How to Train a Decision Tree</a:t>
            </a:r>
            <a:endParaRPr lang="en-US" dirty="0"/>
          </a:p>
        </p:txBody>
      </p:sp>
    </p:spTree>
    <p:extLst>
      <p:ext uri="{BB962C8B-B14F-4D97-AF65-F5344CB8AC3E}">
        <p14:creationId xmlns:p14="http://schemas.microsoft.com/office/powerpoint/2010/main" val="273401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05991" y="2365205"/>
            <a:ext cx="8532019" cy="1117802"/>
          </a:xfrm>
        </p:spPr>
        <p:txBody>
          <a:bodyPr/>
          <a:lstStyle/>
          <a:p>
            <a:pPr marL="257181" indent="-257181">
              <a:buAutoNum type="arabicPeriod"/>
            </a:pPr>
            <a:r>
              <a:rPr lang="en-US" sz="1600" dirty="0">
                <a:latin typeface="Arial" panose="020B0604020202020204" pitchFamily="34" charset="0"/>
                <a:cs typeface="Arial" panose="020B0604020202020204" pitchFamily="34" charset="0"/>
              </a:rPr>
              <a:t>Divide the set of possible values for X</a:t>
            </a:r>
            <a:r>
              <a:rPr lang="en-US" sz="1600" baseline="-25000" dirty="0">
                <a:latin typeface="Arial" panose="020B0604020202020204" pitchFamily="34" charset="0"/>
                <a:cs typeface="Arial" panose="020B0604020202020204" pitchFamily="34" charset="0"/>
              </a:rPr>
              <a:t>1</a:t>
            </a:r>
            <a:r>
              <a:rPr lang="en-US" sz="1600" dirty="0">
                <a:latin typeface="Arial" panose="020B0604020202020204" pitchFamily="34" charset="0"/>
                <a:cs typeface="Arial" panose="020B0604020202020204" pitchFamily="34" charset="0"/>
              </a:rPr>
              <a:t>, X</a:t>
            </a:r>
            <a:r>
              <a:rPr lang="en-US" sz="1600" baseline="-25000" dirty="0">
                <a:latin typeface="Arial" panose="020B0604020202020204" pitchFamily="34" charset="0"/>
                <a:cs typeface="Arial" panose="020B0604020202020204" pitchFamily="34" charset="0"/>
              </a:rPr>
              <a:t>2</a:t>
            </a:r>
            <a:r>
              <a:rPr lang="en-US" sz="1600" dirty="0">
                <a:latin typeface="Arial" panose="020B0604020202020204" pitchFamily="34" charset="0"/>
                <a:cs typeface="Arial" panose="020B0604020202020204" pitchFamily="34" charset="0"/>
              </a:rPr>
              <a:t>, … , </a:t>
            </a:r>
            <a:r>
              <a:rPr lang="en-US" sz="1600" dirty="0" err="1">
                <a:latin typeface="Arial" panose="020B0604020202020204" pitchFamily="34" charset="0"/>
                <a:cs typeface="Arial" panose="020B0604020202020204" pitchFamily="34" charset="0"/>
              </a:rPr>
              <a:t>X</a:t>
            </a:r>
            <a:r>
              <a:rPr lang="en-US" sz="1600" baseline="-25000" dirty="0" err="1">
                <a:latin typeface="Arial" panose="020B0604020202020204" pitchFamily="34" charset="0"/>
                <a:cs typeface="Arial" panose="020B0604020202020204" pitchFamily="34" charset="0"/>
              </a:rPr>
              <a:t>p</a:t>
            </a:r>
            <a:r>
              <a:rPr lang="en-US" sz="1600" dirty="0">
                <a:latin typeface="Arial" panose="020B0604020202020204" pitchFamily="34" charset="0"/>
                <a:cs typeface="Arial" panose="020B0604020202020204" pitchFamily="34" charset="0"/>
              </a:rPr>
              <a:t> into </a:t>
            </a:r>
            <a:r>
              <a:rPr lang="en-US" sz="1600" i="1" dirty="0">
                <a:latin typeface="Arial" panose="020B0604020202020204" pitchFamily="34" charset="0"/>
                <a:cs typeface="Arial" panose="020B0604020202020204" pitchFamily="34" charset="0"/>
              </a:rPr>
              <a:t>J</a:t>
            </a:r>
            <a:r>
              <a:rPr lang="en-US" sz="1600" dirty="0">
                <a:latin typeface="Arial" panose="020B0604020202020204" pitchFamily="34" charset="0"/>
                <a:cs typeface="Arial" panose="020B0604020202020204" pitchFamily="34" charset="0"/>
              </a:rPr>
              <a:t> distinct and non-overlapping regions R</a:t>
            </a:r>
            <a:r>
              <a:rPr lang="en-US" sz="1600" baseline="-25000" dirty="0">
                <a:latin typeface="Arial" panose="020B0604020202020204" pitchFamily="34" charset="0"/>
                <a:cs typeface="Arial" panose="020B0604020202020204" pitchFamily="34" charset="0"/>
              </a:rPr>
              <a:t>1</a:t>
            </a:r>
            <a:r>
              <a:rPr lang="en-US" sz="1600" dirty="0">
                <a:latin typeface="Arial" panose="020B0604020202020204" pitchFamily="34" charset="0"/>
                <a:cs typeface="Arial" panose="020B0604020202020204" pitchFamily="34" charset="0"/>
              </a:rPr>
              <a:t>, R</a:t>
            </a:r>
            <a:r>
              <a:rPr lang="en-US" sz="1600" baseline="-25000" dirty="0">
                <a:latin typeface="Arial" panose="020B0604020202020204" pitchFamily="34" charset="0"/>
                <a:cs typeface="Arial" panose="020B0604020202020204" pitchFamily="34" charset="0"/>
              </a:rPr>
              <a:t>2</a:t>
            </a:r>
            <a:r>
              <a:rPr lang="en-US" sz="1600" dirty="0">
                <a:latin typeface="Arial" panose="020B0604020202020204" pitchFamily="34" charset="0"/>
                <a:cs typeface="Arial" panose="020B0604020202020204" pitchFamily="34" charset="0"/>
              </a:rPr>
              <a:t>, … , R</a:t>
            </a:r>
            <a:r>
              <a:rPr lang="en-US" sz="1600" baseline="-25000" dirty="0">
                <a:latin typeface="Arial" panose="020B0604020202020204" pitchFamily="34" charset="0"/>
                <a:cs typeface="Arial" panose="020B0604020202020204" pitchFamily="34" charset="0"/>
              </a:rPr>
              <a:t>J</a:t>
            </a:r>
            <a:r>
              <a:rPr lang="en-US" sz="1600" dirty="0">
                <a:latin typeface="Arial" panose="020B0604020202020204" pitchFamily="34" charset="0"/>
                <a:cs typeface="Arial" panose="020B0604020202020204" pitchFamily="34" charset="0"/>
              </a:rPr>
              <a:t>.</a:t>
            </a:r>
          </a:p>
          <a:p>
            <a:pPr marL="257181" indent="-257181">
              <a:buAutoNum type="arabicPeriod"/>
            </a:pPr>
            <a:r>
              <a:rPr lang="en-US" sz="1600" dirty="0">
                <a:latin typeface="Arial" panose="020B0604020202020204" pitchFamily="34" charset="0"/>
                <a:cs typeface="Arial" panose="020B0604020202020204" pitchFamily="34" charset="0"/>
              </a:rPr>
              <a:t>For every observation that falls into region </a:t>
            </a:r>
            <a:r>
              <a:rPr lang="en-US" sz="1600" dirty="0" err="1">
                <a:latin typeface="Arial" panose="020B0604020202020204" pitchFamily="34" charset="0"/>
                <a:cs typeface="Arial" panose="020B0604020202020204" pitchFamily="34" charset="0"/>
              </a:rPr>
              <a:t>R</a:t>
            </a:r>
            <a:r>
              <a:rPr lang="en-US" sz="1600" baseline="-250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we make the same prediction which is the majority of the response values for the training observations in </a:t>
            </a:r>
            <a:r>
              <a:rPr lang="en-US" sz="1600" dirty="0" err="1">
                <a:latin typeface="Arial" panose="020B0604020202020204" pitchFamily="34" charset="0"/>
                <a:cs typeface="Arial" panose="020B0604020202020204" pitchFamily="34" charset="0"/>
              </a:rPr>
              <a:t>R</a:t>
            </a:r>
            <a:r>
              <a:rPr lang="en-US" sz="1600" baseline="-25000" dirty="0" err="1">
                <a:latin typeface="Arial" panose="020B0604020202020204" pitchFamily="34" charset="0"/>
                <a:cs typeface="Arial" panose="020B0604020202020204" pitchFamily="34" charset="0"/>
              </a:rPr>
              <a:t>i</a:t>
            </a:r>
            <a:r>
              <a:rPr lang="en-US" sz="1600" baseline="-25000" dirty="0">
                <a:latin typeface="Arial" panose="020B0604020202020204" pitchFamily="34" charset="0"/>
                <a:cs typeface="Arial" panose="020B0604020202020204" pitchFamily="34" charset="0"/>
              </a:rPr>
              <a:t>.</a:t>
            </a:r>
          </a:p>
          <a:p>
            <a:endParaRPr lang="en-US" sz="1600" baseline="-25000" dirty="0">
              <a:latin typeface="Arial" panose="020B0604020202020204" pitchFamily="34" charset="0"/>
              <a:cs typeface="Arial" panose="020B0604020202020204" pitchFamily="34" charset="0"/>
            </a:endParaRPr>
          </a:p>
          <a:p>
            <a:pPr marL="0" indent="0">
              <a:buNone/>
            </a:pPr>
            <a:r>
              <a:rPr lang="en-US" sz="1600" b="1" dirty="0">
                <a:latin typeface="Arial" panose="020B0604020202020204" pitchFamily="34" charset="0"/>
                <a:cs typeface="Arial" panose="020B0604020202020204" pitchFamily="34" charset="0"/>
              </a:rPr>
              <a:t>Note that Decision Tress are greedy: </a:t>
            </a:r>
            <a:r>
              <a:rPr lang="en-US" sz="1600" dirty="0">
                <a:latin typeface="Arial" panose="020B0604020202020204" pitchFamily="34" charset="0"/>
                <a:cs typeface="Arial" panose="020B0604020202020204" pitchFamily="34" charset="0"/>
              </a:rPr>
              <a:t>At each step of the tree-building process the best split is made at that particular step, rather than looking ahead and picking a split that will lead to a better tree in some future step.</a:t>
            </a:r>
          </a:p>
        </p:txBody>
      </p:sp>
      <p:sp>
        <p:nvSpPr>
          <p:cNvPr id="9" name="Text Placeholder 8"/>
          <p:cNvSpPr>
            <a:spLocks noGrp="1"/>
          </p:cNvSpPr>
          <p:nvPr>
            <p:ph type="body" sz="quarter" idx="12"/>
          </p:nvPr>
        </p:nvSpPr>
        <p:spPr>
          <a:xfrm>
            <a:off x="305991" y="1922993"/>
            <a:ext cx="6480256" cy="328870"/>
          </a:xfrm>
        </p:spPr>
        <p:txBody>
          <a:bodyPr/>
          <a:lstStyle/>
          <a:p>
            <a:pPr marL="0" indent="0">
              <a:buNone/>
            </a:pPr>
            <a:r>
              <a:rPr lang="en-US" sz="1600" b="1" dirty="0">
                <a:solidFill>
                  <a:srgbClr val="6964D1"/>
                </a:solidFill>
                <a:latin typeface="Arial" panose="020B0604020202020204" pitchFamily="34" charset="0"/>
                <a:cs typeface="Arial" panose="020B0604020202020204" pitchFamily="34" charset="0"/>
              </a:rPr>
              <a:t>Classification</a:t>
            </a:r>
          </a:p>
          <a:p>
            <a:endParaRPr lang="en-US" sz="1600" b="1" dirty="0">
              <a:solidFill>
                <a:srgbClr val="6964D1"/>
              </a:solidFill>
              <a:latin typeface="Arial" panose="020B0604020202020204" pitchFamily="34" charset="0"/>
              <a:cs typeface="Arial" panose="020B0604020202020204" pitchFamily="34" charset="0"/>
            </a:endParaRPr>
          </a:p>
        </p:txBody>
      </p:sp>
      <p:sp>
        <p:nvSpPr>
          <p:cNvPr id="5" name="Title 5"/>
          <p:cNvSpPr>
            <a:spLocks noGrp="1"/>
          </p:cNvSpPr>
          <p:nvPr>
            <p:ph type="title"/>
          </p:nvPr>
        </p:nvSpPr>
        <p:spPr>
          <a:xfrm>
            <a:off x="0" y="14726"/>
            <a:ext cx="8208447" cy="865054"/>
          </a:xfrm>
          <a:prstGeom prst="rect">
            <a:avLst/>
          </a:prstGeom>
        </p:spPr>
        <p:txBody>
          <a:bodyPr/>
          <a:lstStyle/>
          <a:p>
            <a:r>
              <a:rPr lang="en-GB" sz="2400" dirty="0"/>
              <a:t>How to Train a Decision Tree: Finding Splits</a:t>
            </a:r>
          </a:p>
        </p:txBody>
      </p:sp>
    </p:spTree>
    <p:extLst>
      <p:ext uri="{BB962C8B-B14F-4D97-AF65-F5344CB8AC3E}">
        <p14:creationId xmlns:p14="http://schemas.microsoft.com/office/powerpoint/2010/main" val="402821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custDataLst>
              <p:tags r:id="rId1"/>
            </p:custDataLst>
          </p:nvPr>
        </p:nvSpPr>
        <p:spPr>
          <a:xfrm>
            <a:off x="305991" y="1160860"/>
            <a:ext cx="8262453" cy="647701"/>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GB"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 name="Text Placeholder 6"/>
              <p:cNvSpPr>
                <a:spLocks noGrp="1"/>
              </p:cNvSpPr>
              <p:nvPr>
                <p:ph type="body" sz="quarter" idx="10"/>
              </p:nvPr>
            </p:nvSpPr>
            <p:spPr>
              <a:xfrm>
                <a:off x="305992" y="1933269"/>
                <a:ext cx="7902456" cy="3061905"/>
              </a:xfrm>
            </p:spPr>
            <p:txBody>
              <a:bodyPr/>
              <a:lstStyle/>
              <a:p>
                <a:pPr marL="0" indent="0">
                  <a:buNone/>
                </a:pPr>
                <a:r>
                  <a:rPr lang="en-GB" sz="1600" b="1" dirty="0">
                    <a:solidFill>
                      <a:srgbClr val="6964D1"/>
                    </a:solidFill>
                    <a:latin typeface="Arial" panose="020B0604020202020204" pitchFamily="34" charset="0"/>
                    <a:cs typeface="Arial" panose="020B0604020202020204" pitchFamily="34" charset="0"/>
                  </a:rPr>
                  <a:t>What to optimize? </a:t>
                </a:r>
              </a:p>
              <a:p>
                <a:pPr marL="0" indent="0">
                  <a:buNone/>
                </a:pPr>
                <a:r>
                  <a:rPr lang="en-GB" sz="1600" dirty="0">
                    <a:latin typeface="Arial" panose="020B0604020202020204" pitchFamily="34" charset="0"/>
                    <a:cs typeface="Arial" panose="020B0604020202020204" pitchFamily="34" charset="0"/>
                  </a:rPr>
                  <a:t>Let </a:t>
                </a:r>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𝑝</m:t>
                        </m:r>
                      </m:e>
                      <m:sub>
                        <m:r>
                          <a:rPr lang="de-DE" sz="1600" i="1" dirty="0">
                            <a:latin typeface="Cambria Math" panose="02040503050406030204" pitchFamily="18" charset="0"/>
                          </a:rPr>
                          <m:t>𝑚𝑘</m:t>
                        </m:r>
                      </m:sub>
                    </m:sSub>
                  </m:oMath>
                </a14:m>
                <a:r>
                  <a:rPr lang="en-GB" sz="1600" dirty="0">
                    <a:latin typeface="Arial" panose="020B0604020202020204" pitchFamily="34" charset="0"/>
                    <a:cs typeface="Arial" panose="020B0604020202020204" pitchFamily="34" charset="0"/>
                  </a:rPr>
                  <a:t> be the proportion of training observations in the m-</a:t>
                </a:r>
                <a:r>
                  <a:rPr lang="en-GB" sz="1600" dirty="0" err="1">
                    <a:latin typeface="Arial" panose="020B0604020202020204" pitchFamily="34" charset="0"/>
                    <a:cs typeface="Arial" panose="020B0604020202020204" pitchFamily="34" charset="0"/>
                  </a:rPr>
                  <a:t>th</a:t>
                </a:r>
                <a:r>
                  <a:rPr lang="en-GB" sz="1600" dirty="0">
                    <a:latin typeface="Arial" panose="020B0604020202020204" pitchFamily="34" charset="0"/>
                    <a:cs typeface="Arial" panose="020B0604020202020204" pitchFamily="34" charset="0"/>
                  </a:rPr>
                  <a:t> region that are from the k-</a:t>
                </a:r>
                <a:r>
                  <a:rPr lang="en-GB" sz="1600" dirty="0" err="1">
                    <a:latin typeface="Arial" panose="020B0604020202020204" pitchFamily="34" charset="0"/>
                    <a:cs typeface="Arial" panose="020B0604020202020204" pitchFamily="34" charset="0"/>
                  </a:rPr>
                  <a:t>th</a:t>
                </a:r>
                <a:r>
                  <a:rPr lang="en-GB" sz="1600" dirty="0">
                    <a:latin typeface="Arial" panose="020B0604020202020204" pitchFamily="34" charset="0"/>
                    <a:cs typeface="Arial" panose="020B0604020202020204" pitchFamily="34" charset="0"/>
                  </a:rPr>
                  <a:t> class.</a:t>
                </a:r>
              </a:p>
              <a:p>
                <a:endParaRPr lang="en-GB" sz="1600" dirty="0">
                  <a:latin typeface="Arial" panose="020B0604020202020204" pitchFamily="34" charset="0"/>
                  <a:cs typeface="Arial" panose="020B0604020202020204" pitchFamily="34" charset="0"/>
                </a:endParaRPr>
              </a:p>
              <a:p>
                <a:pPr marL="257181" indent="-257181">
                  <a:buAutoNum type="arabicPeriod"/>
                </a:pPr>
                <a:r>
                  <a:rPr lang="en-GB" sz="1600" b="1" dirty="0">
                    <a:latin typeface="Arial" panose="020B0604020202020204" pitchFamily="34" charset="0"/>
                    <a:cs typeface="Arial" panose="020B0604020202020204" pitchFamily="34" charset="0"/>
                  </a:rPr>
                  <a:t>Gini index: </a:t>
                </a:r>
                <a:br>
                  <a:rPr lang="en-GB" sz="1600" dirty="0">
                    <a:latin typeface="Arial" panose="020B0604020202020204" pitchFamily="34" charset="0"/>
                    <a:cs typeface="Arial" panose="020B0604020202020204" pitchFamily="34" charset="0"/>
                  </a:rPr>
                </a:br>
                <a:r>
                  <a:rPr lang="en-GB" sz="1600" dirty="0">
                    <a:latin typeface="Arial" panose="020B0604020202020204" pitchFamily="34" charset="0"/>
                    <a:cs typeface="Arial" panose="020B0604020202020204" pitchFamily="34" charset="0"/>
                  </a:rPr>
                  <a:t>		</a:t>
                </a:r>
                <a14:m>
                  <m:oMath xmlns:m="http://schemas.openxmlformats.org/officeDocument/2006/math">
                    <m:r>
                      <m:rPr>
                        <m:sty m:val="p"/>
                      </m:rPr>
                      <a:rPr lang="de-DE" sz="1600" dirty="0">
                        <a:latin typeface="Cambria Math" panose="02040503050406030204" pitchFamily="18" charset="0"/>
                      </a:rPr>
                      <m:t>G</m:t>
                    </m:r>
                    <m:r>
                      <a:rPr lang="de-DE" sz="1600" dirty="0">
                        <a:latin typeface="Cambria Math" panose="02040503050406030204" pitchFamily="18" charset="0"/>
                      </a:rPr>
                      <m:t>=</m:t>
                    </m:r>
                    <m:nary>
                      <m:naryPr>
                        <m:chr m:val="∑"/>
                        <m:ctrlPr>
                          <a:rPr lang="de-DE" sz="1600" i="1" dirty="0">
                            <a:latin typeface="Cambria Math" panose="02040503050406030204" pitchFamily="18" charset="0"/>
                          </a:rPr>
                        </m:ctrlPr>
                      </m:naryPr>
                      <m:sub>
                        <m:r>
                          <m:rPr>
                            <m:brk m:alnAt="23"/>
                          </m:rPr>
                          <a:rPr lang="de-DE" sz="1600" i="1" dirty="0">
                            <a:latin typeface="Cambria Math" panose="02040503050406030204" pitchFamily="18" charset="0"/>
                          </a:rPr>
                          <m:t>𝑘</m:t>
                        </m:r>
                        <m:r>
                          <a:rPr lang="de-DE" sz="1600" i="1" dirty="0">
                            <a:latin typeface="Cambria Math" panose="02040503050406030204" pitchFamily="18" charset="0"/>
                          </a:rPr>
                          <m:t>=1</m:t>
                        </m:r>
                      </m:sub>
                      <m:sup>
                        <m:r>
                          <a:rPr lang="de-DE" sz="1600" i="1" dirty="0">
                            <a:latin typeface="Cambria Math" panose="02040503050406030204" pitchFamily="18" charset="0"/>
                          </a:rPr>
                          <m:t>𝐾</m:t>
                        </m:r>
                      </m:sup>
                      <m:e>
                        <m:sSub>
                          <m:sSubPr>
                            <m:ctrlPr>
                              <a:rPr lang="de-DE" sz="1600" i="1" dirty="0">
                                <a:latin typeface="Cambria Math" panose="02040503050406030204" pitchFamily="18" charset="0"/>
                              </a:rPr>
                            </m:ctrlPr>
                          </m:sSubPr>
                          <m:e>
                            <m:r>
                              <a:rPr lang="de-DE" sz="1600" i="1" dirty="0">
                                <a:latin typeface="Cambria Math" panose="02040503050406030204" pitchFamily="18" charset="0"/>
                              </a:rPr>
                              <m:t>𝑝</m:t>
                            </m:r>
                          </m:e>
                          <m:sub>
                            <m:r>
                              <a:rPr lang="de-DE" sz="1600" i="1" dirty="0">
                                <a:latin typeface="Cambria Math" panose="02040503050406030204" pitchFamily="18" charset="0"/>
                              </a:rPr>
                              <m:t>𝑚𝑘</m:t>
                            </m:r>
                          </m:sub>
                        </m:sSub>
                        <m:r>
                          <a:rPr lang="de-DE" sz="1600" i="1" dirty="0">
                            <a:latin typeface="Cambria Math" panose="02040503050406030204" pitchFamily="18" charset="0"/>
                          </a:rPr>
                          <m:t>(1−</m:t>
                        </m:r>
                        <m:sSub>
                          <m:sSubPr>
                            <m:ctrlPr>
                              <a:rPr lang="de-DE" sz="1600" i="1" dirty="0">
                                <a:latin typeface="Cambria Math" panose="02040503050406030204" pitchFamily="18" charset="0"/>
                              </a:rPr>
                            </m:ctrlPr>
                          </m:sSubPr>
                          <m:e>
                            <m:r>
                              <a:rPr lang="de-DE" sz="1600" i="1" dirty="0">
                                <a:latin typeface="Cambria Math" panose="02040503050406030204" pitchFamily="18" charset="0"/>
                              </a:rPr>
                              <m:t>𝑝</m:t>
                            </m:r>
                          </m:e>
                          <m:sub>
                            <m:r>
                              <a:rPr lang="de-DE" sz="1600" i="1" dirty="0">
                                <a:latin typeface="Cambria Math" panose="02040503050406030204" pitchFamily="18" charset="0"/>
                              </a:rPr>
                              <m:t>𝑚𝑘</m:t>
                            </m:r>
                          </m:sub>
                        </m:sSub>
                        <m:r>
                          <a:rPr lang="de-DE" sz="1600" i="1" dirty="0">
                            <a:latin typeface="Cambria Math" panose="02040503050406030204" pitchFamily="18" charset="0"/>
                          </a:rPr>
                          <m:t>)</m:t>
                        </m:r>
                      </m:e>
                    </m:nary>
                    <m:r>
                      <m:rPr>
                        <m:nor/>
                      </m:rPr>
                      <a:rPr lang="de-DE" sz="1600" dirty="0">
                        <a:latin typeface="Arial" panose="020B0604020202020204" pitchFamily="34" charset="0"/>
                        <a:cs typeface="Arial" panose="020B0604020202020204" pitchFamily="34" charset="0"/>
                      </a:rPr>
                      <m:t> </m:t>
                    </m:r>
                  </m:oMath>
                </a14:m>
                <a:br>
                  <a:rPr lang="en-GB" sz="1600" dirty="0">
                    <a:latin typeface="Arial" panose="020B0604020202020204" pitchFamily="34" charset="0"/>
                    <a:cs typeface="Arial" panose="020B0604020202020204" pitchFamily="34" charset="0"/>
                  </a:rPr>
                </a:br>
                <a:r>
                  <a:rPr lang="en-GB" sz="1600" dirty="0">
                    <a:latin typeface="Arial" panose="020B0604020202020204" pitchFamily="34" charset="0"/>
                    <a:cs typeface="Arial" panose="020B0604020202020204" pitchFamily="34" charset="0"/>
                  </a:rPr>
                  <a:t>is a measure of total variance across the K classes. </a:t>
                </a:r>
              </a:p>
              <a:p>
                <a:pPr marL="257181" indent="-257181">
                  <a:buAutoNum type="arabicPeriod"/>
                </a:pPr>
                <a:endParaRPr lang="en-GB" sz="1600" dirty="0">
                  <a:latin typeface="Arial" panose="020B0604020202020204" pitchFamily="34" charset="0"/>
                  <a:cs typeface="Arial" panose="020B0604020202020204" pitchFamily="34" charset="0"/>
                </a:endParaRPr>
              </a:p>
              <a:p>
                <a:pPr marL="257181" indent="-257181">
                  <a:buAutoNum type="arabicPeriod"/>
                </a:pPr>
                <a:r>
                  <a:rPr lang="en-GB" sz="1600" b="1" dirty="0">
                    <a:latin typeface="Arial" panose="020B0604020202020204" pitchFamily="34" charset="0"/>
                    <a:cs typeface="Arial" panose="020B0604020202020204" pitchFamily="34" charset="0"/>
                  </a:rPr>
                  <a:t>Cross-entropy:</a:t>
                </a:r>
                <a:br>
                  <a:rPr lang="en-GB" sz="1600" dirty="0">
                    <a:latin typeface="Arial" panose="020B0604020202020204" pitchFamily="34" charset="0"/>
                    <a:cs typeface="Arial" panose="020B0604020202020204" pitchFamily="34" charset="0"/>
                  </a:rPr>
                </a:br>
                <a:r>
                  <a:rPr lang="en-GB" sz="1600" dirty="0">
                    <a:latin typeface="Arial" panose="020B0604020202020204" pitchFamily="34" charset="0"/>
                    <a:cs typeface="Arial" panose="020B0604020202020204" pitchFamily="34" charset="0"/>
                  </a:rPr>
                  <a:t>		</a:t>
                </a:r>
                <a14:m>
                  <m:oMath xmlns:m="http://schemas.openxmlformats.org/officeDocument/2006/math">
                    <m:r>
                      <m:rPr>
                        <m:sty m:val="p"/>
                      </m:rPr>
                      <a:rPr lang="de-DE" sz="1600" dirty="0">
                        <a:latin typeface="Cambria Math" panose="02040503050406030204" pitchFamily="18" charset="0"/>
                      </a:rPr>
                      <m:t>D</m:t>
                    </m:r>
                    <m:r>
                      <a:rPr lang="de-DE" sz="1600" dirty="0">
                        <a:latin typeface="Cambria Math" panose="02040503050406030204" pitchFamily="18" charset="0"/>
                      </a:rPr>
                      <m:t>=</m:t>
                    </m:r>
                    <m:r>
                      <a:rPr lang="de-DE" sz="1600" i="1" dirty="0">
                        <a:latin typeface="Cambria Math" panose="02040503050406030204" pitchFamily="18" charset="0"/>
                      </a:rPr>
                      <m:t>−</m:t>
                    </m:r>
                    <m:nary>
                      <m:naryPr>
                        <m:chr m:val="∑"/>
                        <m:ctrlPr>
                          <a:rPr lang="de-DE" sz="1600" i="1" dirty="0">
                            <a:latin typeface="Cambria Math" panose="02040503050406030204" pitchFamily="18" charset="0"/>
                          </a:rPr>
                        </m:ctrlPr>
                      </m:naryPr>
                      <m:sub>
                        <m:r>
                          <m:rPr>
                            <m:brk m:alnAt="23"/>
                          </m:rPr>
                          <a:rPr lang="de-DE" sz="1600" i="1" dirty="0">
                            <a:latin typeface="Cambria Math" panose="02040503050406030204" pitchFamily="18" charset="0"/>
                          </a:rPr>
                          <m:t>𝑘</m:t>
                        </m:r>
                        <m:r>
                          <a:rPr lang="de-DE" sz="1600" i="1" dirty="0">
                            <a:latin typeface="Cambria Math" panose="02040503050406030204" pitchFamily="18" charset="0"/>
                          </a:rPr>
                          <m:t>=1</m:t>
                        </m:r>
                      </m:sub>
                      <m:sup>
                        <m:r>
                          <a:rPr lang="de-DE" sz="1600" i="1" dirty="0">
                            <a:latin typeface="Cambria Math" panose="02040503050406030204" pitchFamily="18" charset="0"/>
                          </a:rPr>
                          <m:t>𝐾</m:t>
                        </m:r>
                      </m:sup>
                      <m:e>
                        <m:sSub>
                          <m:sSubPr>
                            <m:ctrlPr>
                              <a:rPr lang="de-DE" sz="1600" i="1" dirty="0">
                                <a:latin typeface="Cambria Math" panose="02040503050406030204" pitchFamily="18" charset="0"/>
                              </a:rPr>
                            </m:ctrlPr>
                          </m:sSubPr>
                          <m:e>
                            <m:r>
                              <a:rPr lang="de-DE" sz="1600" i="1" dirty="0">
                                <a:latin typeface="Cambria Math" panose="02040503050406030204" pitchFamily="18" charset="0"/>
                              </a:rPr>
                              <m:t>𝑝</m:t>
                            </m:r>
                          </m:e>
                          <m:sub>
                            <m:r>
                              <a:rPr lang="de-DE" sz="1600" i="1" dirty="0">
                                <a:latin typeface="Cambria Math" panose="02040503050406030204" pitchFamily="18" charset="0"/>
                              </a:rPr>
                              <m:t>𝑚𝑘</m:t>
                            </m:r>
                          </m:sub>
                        </m:sSub>
                        <m:r>
                          <a:rPr lang="de-DE" sz="1600" i="1" dirty="0">
                            <a:latin typeface="Cambria Math" panose="02040503050406030204" pitchFamily="18" charset="0"/>
                          </a:rPr>
                          <m:t> </m:t>
                        </m:r>
                      </m:e>
                    </m:nary>
                    <m:func>
                      <m:funcPr>
                        <m:ctrlPr>
                          <a:rPr lang="de-DE" sz="1600" i="1" dirty="0">
                            <a:latin typeface="Cambria Math" panose="02040503050406030204" pitchFamily="18" charset="0"/>
                          </a:rPr>
                        </m:ctrlPr>
                      </m:funcPr>
                      <m:fName>
                        <m:r>
                          <m:rPr>
                            <m:sty m:val="p"/>
                          </m:rPr>
                          <a:rPr lang="de-DE" sz="1600" dirty="0">
                            <a:latin typeface="Cambria Math" panose="02040503050406030204" pitchFamily="18" charset="0"/>
                          </a:rPr>
                          <m:t>log</m:t>
                        </m:r>
                      </m:fName>
                      <m:e>
                        <m:sSub>
                          <m:sSubPr>
                            <m:ctrlPr>
                              <a:rPr lang="de-DE" sz="1600" i="1" dirty="0">
                                <a:latin typeface="Cambria Math" panose="02040503050406030204" pitchFamily="18" charset="0"/>
                              </a:rPr>
                            </m:ctrlPr>
                          </m:sSubPr>
                          <m:e>
                            <m:r>
                              <a:rPr lang="de-DE" sz="1600" i="1" dirty="0">
                                <a:latin typeface="Cambria Math" panose="02040503050406030204" pitchFamily="18" charset="0"/>
                              </a:rPr>
                              <m:t>𝑝</m:t>
                            </m:r>
                          </m:e>
                          <m:sub>
                            <m:r>
                              <a:rPr lang="de-DE" sz="1600" i="1" dirty="0">
                                <a:latin typeface="Cambria Math" panose="02040503050406030204" pitchFamily="18" charset="0"/>
                              </a:rPr>
                              <m:t>𝑚𝑘</m:t>
                            </m:r>
                          </m:sub>
                        </m:sSub>
                      </m:e>
                    </m:func>
                  </m:oMath>
                </a14:m>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Note both G and D are near zero if </a:t>
                </a:r>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𝑝</m:t>
                        </m:r>
                      </m:e>
                      <m:sub>
                        <m:r>
                          <a:rPr lang="de-DE" sz="1600" i="1" dirty="0">
                            <a:latin typeface="Cambria Math" panose="02040503050406030204" pitchFamily="18" charset="0"/>
                          </a:rPr>
                          <m:t>𝑚𝑘</m:t>
                        </m:r>
                      </m:sub>
                    </m:sSub>
                  </m:oMath>
                </a14:m>
                <a:r>
                  <a:rPr lang="en-GB" sz="1600" dirty="0">
                    <a:latin typeface="Arial" panose="020B0604020202020204" pitchFamily="34" charset="0"/>
                    <a:cs typeface="Arial" panose="020B0604020202020204" pitchFamily="34" charset="0"/>
                  </a:rPr>
                  <a:t> is either near zero or near one. </a:t>
                </a:r>
              </a:p>
              <a:p>
                <a:r>
                  <a:rPr lang="en-GB" sz="1600" dirty="0">
                    <a:latin typeface="Arial" panose="020B0604020202020204" pitchFamily="34" charset="0"/>
                    <a:cs typeface="Arial" panose="020B0604020202020204" pitchFamily="34" charset="0"/>
                  </a:rPr>
                  <a:t>G and D evaluate the quality of a particular split. Choose the next split in such a way that G or D changes the most. </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0"/>
              </p:nvPr>
            </p:nvSpPr>
            <p:spPr>
              <a:xfrm>
                <a:off x="305992" y="1933269"/>
                <a:ext cx="7902456" cy="3061905"/>
              </a:xfrm>
              <a:blipFill rotWithShape="0">
                <a:blip r:embed="rId3"/>
                <a:stretch>
                  <a:fillRect l="-386" t="-598" b="-21116"/>
                </a:stretch>
              </a:blipFill>
            </p:spPr>
            <p:txBody>
              <a:bodyPr/>
              <a:lstStyle/>
              <a:p>
                <a:r>
                  <a:rPr lang="en-US">
                    <a:noFill/>
                  </a:rPr>
                  <a:t> </a:t>
                </a:r>
              </a:p>
            </p:txBody>
          </p:sp>
        </mc:Fallback>
      </mc:AlternateContent>
      <p:sp>
        <p:nvSpPr>
          <p:cNvPr id="4" name="Title 5"/>
          <p:cNvSpPr>
            <a:spLocks noGrp="1"/>
          </p:cNvSpPr>
          <p:nvPr>
            <p:ph type="title"/>
          </p:nvPr>
        </p:nvSpPr>
        <p:spPr>
          <a:xfrm>
            <a:off x="0" y="14726"/>
            <a:ext cx="8208447" cy="865054"/>
          </a:xfrm>
          <a:prstGeom prst="rect">
            <a:avLst/>
          </a:prstGeom>
        </p:spPr>
        <p:txBody>
          <a:bodyPr/>
          <a:lstStyle/>
          <a:p>
            <a:r>
              <a:rPr lang="en-GB" sz="2400" dirty="0"/>
              <a:t>Which Split Position is the Best?</a:t>
            </a:r>
          </a:p>
        </p:txBody>
      </p:sp>
    </p:spTree>
    <p:extLst>
      <p:ext uri="{BB962C8B-B14F-4D97-AF65-F5344CB8AC3E}">
        <p14:creationId xmlns:p14="http://schemas.microsoft.com/office/powerpoint/2010/main" val="177559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in a Nutshell</a:t>
            </a:r>
          </a:p>
        </p:txBody>
      </p:sp>
      <p:sp>
        <p:nvSpPr>
          <p:cNvPr id="7" name="Text Placeholder 6"/>
          <p:cNvSpPr>
            <a:spLocks noGrp="1"/>
          </p:cNvSpPr>
          <p:nvPr>
            <p:ph type="body" sz="quarter" idx="11"/>
          </p:nvPr>
        </p:nvSpPr>
        <p:spPr/>
        <p:txBody>
          <a:bodyPr/>
          <a:lstStyle/>
          <a:p>
            <a:r>
              <a:rPr lang="en-US" i="0" dirty="0">
                <a:solidFill>
                  <a:srgbClr val="6964D1"/>
                </a:solidFill>
              </a:rPr>
              <a:t>Assigning Probable, Unknown Labels to Instances from its Features is Called Classification</a:t>
            </a:r>
          </a:p>
        </p:txBody>
      </p:sp>
      <p:sp>
        <p:nvSpPr>
          <p:cNvPr id="8" name="Content Placeholder 7"/>
          <p:cNvSpPr>
            <a:spLocks noGrp="1"/>
          </p:cNvSpPr>
          <p:nvPr>
            <p:ph sz="quarter" idx="15"/>
          </p:nvPr>
        </p:nvSpPr>
        <p:spPr>
          <a:xfrm>
            <a:off x="252046" y="2162638"/>
            <a:ext cx="8280504" cy="1528827"/>
          </a:xfrm>
        </p:spPr>
        <p:txBody>
          <a:bodyPr>
            <a:noAutofit/>
          </a:bodyPr>
          <a:lstStyle/>
          <a:p>
            <a:r>
              <a:rPr lang="en-US" sz="1600" b="1" dirty="0">
                <a:solidFill>
                  <a:schemeClr val="tx1"/>
                </a:solidFill>
              </a:rPr>
              <a:t>Examples of classification in the real world:</a:t>
            </a:r>
          </a:p>
          <a:p>
            <a:pPr marL="168524" indent="-168524">
              <a:buFont typeface="Arial" pitchFamily="34" charset="0"/>
              <a:buChar char="•"/>
            </a:pPr>
            <a:r>
              <a:rPr lang="en-US" sz="1600" dirty="0">
                <a:solidFill>
                  <a:schemeClr val="tx1"/>
                </a:solidFill>
              </a:rPr>
              <a:t>Seeing pictures of men &amp; women: assigning likely genders based on their physical appearances</a:t>
            </a:r>
          </a:p>
          <a:p>
            <a:pPr marL="168524" indent="-168524">
              <a:buFont typeface="Arial" pitchFamily="34" charset="0"/>
              <a:buChar char="•"/>
            </a:pPr>
            <a:r>
              <a:rPr lang="en-US" sz="1600" dirty="0">
                <a:solidFill>
                  <a:schemeClr val="tx1"/>
                </a:solidFill>
              </a:rPr>
              <a:t>Given pictures of various animals: estimating the more specific type of animal</a:t>
            </a:r>
          </a:p>
          <a:p>
            <a:pPr marL="168524" indent="-168524">
              <a:buFont typeface="Arial" pitchFamily="34" charset="0"/>
              <a:buChar char="•"/>
            </a:pPr>
            <a:r>
              <a:rPr lang="en-US" sz="1600" dirty="0">
                <a:solidFill>
                  <a:schemeClr val="tx1"/>
                </a:solidFill>
              </a:rPr>
              <a:t>Having a list of foreign family names: guessing what language each name comes from</a:t>
            </a:r>
          </a:p>
          <a:p>
            <a:pPr marL="168524" indent="-168524">
              <a:buFont typeface="Arial" pitchFamily="34" charset="0"/>
              <a:buChar char="•"/>
            </a:pPr>
            <a:r>
              <a:rPr lang="en-US" sz="1600" dirty="0">
                <a:solidFill>
                  <a:schemeClr val="tx1"/>
                </a:solidFill>
              </a:rPr>
              <a:t>Watching a movie: „guessing“ the genre from seeing it, from its cover or from the actor line-up</a:t>
            </a:r>
          </a:p>
          <a:p>
            <a:pPr marL="168524" indent="-168524">
              <a:buFont typeface="Arial" pitchFamily="34" charset="0"/>
              <a:buChar char="•"/>
            </a:pPr>
            <a:r>
              <a:rPr lang="en-US" sz="1600" dirty="0">
                <a:solidFill>
                  <a:schemeClr val="tx1"/>
                </a:solidFill>
              </a:rPr>
              <a:t>Scanning your mail: sorting desired ham messages from unsolicited spam – both for physical mail &amp; for emails</a:t>
            </a:r>
          </a:p>
          <a:p>
            <a:pPr marL="168524" indent="-168524">
              <a:buFont typeface="Arial" pitchFamily="34" charset="0"/>
              <a:buChar char="•"/>
            </a:pPr>
            <a:endParaRPr lang="en-US" sz="1600" dirty="0">
              <a:solidFill>
                <a:schemeClr val="tx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custDataLst>
              <p:tags r:id="rId1"/>
            </p:custDataLst>
          </p:nvPr>
        </p:nvSpPr>
        <p:spPr>
          <a:xfrm>
            <a:off x="305991" y="1160860"/>
            <a:ext cx="8262453" cy="647701"/>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GB" sz="1951" dirty="0"/>
          </a:p>
        </p:txBody>
      </p:sp>
      <p:graphicFrame>
        <p:nvGraphicFramePr>
          <p:cNvPr id="8" name="Table Placeholder 7"/>
          <p:cNvGraphicFramePr>
            <a:graphicFrameLocks noGrp="1"/>
          </p:cNvGraphicFramePr>
          <p:nvPr>
            <p:ph type="tbl" sz="quarter" idx="17"/>
            <p:extLst>
              <p:ext uri="{D42A27DB-BD31-4B8C-83A1-F6EECF244321}">
                <p14:modId xmlns:p14="http://schemas.microsoft.com/office/powerpoint/2010/main" val="3045893424"/>
              </p:ext>
            </p:extLst>
          </p:nvPr>
        </p:nvGraphicFramePr>
        <p:xfrm>
          <a:off x="305991" y="1916832"/>
          <a:ext cx="8532020" cy="3634740"/>
        </p:xfrm>
        <a:graphic>
          <a:graphicData uri="http://schemas.openxmlformats.org/drawingml/2006/table">
            <a:tbl>
              <a:tblPr firstRow="1" bandRow="1">
                <a:tableStyleId>{2D5ABB26-0587-4C30-8999-92F81FD0307C}</a:tableStyleId>
              </a:tblPr>
              <a:tblGrid>
                <a:gridCol w="4266010">
                  <a:extLst>
                    <a:ext uri="{9D8B030D-6E8A-4147-A177-3AD203B41FA5}">
                      <a16:colId xmlns:a16="http://schemas.microsoft.com/office/drawing/2014/main" val="20000"/>
                    </a:ext>
                  </a:extLst>
                </a:gridCol>
                <a:gridCol w="4266010">
                  <a:extLst>
                    <a:ext uri="{9D8B030D-6E8A-4147-A177-3AD203B41FA5}">
                      <a16:colId xmlns:a16="http://schemas.microsoft.com/office/drawing/2014/main" val="20001"/>
                    </a:ext>
                  </a:extLst>
                </a:gridCol>
              </a:tblGrid>
              <a:tr h="278130">
                <a:tc>
                  <a:txBody>
                    <a:bodyPr/>
                    <a:lstStyle/>
                    <a:p>
                      <a:pPr algn="ctr"/>
                      <a:r>
                        <a:rPr lang="en-US" sz="4000" b="1" dirty="0">
                          <a:solidFill>
                            <a:schemeClr val="bg1"/>
                          </a:solidFill>
                        </a:rPr>
                        <a:t>+</a:t>
                      </a:r>
                    </a:p>
                  </a:txBody>
                  <a:tcPr marL="68580" marR="68580" marT="34290" marB="34290">
                    <a:solidFill>
                      <a:srgbClr val="6964D1"/>
                    </a:solidFill>
                  </a:tcPr>
                </a:tc>
                <a:tc>
                  <a:txBody>
                    <a:bodyPr/>
                    <a:lstStyle/>
                    <a:p>
                      <a:pPr algn="ctr"/>
                      <a:r>
                        <a:rPr lang="en-US" sz="4000" b="1" dirty="0">
                          <a:solidFill>
                            <a:schemeClr val="bg1"/>
                          </a:solidFill>
                        </a:rPr>
                        <a:t>-</a:t>
                      </a:r>
                    </a:p>
                  </a:txBody>
                  <a:tcPr marL="68580" marR="68580" marT="34290" marB="34290">
                    <a:solidFill>
                      <a:srgbClr val="6964D1"/>
                    </a:solidFill>
                  </a:tcPr>
                </a:tc>
                <a:extLst>
                  <a:ext uri="{0D108BD9-81ED-4DB2-BD59-A6C34878D82A}">
                    <a16:rowId xmlns:a16="http://schemas.microsoft.com/office/drawing/2014/main" val="10000"/>
                  </a:ext>
                </a:extLst>
              </a:tr>
              <a:tr h="7016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dirty="0">
                          <a:latin typeface="Arial" panose="020B0604020202020204" pitchFamily="34" charset="0"/>
                          <a:cs typeface="Arial" panose="020B0604020202020204" pitchFamily="34" charset="0"/>
                        </a:rPr>
                        <a:t>Trees are very easy to </a:t>
                      </a:r>
                      <a:r>
                        <a:rPr lang="en-US" sz="1600" dirty="0">
                          <a:latin typeface="Arial" panose="020B0604020202020204" pitchFamily="34" charset="0"/>
                          <a:cs typeface="Arial" panose="020B0604020202020204" pitchFamily="34" charset="0"/>
                        </a:rPr>
                        <a:t>explain to people. </a:t>
                      </a:r>
                    </a:p>
                  </a:txBody>
                  <a:tcPr marL="68580" marR="68580" marT="34290" marB="34290">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Constrained trees generally do not have the same level of predictive accuracy as some of the other regression and classification approaches. </a:t>
                      </a:r>
                    </a:p>
                  </a:txBody>
                  <a:tcPr marL="68580" marR="68580" marT="34290" marB="34290">
                    <a:solidFill>
                      <a:schemeClr val="bg1">
                        <a:lumMod val="95000"/>
                      </a:schemeClr>
                    </a:solidFill>
                  </a:tcPr>
                </a:tc>
                <a:extLst>
                  <a:ext uri="{0D108BD9-81ED-4DB2-BD59-A6C34878D82A}">
                    <a16:rowId xmlns:a16="http://schemas.microsoft.com/office/drawing/2014/main" val="10001"/>
                  </a:ext>
                </a:extLst>
              </a:tr>
              <a:tr h="7016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Trees can easily handle qualitative predictors without the need to create dummy variables.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Arial" panose="020B0604020202020204" pitchFamily="34" charset="0"/>
                        <a:cs typeface="Arial" panose="020B0604020202020204" pitchFamily="34"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Trees can be very non-robust. In other words, a small change in the data can cause a large change in the final estimated tree.</a:t>
                      </a:r>
                      <a:endParaRPr lang="en-GB" sz="1600" dirty="0">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10002"/>
                  </a:ext>
                </a:extLst>
              </a:tr>
              <a:tr h="70162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Trees can be displayed graphically, and are easily interpreted even by a non-expert (especially if they are small).</a:t>
                      </a:r>
                      <a:endParaRPr lang="de-DE" sz="1600" dirty="0">
                        <a:latin typeface="Arial" panose="020B0604020202020204" pitchFamily="34" charset="0"/>
                        <a:cs typeface="Arial" panose="020B0604020202020204" pitchFamily="34" charset="0"/>
                      </a:endParaRPr>
                    </a:p>
                  </a:txBody>
                  <a:tcPr marL="68580" marR="68580" marT="34290" marB="34290">
                    <a:solidFill>
                      <a:schemeClr val="bg1">
                        <a:lumMod val="95000"/>
                      </a:schemeClr>
                    </a:solidFill>
                  </a:tcPr>
                </a:tc>
                <a:tc>
                  <a:txBody>
                    <a:bodyPr/>
                    <a:lstStyle/>
                    <a:p>
                      <a:endParaRPr lang="en-US" sz="1600" dirty="0">
                        <a:latin typeface="Arial" panose="020B0604020202020204" pitchFamily="34" charset="0"/>
                        <a:cs typeface="Arial" panose="020B0604020202020204" pitchFamily="34" charset="0"/>
                      </a:endParaRPr>
                    </a:p>
                  </a:txBody>
                  <a:tcPr marL="68580" marR="68580" marT="34290" marB="34290">
                    <a:solidFill>
                      <a:schemeClr val="bg1">
                        <a:lumMod val="95000"/>
                      </a:schemeClr>
                    </a:solidFill>
                  </a:tcPr>
                </a:tc>
                <a:extLst>
                  <a:ext uri="{0D108BD9-81ED-4DB2-BD59-A6C34878D82A}">
                    <a16:rowId xmlns:a16="http://schemas.microsoft.com/office/drawing/2014/main" val="10003"/>
                  </a:ext>
                </a:extLst>
              </a:tr>
              <a:tr h="2795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Arial" panose="020B0604020202020204" pitchFamily="34" charset="0"/>
                        <a:cs typeface="Arial" panose="020B0604020202020204" pitchFamily="34" charset="0"/>
                      </a:endParaRPr>
                    </a:p>
                  </a:txBody>
                  <a:tcPr marL="68580" marR="68580" marT="34290" marB="34290"/>
                </a:tc>
                <a:tc>
                  <a:txBody>
                    <a:bodyPr/>
                    <a:lstStyle/>
                    <a:p>
                      <a:endParaRPr lang="en-US" sz="1600" dirty="0">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10004"/>
                  </a:ext>
                </a:extLst>
              </a:tr>
            </a:tbl>
          </a:graphicData>
        </a:graphic>
      </p:graphicFrame>
      <p:sp>
        <p:nvSpPr>
          <p:cNvPr id="5" name="Title 5"/>
          <p:cNvSpPr>
            <a:spLocks noGrp="1"/>
          </p:cNvSpPr>
          <p:nvPr>
            <p:ph type="title"/>
          </p:nvPr>
        </p:nvSpPr>
        <p:spPr>
          <a:xfrm>
            <a:off x="0" y="14726"/>
            <a:ext cx="8208447" cy="865054"/>
          </a:xfrm>
          <a:prstGeom prst="rect">
            <a:avLst/>
          </a:prstGeom>
        </p:spPr>
        <p:txBody>
          <a:bodyPr/>
          <a:lstStyle/>
          <a:p>
            <a:r>
              <a:rPr lang="en-GB" sz="2400" dirty="0"/>
              <a:t>When to use Decision Trees</a:t>
            </a:r>
          </a:p>
        </p:txBody>
      </p:sp>
    </p:spTree>
    <p:extLst>
      <p:ext uri="{BB962C8B-B14F-4D97-AF65-F5344CB8AC3E}">
        <p14:creationId xmlns:p14="http://schemas.microsoft.com/office/powerpoint/2010/main" val="166093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custDataLst>
              <p:tags r:id="rId1"/>
            </p:custDataLst>
          </p:nvPr>
        </p:nvSpPr>
        <p:spPr>
          <a:xfrm>
            <a:off x="305991" y="1160860"/>
            <a:ext cx="8262453" cy="647701"/>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GB" sz="195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2947" y="2077430"/>
            <a:ext cx="8634495" cy="3790141"/>
          </a:xfrm>
          <a:prstGeom prst="rect">
            <a:avLst/>
          </a:prstGeom>
        </p:spPr>
      </p:pic>
      <p:sp>
        <p:nvSpPr>
          <p:cNvPr id="4" name="TextBox 3"/>
          <p:cNvSpPr txBox="1"/>
          <p:nvPr/>
        </p:nvSpPr>
        <p:spPr>
          <a:xfrm>
            <a:off x="304196" y="1811973"/>
            <a:ext cx="2101857" cy="584775"/>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How to implement it: </a:t>
            </a:r>
          </a:p>
          <a:p>
            <a:endParaRPr lang="en-US" sz="1600" dirty="0">
              <a:latin typeface="Arial" panose="020B0604020202020204" pitchFamily="34" charset="0"/>
              <a:cs typeface="Arial" panose="020B0604020202020204" pitchFamily="34" charset="0"/>
            </a:endParaRPr>
          </a:p>
        </p:txBody>
      </p:sp>
      <p:sp>
        <p:nvSpPr>
          <p:cNvPr id="7" name="Title 5"/>
          <p:cNvSpPr>
            <a:spLocks noGrp="1"/>
          </p:cNvSpPr>
          <p:nvPr>
            <p:ph type="title"/>
          </p:nvPr>
        </p:nvSpPr>
        <p:spPr>
          <a:xfrm>
            <a:off x="0" y="14726"/>
            <a:ext cx="8208447" cy="865054"/>
          </a:xfrm>
          <a:prstGeom prst="rect">
            <a:avLst/>
          </a:prstGeom>
        </p:spPr>
        <p:txBody>
          <a:bodyPr/>
          <a:lstStyle/>
          <a:p>
            <a:r>
              <a:rPr lang="en-GB" sz="2400" dirty="0"/>
              <a:t>A Small Example</a:t>
            </a:r>
          </a:p>
        </p:txBody>
      </p:sp>
    </p:spTree>
    <p:extLst>
      <p:ext uri="{BB962C8B-B14F-4D97-AF65-F5344CB8AC3E}">
        <p14:creationId xmlns:p14="http://schemas.microsoft.com/office/powerpoint/2010/main" val="3502272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416822569"/>
              </p:ext>
            </p:extLst>
          </p:nvPr>
        </p:nvGraphicFramePr>
        <p:xfrm>
          <a:off x="305991" y="1916907"/>
          <a:ext cx="8532020" cy="2765497"/>
        </p:xfrm>
        <a:graphic>
          <a:graphicData uri="http://schemas.openxmlformats.org/drawingml/2006/table">
            <a:tbl>
              <a:tblPr firstRow="1" bandRow="1">
                <a:tableStyleId>{2D5ABB26-0587-4C30-8999-92F81FD0307C}</a:tableStyleId>
              </a:tblPr>
              <a:tblGrid>
                <a:gridCol w="3617919">
                  <a:extLst>
                    <a:ext uri="{9D8B030D-6E8A-4147-A177-3AD203B41FA5}">
                      <a16:colId xmlns:a16="http://schemas.microsoft.com/office/drawing/2014/main" val="20000"/>
                    </a:ext>
                  </a:extLst>
                </a:gridCol>
                <a:gridCol w="4914101">
                  <a:extLst>
                    <a:ext uri="{9D8B030D-6E8A-4147-A177-3AD203B41FA5}">
                      <a16:colId xmlns:a16="http://schemas.microsoft.com/office/drawing/2014/main" val="20001"/>
                    </a:ext>
                  </a:extLst>
                </a:gridCol>
              </a:tblGrid>
              <a:tr h="315138">
                <a:tc>
                  <a:txBody>
                    <a:bodyPr/>
                    <a:lstStyle/>
                    <a:p>
                      <a:r>
                        <a:rPr lang="en-US" sz="2400" b="1" dirty="0">
                          <a:solidFill>
                            <a:schemeClr val="bg1"/>
                          </a:solidFill>
                          <a:latin typeface="Arial" panose="020B0604020202020204" pitchFamily="34" charset="0"/>
                          <a:cs typeface="Arial" panose="020B0604020202020204" pitchFamily="34" charset="0"/>
                        </a:rPr>
                        <a:t>Parameter</a:t>
                      </a:r>
                    </a:p>
                  </a:txBody>
                  <a:tcPr marL="68580" marR="68580" marT="34290" marB="34290">
                    <a:solidFill>
                      <a:srgbClr val="6964D1"/>
                    </a:solidFill>
                  </a:tcPr>
                </a:tc>
                <a:tc>
                  <a:txBody>
                    <a:bodyPr/>
                    <a:lstStyle/>
                    <a:p>
                      <a:r>
                        <a:rPr lang="en-US" sz="2400" b="1" dirty="0">
                          <a:solidFill>
                            <a:schemeClr val="bg1"/>
                          </a:solidFill>
                          <a:latin typeface="Arial" panose="020B0604020202020204" pitchFamily="34" charset="0"/>
                          <a:cs typeface="Arial" panose="020B0604020202020204" pitchFamily="34" charset="0"/>
                        </a:rPr>
                        <a:t>Description</a:t>
                      </a:r>
                    </a:p>
                  </a:txBody>
                  <a:tcPr marL="68580" marR="68580" marT="34290" marB="34290">
                    <a:solidFill>
                      <a:srgbClr val="6964D1"/>
                    </a:solidFill>
                  </a:tcPr>
                </a:tc>
                <a:extLst>
                  <a:ext uri="{0D108BD9-81ED-4DB2-BD59-A6C34878D82A}">
                    <a16:rowId xmlns:a16="http://schemas.microsoft.com/office/drawing/2014/main" val="10000"/>
                  </a:ext>
                </a:extLst>
              </a:tr>
              <a:tr h="1010168">
                <a:tc>
                  <a:txBody>
                    <a:bodyPr/>
                    <a:lstStyle/>
                    <a:p>
                      <a:r>
                        <a:rPr lang="en-GB" sz="1600" b="1" dirty="0" err="1">
                          <a:latin typeface="Arial" panose="020B0604020202020204" pitchFamily="34" charset="0"/>
                          <a:cs typeface="Arial" panose="020B0604020202020204" pitchFamily="34" charset="0"/>
                        </a:rPr>
                        <a:t>max_depth</a:t>
                      </a:r>
                      <a:endParaRPr lang="en-US" sz="1400" b="1" dirty="0">
                        <a:latin typeface="Arial" panose="020B0604020202020204" pitchFamily="34" charset="0"/>
                        <a:cs typeface="Arial" panose="020B0604020202020204" pitchFamily="34" charset="0"/>
                      </a:endParaRPr>
                    </a:p>
                  </a:txBody>
                  <a:tcPr marL="68580" marR="68580" marT="34290" marB="34290">
                    <a:solidFill>
                      <a:schemeClr val="bg1">
                        <a:lumMod val="95000"/>
                      </a:schemeClr>
                    </a:solidFill>
                  </a:tcPr>
                </a:tc>
                <a:tc>
                  <a:txBody>
                    <a:bodyPr/>
                    <a:lstStyle/>
                    <a:p>
                      <a:r>
                        <a:rPr lang="en-GB" sz="1600" dirty="0">
                          <a:latin typeface="Arial" panose="020B0604020202020204" pitchFamily="34" charset="0"/>
                          <a:cs typeface="Arial" panose="020B0604020202020204" pitchFamily="34" charset="0"/>
                        </a:rPr>
                        <a:t>Determines how many branches are allowed. Too many of them will result in overfitting</a:t>
                      </a:r>
                      <a:endParaRPr lang="en-US" sz="1400" dirty="0">
                        <a:latin typeface="Arial" panose="020B0604020202020204" pitchFamily="34" charset="0"/>
                        <a:cs typeface="Arial" panose="020B0604020202020204" pitchFamily="34" charset="0"/>
                      </a:endParaRPr>
                    </a:p>
                  </a:txBody>
                  <a:tcPr marL="68580" marR="68580" marT="34290" marB="34290">
                    <a:solidFill>
                      <a:schemeClr val="bg1">
                        <a:lumMod val="95000"/>
                      </a:schemeClr>
                    </a:solidFill>
                  </a:tcPr>
                </a:tc>
                <a:extLst>
                  <a:ext uri="{0D108BD9-81ED-4DB2-BD59-A6C34878D82A}">
                    <a16:rowId xmlns:a16="http://schemas.microsoft.com/office/drawing/2014/main" val="10001"/>
                  </a:ext>
                </a:extLst>
              </a:tr>
              <a:tr h="543937">
                <a:tc>
                  <a:txBody>
                    <a:bodyPr/>
                    <a:lstStyle/>
                    <a:p>
                      <a:r>
                        <a:rPr lang="en-GB" sz="1600" b="1" dirty="0" err="1">
                          <a:latin typeface="Arial" panose="020B0604020202020204" pitchFamily="34" charset="0"/>
                          <a:cs typeface="Arial" panose="020B0604020202020204" pitchFamily="34" charset="0"/>
                        </a:rPr>
                        <a:t>min_samples_split</a:t>
                      </a:r>
                      <a:endParaRPr lang="en-US" sz="1400" b="1" dirty="0">
                        <a:latin typeface="Arial" panose="020B0604020202020204" pitchFamily="34" charset="0"/>
                        <a:cs typeface="Arial" panose="020B0604020202020204" pitchFamily="34" charset="0"/>
                      </a:endParaRPr>
                    </a:p>
                  </a:txBody>
                  <a:tcPr marL="68580" marR="68580" marT="34290" marB="34290"/>
                </a:tc>
                <a:tc>
                  <a:txBody>
                    <a:bodyPr/>
                    <a:lstStyle/>
                    <a:p>
                      <a:r>
                        <a:rPr lang="en-GB" sz="1600" dirty="0">
                          <a:latin typeface="Arial" panose="020B0604020202020204" pitchFamily="34" charset="0"/>
                          <a:cs typeface="Arial" panose="020B0604020202020204" pitchFamily="34" charset="0"/>
                        </a:rPr>
                        <a:t>Controls the number of samples in a leaf node</a:t>
                      </a:r>
                      <a:endParaRPr lang="en-US" sz="1400" dirty="0">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10002"/>
                  </a:ext>
                </a:extLst>
              </a:tr>
              <a:tr h="777052">
                <a:tc>
                  <a:txBody>
                    <a:bodyPr/>
                    <a:lstStyle/>
                    <a:p>
                      <a:r>
                        <a:rPr lang="en-GB" sz="1600" b="1" dirty="0" err="1">
                          <a:latin typeface="Arial" panose="020B0604020202020204" pitchFamily="34" charset="0"/>
                          <a:cs typeface="Arial" panose="020B0604020202020204" pitchFamily="34" charset="0"/>
                        </a:rPr>
                        <a:t>min_impurity_decrease</a:t>
                      </a:r>
                      <a:endParaRPr lang="en-US" sz="1400" b="1" dirty="0">
                        <a:latin typeface="Arial" panose="020B0604020202020204" pitchFamily="34" charset="0"/>
                        <a:cs typeface="Arial" panose="020B0604020202020204" pitchFamily="34" charset="0"/>
                      </a:endParaRPr>
                    </a:p>
                  </a:txBody>
                  <a:tcPr marL="68580" marR="68580" marT="34290" marB="34290">
                    <a:solidFill>
                      <a:schemeClr val="bg1">
                        <a:lumMod val="95000"/>
                      </a:schemeClr>
                    </a:solidFill>
                  </a:tcPr>
                </a:tc>
                <a:tc>
                  <a:txBody>
                    <a:bodyPr/>
                    <a:lstStyle/>
                    <a:p>
                      <a:pPr marL="0" marR="0" indent="0" algn="l" defTabSz="914342" rtl="0" eaLnBrk="1" fontAlgn="auto" latinLnBrk="0" hangingPunct="1">
                        <a:lnSpc>
                          <a:spcPct val="100000"/>
                        </a:lnSpc>
                        <a:spcBef>
                          <a:spcPts val="0"/>
                        </a:spcBef>
                        <a:spcAft>
                          <a:spcPts val="0"/>
                        </a:spcAft>
                        <a:buClrTx/>
                        <a:buSzTx/>
                        <a:buFontTx/>
                        <a:buNone/>
                        <a:tabLst/>
                        <a:defRPr/>
                      </a:pPr>
                      <a:r>
                        <a:rPr lang="en-GB" sz="1600" dirty="0">
                          <a:latin typeface="Arial" panose="020B0604020202020204" pitchFamily="34" charset="0"/>
                          <a:cs typeface="Arial" panose="020B0604020202020204" pitchFamily="34" charset="0"/>
                        </a:rPr>
                        <a:t>A node will only be split, if split induces a decrease of impurity &gt;= this value</a:t>
                      </a:r>
                    </a:p>
                  </a:txBody>
                  <a:tcPr marL="68580" marR="68580" marT="34290" marB="34290">
                    <a:solidFill>
                      <a:schemeClr val="bg1">
                        <a:lumMod val="95000"/>
                      </a:schemeClr>
                    </a:solidFill>
                  </a:tcPr>
                </a:tc>
                <a:extLst>
                  <a:ext uri="{0D108BD9-81ED-4DB2-BD59-A6C34878D82A}">
                    <a16:rowId xmlns:a16="http://schemas.microsoft.com/office/drawing/2014/main" val="10003"/>
                  </a:ext>
                </a:extLst>
              </a:tr>
            </a:tbl>
          </a:graphicData>
        </a:graphic>
      </p:graphicFrame>
      <p:sp>
        <p:nvSpPr>
          <p:cNvPr id="5" name="Title 5"/>
          <p:cNvSpPr>
            <a:spLocks noGrp="1"/>
          </p:cNvSpPr>
          <p:nvPr>
            <p:ph type="title"/>
          </p:nvPr>
        </p:nvSpPr>
        <p:spPr>
          <a:xfrm>
            <a:off x="0" y="14726"/>
            <a:ext cx="8208447" cy="865054"/>
          </a:xfrm>
          <a:prstGeom prst="rect">
            <a:avLst/>
          </a:prstGeom>
        </p:spPr>
        <p:txBody>
          <a:bodyPr/>
          <a:lstStyle/>
          <a:p>
            <a:r>
              <a:rPr lang="en-GB" sz="2400" dirty="0"/>
              <a:t>Some Important Parameters</a:t>
            </a:r>
          </a:p>
        </p:txBody>
      </p:sp>
    </p:spTree>
    <p:extLst>
      <p:ext uri="{BB962C8B-B14F-4D97-AF65-F5344CB8AC3E}">
        <p14:creationId xmlns:p14="http://schemas.microsoft.com/office/powerpoint/2010/main" val="370372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custDataLst>
              <p:tags r:id="rId1"/>
            </p:custDataLst>
          </p:nvPr>
        </p:nvSpPr>
        <p:spPr>
          <a:xfrm>
            <a:off x="305991" y="1160860"/>
            <a:ext cx="8262453" cy="647701"/>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GB" sz="1951" dirty="0"/>
          </a:p>
        </p:txBody>
      </p:sp>
      <p:sp>
        <p:nvSpPr>
          <p:cNvPr id="4" name="TextBox 3"/>
          <p:cNvSpPr txBox="1"/>
          <p:nvPr/>
        </p:nvSpPr>
        <p:spPr>
          <a:xfrm>
            <a:off x="1002767" y="1710830"/>
            <a:ext cx="3275256" cy="646331"/>
          </a:xfrm>
          <a:prstGeom prst="rect">
            <a:avLst/>
          </a:prstGeom>
          <a:noFill/>
        </p:spPr>
        <p:txBody>
          <a:bodyPr wrap="none" rtlCol="0">
            <a:spAutoFit/>
          </a:bodyPr>
          <a:lstStyle/>
          <a:p>
            <a:r>
              <a:rPr lang="en-GB" sz="1800" b="1" dirty="0" err="1">
                <a:latin typeface="Arial" panose="020B0604020202020204" pitchFamily="34" charset="0"/>
                <a:cs typeface="Arial" panose="020B0604020202020204" pitchFamily="34" charset="0"/>
              </a:rPr>
              <a:t>clf</a:t>
            </a:r>
            <a:r>
              <a:rPr lang="en-GB" sz="1800" b="1" dirty="0">
                <a:latin typeface="Arial" panose="020B0604020202020204" pitchFamily="34" charset="0"/>
                <a:cs typeface="Arial" panose="020B0604020202020204" pitchFamily="34" charset="0"/>
              </a:rPr>
              <a:t>  </a:t>
            </a:r>
            <a:r>
              <a:rPr lang="en-GB" sz="1800" dirty="0">
                <a:latin typeface="Arial" panose="020B0604020202020204" pitchFamily="34" charset="0"/>
                <a:cs typeface="Arial" panose="020B0604020202020204" pitchFamily="34" charset="0"/>
              </a:rPr>
              <a:t>is a decision tree classifier</a:t>
            </a:r>
            <a:endParaRPr lang="en-GB" sz="1800" b="1"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767" y="2324517"/>
            <a:ext cx="7133630" cy="2940688"/>
          </a:xfrm>
          <a:prstGeom prst="rect">
            <a:avLst/>
          </a:prstGeom>
        </p:spPr>
      </p:pic>
      <p:sp>
        <p:nvSpPr>
          <p:cNvPr id="7" name="Title 5"/>
          <p:cNvSpPr>
            <a:spLocks noGrp="1"/>
          </p:cNvSpPr>
          <p:nvPr>
            <p:ph type="title"/>
          </p:nvPr>
        </p:nvSpPr>
        <p:spPr>
          <a:xfrm>
            <a:off x="0" y="14726"/>
            <a:ext cx="8208447" cy="865054"/>
          </a:xfrm>
          <a:prstGeom prst="rect">
            <a:avLst/>
          </a:prstGeom>
        </p:spPr>
        <p:txBody>
          <a:bodyPr/>
          <a:lstStyle/>
          <a:p>
            <a:r>
              <a:rPr lang="en-GB" sz="2400" dirty="0"/>
              <a:t>How to Visualize Decision Trees</a:t>
            </a:r>
          </a:p>
        </p:txBody>
      </p:sp>
    </p:spTree>
    <p:extLst>
      <p:ext uri="{BB962C8B-B14F-4D97-AF65-F5344CB8AC3E}">
        <p14:creationId xmlns:p14="http://schemas.microsoft.com/office/powerpoint/2010/main" val="283870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781" y="1772637"/>
            <a:ext cx="8251642" cy="3528751"/>
          </a:xfrm>
          <a:prstGeom prst="rect">
            <a:avLst/>
          </a:prstGeom>
        </p:spPr>
      </p:pic>
      <p:sp>
        <p:nvSpPr>
          <p:cNvPr id="5" name="Title 5"/>
          <p:cNvSpPr>
            <a:spLocks noGrp="1"/>
          </p:cNvSpPr>
          <p:nvPr>
            <p:ph type="title"/>
          </p:nvPr>
        </p:nvSpPr>
        <p:spPr>
          <a:xfrm>
            <a:off x="0" y="14726"/>
            <a:ext cx="8208447" cy="865054"/>
          </a:xfrm>
          <a:prstGeom prst="rect">
            <a:avLst/>
          </a:prstGeom>
        </p:spPr>
        <p:txBody>
          <a:bodyPr/>
          <a:lstStyle/>
          <a:p>
            <a:r>
              <a:rPr lang="en-GB" sz="2400" dirty="0"/>
              <a:t>Let’s Visualize a DT for the Iris Reduced Dataset</a:t>
            </a:r>
          </a:p>
        </p:txBody>
      </p:sp>
    </p:spTree>
    <p:extLst>
      <p:ext uri="{BB962C8B-B14F-4D97-AF65-F5344CB8AC3E}">
        <p14:creationId xmlns:p14="http://schemas.microsoft.com/office/powerpoint/2010/main" val="343401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custDataLst>
              <p:tags r:id="rId1"/>
            </p:custDataLst>
          </p:nvPr>
        </p:nvSpPr>
        <p:spPr>
          <a:xfrm>
            <a:off x="305991" y="1160860"/>
            <a:ext cx="8262453" cy="647701"/>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GB" sz="195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2892" y="1311155"/>
            <a:ext cx="5534913" cy="4871638"/>
          </a:xfrm>
          <a:prstGeom prst="rect">
            <a:avLst/>
          </a:prstGeom>
        </p:spPr>
      </p:pic>
      <p:sp>
        <p:nvSpPr>
          <p:cNvPr id="6" name="Title 5"/>
          <p:cNvSpPr>
            <a:spLocks noGrp="1"/>
          </p:cNvSpPr>
          <p:nvPr>
            <p:ph type="title"/>
          </p:nvPr>
        </p:nvSpPr>
        <p:spPr>
          <a:xfrm>
            <a:off x="0" y="14726"/>
            <a:ext cx="8208447" cy="865054"/>
          </a:xfrm>
          <a:prstGeom prst="rect">
            <a:avLst/>
          </a:prstGeom>
        </p:spPr>
        <p:txBody>
          <a:bodyPr/>
          <a:lstStyle/>
          <a:p>
            <a:r>
              <a:rPr lang="en-GB" sz="2400" dirty="0"/>
              <a:t>Graphic Visualizes Decision Trees</a:t>
            </a:r>
          </a:p>
        </p:txBody>
      </p:sp>
    </p:spTree>
    <p:extLst>
      <p:ext uri="{BB962C8B-B14F-4D97-AF65-F5344CB8AC3E}">
        <p14:creationId xmlns:p14="http://schemas.microsoft.com/office/powerpoint/2010/main" val="412072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1340710"/>
            <a:ext cx="9144000" cy="1143240"/>
          </a:xfrm>
        </p:spPr>
        <p:txBody>
          <a:bodyPr/>
          <a:lstStyle/>
          <a:p>
            <a:r>
              <a:rPr lang="en-US" sz="2000" dirty="0">
                <a:latin typeface="Ubuntu" panose="020B0504030602030204" pitchFamily="34" charset="0"/>
              </a:rPr>
              <a:t>Chapter 9: Decision Trees and Random Forests</a:t>
            </a:r>
            <a:br>
              <a:rPr lang="en-US" dirty="0">
                <a:latin typeface="Ubuntu" panose="020B0504030602030204" pitchFamily="34" charset="0"/>
              </a:rPr>
            </a:br>
            <a:r>
              <a:rPr lang="en-US" sz="5400" dirty="0">
                <a:latin typeface="Ubuntu" panose="020B0504030602030204" pitchFamily="34" charset="0"/>
              </a:rPr>
              <a:t>Random Forests</a:t>
            </a:r>
          </a:p>
        </p:txBody>
      </p:sp>
    </p:spTree>
    <p:extLst>
      <p:ext uri="{BB962C8B-B14F-4D97-AF65-F5344CB8AC3E}">
        <p14:creationId xmlns:p14="http://schemas.microsoft.com/office/powerpoint/2010/main" val="38039594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 Placeholder 6"/>
              <p:cNvSpPr>
                <a:spLocks noGrp="1"/>
              </p:cNvSpPr>
              <p:nvPr>
                <p:ph type="body" sz="quarter" idx="10"/>
              </p:nvPr>
            </p:nvSpPr>
            <p:spPr>
              <a:xfrm>
                <a:off x="305991" y="1933269"/>
                <a:ext cx="8532019" cy="3061905"/>
              </a:xfrm>
            </p:spPr>
            <p:txBody>
              <a:bodyPr/>
              <a:lstStyle/>
              <a:p>
                <a:pPr marL="0" indent="0">
                  <a:buNone/>
                </a:pPr>
                <a:r>
                  <a:rPr lang="en-GB" sz="1600" b="1" dirty="0">
                    <a:solidFill>
                      <a:srgbClr val="6964D1"/>
                    </a:solidFill>
                    <a:latin typeface="Arial" panose="020B0604020202020204" pitchFamily="34" charset="0"/>
                    <a:cs typeface="Arial" panose="020B0604020202020204" pitchFamily="34" charset="0"/>
                  </a:rPr>
                  <a:t>What to optimize? </a:t>
                </a:r>
              </a:p>
              <a:p>
                <a:pPr marL="0" indent="0">
                  <a:buNone/>
                </a:pPr>
                <a:r>
                  <a:rPr lang="en-GB" sz="1600" dirty="0">
                    <a:latin typeface="Arial" panose="020B0604020202020204" pitchFamily="34" charset="0"/>
                    <a:cs typeface="Arial" panose="020B0604020202020204" pitchFamily="34" charset="0"/>
                  </a:rPr>
                  <a:t>Let </a:t>
                </a:r>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𝑝</m:t>
                        </m:r>
                      </m:e>
                      <m:sub>
                        <m:r>
                          <a:rPr lang="de-DE" sz="1600" i="1" dirty="0">
                            <a:latin typeface="Cambria Math" panose="02040503050406030204" pitchFamily="18" charset="0"/>
                          </a:rPr>
                          <m:t>𝑚𝑘</m:t>
                        </m:r>
                      </m:sub>
                    </m:sSub>
                  </m:oMath>
                </a14:m>
                <a:r>
                  <a:rPr lang="en-GB" sz="1600" dirty="0">
                    <a:latin typeface="Arial" panose="020B0604020202020204" pitchFamily="34" charset="0"/>
                    <a:cs typeface="Arial" panose="020B0604020202020204" pitchFamily="34" charset="0"/>
                  </a:rPr>
                  <a:t> be the proportion of training observations in the m-</a:t>
                </a:r>
                <a:r>
                  <a:rPr lang="en-GB" sz="1600" dirty="0" err="1">
                    <a:latin typeface="Arial" panose="020B0604020202020204" pitchFamily="34" charset="0"/>
                    <a:cs typeface="Arial" panose="020B0604020202020204" pitchFamily="34" charset="0"/>
                  </a:rPr>
                  <a:t>th</a:t>
                </a:r>
                <a:r>
                  <a:rPr lang="en-GB" sz="1600" dirty="0">
                    <a:latin typeface="Arial" panose="020B0604020202020204" pitchFamily="34" charset="0"/>
                    <a:cs typeface="Arial" panose="020B0604020202020204" pitchFamily="34" charset="0"/>
                  </a:rPr>
                  <a:t> region that are from the k-</a:t>
                </a:r>
                <a:r>
                  <a:rPr lang="en-GB" sz="1600" dirty="0" err="1">
                    <a:latin typeface="Arial" panose="020B0604020202020204" pitchFamily="34" charset="0"/>
                    <a:cs typeface="Arial" panose="020B0604020202020204" pitchFamily="34" charset="0"/>
                  </a:rPr>
                  <a:t>th</a:t>
                </a:r>
                <a:r>
                  <a:rPr lang="en-GB" sz="1600" dirty="0">
                    <a:latin typeface="Arial" panose="020B0604020202020204" pitchFamily="34" charset="0"/>
                    <a:cs typeface="Arial" panose="020B0604020202020204" pitchFamily="34" charset="0"/>
                  </a:rPr>
                  <a:t> class.</a:t>
                </a:r>
              </a:p>
              <a:p>
                <a:endParaRPr lang="en-GB" sz="1600" dirty="0">
                  <a:latin typeface="Arial" panose="020B0604020202020204" pitchFamily="34" charset="0"/>
                  <a:cs typeface="Arial" panose="020B0604020202020204" pitchFamily="34" charset="0"/>
                </a:endParaRPr>
              </a:p>
              <a:p>
                <a:pPr marL="257181" indent="-257181">
                  <a:buAutoNum type="arabicPeriod"/>
                </a:pPr>
                <a:r>
                  <a:rPr lang="en-GB" sz="1600" b="1" dirty="0">
                    <a:latin typeface="Arial" panose="020B0604020202020204" pitchFamily="34" charset="0"/>
                    <a:cs typeface="Arial" panose="020B0604020202020204" pitchFamily="34" charset="0"/>
                  </a:rPr>
                  <a:t>Gini index: </a:t>
                </a:r>
                <a:br>
                  <a:rPr lang="en-GB" sz="1600" dirty="0">
                    <a:latin typeface="Arial" panose="020B0604020202020204" pitchFamily="34" charset="0"/>
                    <a:cs typeface="Arial" panose="020B0604020202020204" pitchFamily="34" charset="0"/>
                  </a:rPr>
                </a:br>
                <a:r>
                  <a:rPr lang="en-GB" sz="1600" dirty="0">
                    <a:latin typeface="Arial" panose="020B0604020202020204" pitchFamily="34" charset="0"/>
                    <a:cs typeface="Arial" panose="020B0604020202020204" pitchFamily="34" charset="0"/>
                  </a:rPr>
                  <a:t>		</a:t>
                </a:r>
                <a14:m>
                  <m:oMath xmlns:m="http://schemas.openxmlformats.org/officeDocument/2006/math">
                    <m:r>
                      <m:rPr>
                        <m:sty m:val="p"/>
                      </m:rPr>
                      <a:rPr lang="de-DE" sz="1600" dirty="0">
                        <a:latin typeface="Cambria Math" panose="02040503050406030204" pitchFamily="18" charset="0"/>
                      </a:rPr>
                      <m:t>G</m:t>
                    </m:r>
                    <m:r>
                      <a:rPr lang="de-DE" sz="1600" dirty="0">
                        <a:latin typeface="Cambria Math" panose="02040503050406030204" pitchFamily="18" charset="0"/>
                      </a:rPr>
                      <m:t>=</m:t>
                    </m:r>
                    <m:nary>
                      <m:naryPr>
                        <m:chr m:val="∑"/>
                        <m:ctrlPr>
                          <a:rPr lang="de-DE" sz="1600" i="1" dirty="0">
                            <a:latin typeface="Cambria Math" panose="02040503050406030204" pitchFamily="18" charset="0"/>
                          </a:rPr>
                        </m:ctrlPr>
                      </m:naryPr>
                      <m:sub>
                        <m:r>
                          <m:rPr>
                            <m:brk m:alnAt="23"/>
                          </m:rPr>
                          <a:rPr lang="de-DE" sz="1600" i="1" dirty="0">
                            <a:latin typeface="Cambria Math" panose="02040503050406030204" pitchFamily="18" charset="0"/>
                          </a:rPr>
                          <m:t>𝑘</m:t>
                        </m:r>
                        <m:r>
                          <a:rPr lang="de-DE" sz="1600" i="1" dirty="0">
                            <a:latin typeface="Cambria Math" panose="02040503050406030204" pitchFamily="18" charset="0"/>
                          </a:rPr>
                          <m:t>=1</m:t>
                        </m:r>
                      </m:sub>
                      <m:sup>
                        <m:r>
                          <a:rPr lang="de-DE" sz="1600" i="1" dirty="0">
                            <a:latin typeface="Cambria Math" panose="02040503050406030204" pitchFamily="18" charset="0"/>
                          </a:rPr>
                          <m:t>𝐾</m:t>
                        </m:r>
                      </m:sup>
                      <m:e>
                        <m:sSub>
                          <m:sSubPr>
                            <m:ctrlPr>
                              <a:rPr lang="de-DE" sz="1600" i="1" dirty="0">
                                <a:latin typeface="Cambria Math" panose="02040503050406030204" pitchFamily="18" charset="0"/>
                              </a:rPr>
                            </m:ctrlPr>
                          </m:sSubPr>
                          <m:e>
                            <m:r>
                              <a:rPr lang="de-DE" sz="1600" i="1" dirty="0">
                                <a:latin typeface="Cambria Math" panose="02040503050406030204" pitchFamily="18" charset="0"/>
                              </a:rPr>
                              <m:t>𝑝</m:t>
                            </m:r>
                          </m:e>
                          <m:sub>
                            <m:r>
                              <a:rPr lang="de-DE" sz="1600" i="1" dirty="0">
                                <a:latin typeface="Cambria Math" panose="02040503050406030204" pitchFamily="18" charset="0"/>
                              </a:rPr>
                              <m:t>𝑚𝑘</m:t>
                            </m:r>
                          </m:sub>
                        </m:sSub>
                        <m:r>
                          <a:rPr lang="de-DE" sz="1600" i="1" dirty="0">
                            <a:latin typeface="Cambria Math" panose="02040503050406030204" pitchFamily="18" charset="0"/>
                          </a:rPr>
                          <m:t>(1−</m:t>
                        </m:r>
                        <m:sSub>
                          <m:sSubPr>
                            <m:ctrlPr>
                              <a:rPr lang="de-DE" sz="1600" i="1" dirty="0">
                                <a:latin typeface="Cambria Math" panose="02040503050406030204" pitchFamily="18" charset="0"/>
                              </a:rPr>
                            </m:ctrlPr>
                          </m:sSubPr>
                          <m:e>
                            <m:r>
                              <a:rPr lang="de-DE" sz="1600" i="1" dirty="0">
                                <a:latin typeface="Cambria Math" panose="02040503050406030204" pitchFamily="18" charset="0"/>
                              </a:rPr>
                              <m:t>𝑝</m:t>
                            </m:r>
                          </m:e>
                          <m:sub>
                            <m:r>
                              <a:rPr lang="de-DE" sz="1600" i="1" dirty="0">
                                <a:latin typeface="Cambria Math" panose="02040503050406030204" pitchFamily="18" charset="0"/>
                              </a:rPr>
                              <m:t>𝑚𝑘</m:t>
                            </m:r>
                          </m:sub>
                        </m:sSub>
                        <m:r>
                          <a:rPr lang="de-DE" sz="1600" i="1" dirty="0">
                            <a:latin typeface="Cambria Math" panose="02040503050406030204" pitchFamily="18" charset="0"/>
                          </a:rPr>
                          <m:t>)</m:t>
                        </m:r>
                      </m:e>
                    </m:nary>
                    <m:r>
                      <m:rPr>
                        <m:nor/>
                      </m:rPr>
                      <a:rPr lang="de-DE" sz="1600" dirty="0">
                        <a:latin typeface="Arial" panose="020B0604020202020204" pitchFamily="34" charset="0"/>
                        <a:cs typeface="Arial" panose="020B0604020202020204" pitchFamily="34" charset="0"/>
                      </a:rPr>
                      <m:t> </m:t>
                    </m:r>
                  </m:oMath>
                </a14:m>
                <a:br>
                  <a:rPr lang="en-GB" sz="1600" dirty="0">
                    <a:latin typeface="Arial" panose="020B0604020202020204" pitchFamily="34" charset="0"/>
                    <a:cs typeface="Arial" panose="020B0604020202020204" pitchFamily="34" charset="0"/>
                  </a:rPr>
                </a:br>
                <a:r>
                  <a:rPr lang="en-GB" sz="1600" dirty="0">
                    <a:latin typeface="Arial" panose="020B0604020202020204" pitchFamily="34" charset="0"/>
                    <a:cs typeface="Arial" panose="020B0604020202020204" pitchFamily="34" charset="0"/>
                  </a:rPr>
                  <a:t>is a measure of total variance across the K classes. </a:t>
                </a:r>
              </a:p>
              <a:p>
                <a:pPr marL="257181" indent="-257181">
                  <a:buAutoNum type="arabicPeriod"/>
                </a:pPr>
                <a:endParaRPr lang="en-GB" sz="1600" dirty="0">
                  <a:latin typeface="Arial" panose="020B0604020202020204" pitchFamily="34" charset="0"/>
                  <a:cs typeface="Arial" panose="020B0604020202020204" pitchFamily="34" charset="0"/>
                </a:endParaRPr>
              </a:p>
              <a:p>
                <a:pPr marL="257181" indent="-257181">
                  <a:buAutoNum type="arabicPeriod"/>
                </a:pPr>
                <a:r>
                  <a:rPr lang="en-GB" sz="1600" b="1" dirty="0">
                    <a:latin typeface="Arial" panose="020B0604020202020204" pitchFamily="34" charset="0"/>
                    <a:cs typeface="Arial" panose="020B0604020202020204" pitchFamily="34" charset="0"/>
                  </a:rPr>
                  <a:t>Cross-entropy:</a:t>
                </a:r>
                <a:br>
                  <a:rPr lang="en-GB" sz="1600" dirty="0">
                    <a:latin typeface="Arial" panose="020B0604020202020204" pitchFamily="34" charset="0"/>
                    <a:cs typeface="Arial" panose="020B0604020202020204" pitchFamily="34" charset="0"/>
                  </a:rPr>
                </a:br>
                <a:r>
                  <a:rPr lang="en-GB" sz="1600" dirty="0">
                    <a:latin typeface="Arial" panose="020B0604020202020204" pitchFamily="34" charset="0"/>
                    <a:cs typeface="Arial" panose="020B0604020202020204" pitchFamily="34" charset="0"/>
                  </a:rPr>
                  <a:t>		</a:t>
                </a:r>
                <a14:m>
                  <m:oMath xmlns:m="http://schemas.openxmlformats.org/officeDocument/2006/math">
                    <m:r>
                      <m:rPr>
                        <m:sty m:val="p"/>
                      </m:rPr>
                      <a:rPr lang="de-DE" sz="1600" dirty="0">
                        <a:latin typeface="Cambria Math" panose="02040503050406030204" pitchFamily="18" charset="0"/>
                      </a:rPr>
                      <m:t>D</m:t>
                    </m:r>
                    <m:r>
                      <a:rPr lang="de-DE" sz="1600" dirty="0">
                        <a:latin typeface="Cambria Math" panose="02040503050406030204" pitchFamily="18" charset="0"/>
                      </a:rPr>
                      <m:t>=</m:t>
                    </m:r>
                    <m:r>
                      <a:rPr lang="de-DE" sz="1600" i="1" dirty="0">
                        <a:latin typeface="Cambria Math" panose="02040503050406030204" pitchFamily="18" charset="0"/>
                      </a:rPr>
                      <m:t>−</m:t>
                    </m:r>
                    <m:nary>
                      <m:naryPr>
                        <m:chr m:val="∑"/>
                        <m:ctrlPr>
                          <a:rPr lang="de-DE" sz="1600" i="1" dirty="0">
                            <a:latin typeface="Cambria Math" panose="02040503050406030204" pitchFamily="18" charset="0"/>
                          </a:rPr>
                        </m:ctrlPr>
                      </m:naryPr>
                      <m:sub>
                        <m:r>
                          <m:rPr>
                            <m:brk m:alnAt="23"/>
                          </m:rPr>
                          <a:rPr lang="de-DE" sz="1600" i="1" dirty="0">
                            <a:latin typeface="Cambria Math" panose="02040503050406030204" pitchFamily="18" charset="0"/>
                          </a:rPr>
                          <m:t>𝑘</m:t>
                        </m:r>
                        <m:r>
                          <a:rPr lang="de-DE" sz="1600" i="1" dirty="0">
                            <a:latin typeface="Cambria Math" panose="02040503050406030204" pitchFamily="18" charset="0"/>
                          </a:rPr>
                          <m:t>=1</m:t>
                        </m:r>
                      </m:sub>
                      <m:sup>
                        <m:r>
                          <a:rPr lang="de-DE" sz="1600" i="1" dirty="0">
                            <a:latin typeface="Cambria Math" panose="02040503050406030204" pitchFamily="18" charset="0"/>
                          </a:rPr>
                          <m:t>𝐾</m:t>
                        </m:r>
                      </m:sup>
                      <m:e>
                        <m:sSub>
                          <m:sSubPr>
                            <m:ctrlPr>
                              <a:rPr lang="de-DE" sz="1600" i="1" dirty="0">
                                <a:latin typeface="Cambria Math" panose="02040503050406030204" pitchFamily="18" charset="0"/>
                              </a:rPr>
                            </m:ctrlPr>
                          </m:sSubPr>
                          <m:e>
                            <m:r>
                              <a:rPr lang="de-DE" sz="1600" i="1" dirty="0">
                                <a:latin typeface="Cambria Math" panose="02040503050406030204" pitchFamily="18" charset="0"/>
                              </a:rPr>
                              <m:t>𝑝</m:t>
                            </m:r>
                          </m:e>
                          <m:sub>
                            <m:r>
                              <a:rPr lang="de-DE" sz="1600" i="1" dirty="0">
                                <a:latin typeface="Cambria Math" panose="02040503050406030204" pitchFamily="18" charset="0"/>
                              </a:rPr>
                              <m:t>𝑚𝑘</m:t>
                            </m:r>
                          </m:sub>
                        </m:sSub>
                        <m:r>
                          <a:rPr lang="de-DE" sz="1600" i="1" dirty="0">
                            <a:latin typeface="Cambria Math" panose="02040503050406030204" pitchFamily="18" charset="0"/>
                          </a:rPr>
                          <m:t> </m:t>
                        </m:r>
                      </m:e>
                    </m:nary>
                    <m:func>
                      <m:funcPr>
                        <m:ctrlPr>
                          <a:rPr lang="de-DE" sz="1600" i="1" dirty="0">
                            <a:latin typeface="Cambria Math" panose="02040503050406030204" pitchFamily="18" charset="0"/>
                          </a:rPr>
                        </m:ctrlPr>
                      </m:funcPr>
                      <m:fName>
                        <m:r>
                          <m:rPr>
                            <m:sty m:val="p"/>
                          </m:rPr>
                          <a:rPr lang="de-DE" sz="1600" dirty="0">
                            <a:latin typeface="Cambria Math" panose="02040503050406030204" pitchFamily="18" charset="0"/>
                          </a:rPr>
                          <m:t>log</m:t>
                        </m:r>
                      </m:fName>
                      <m:e>
                        <m:sSub>
                          <m:sSubPr>
                            <m:ctrlPr>
                              <a:rPr lang="de-DE" sz="1600" i="1" dirty="0">
                                <a:latin typeface="Cambria Math" panose="02040503050406030204" pitchFamily="18" charset="0"/>
                              </a:rPr>
                            </m:ctrlPr>
                          </m:sSubPr>
                          <m:e>
                            <m:r>
                              <a:rPr lang="de-DE" sz="1600" i="1" dirty="0">
                                <a:latin typeface="Cambria Math" panose="02040503050406030204" pitchFamily="18" charset="0"/>
                              </a:rPr>
                              <m:t>𝑝</m:t>
                            </m:r>
                          </m:e>
                          <m:sub>
                            <m:r>
                              <a:rPr lang="de-DE" sz="1600" i="1" dirty="0">
                                <a:latin typeface="Cambria Math" panose="02040503050406030204" pitchFamily="18" charset="0"/>
                              </a:rPr>
                              <m:t>𝑚𝑘</m:t>
                            </m:r>
                          </m:sub>
                        </m:sSub>
                      </m:e>
                    </m:func>
                  </m:oMath>
                </a14:m>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Note both G and D are near zero if </a:t>
                </a:r>
                <a14:m>
                  <m:oMath xmlns:m="http://schemas.openxmlformats.org/officeDocument/2006/math">
                    <m:sSub>
                      <m:sSubPr>
                        <m:ctrlPr>
                          <a:rPr lang="de-DE" sz="1600" i="1" dirty="0">
                            <a:latin typeface="Cambria Math" panose="02040503050406030204" pitchFamily="18" charset="0"/>
                          </a:rPr>
                        </m:ctrlPr>
                      </m:sSubPr>
                      <m:e>
                        <m:r>
                          <a:rPr lang="de-DE" sz="1600" i="1" dirty="0">
                            <a:latin typeface="Cambria Math" panose="02040503050406030204" pitchFamily="18" charset="0"/>
                          </a:rPr>
                          <m:t>𝑝</m:t>
                        </m:r>
                      </m:e>
                      <m:sub>
                        <m:r>
                          <a:rPr lang="de-DE" sz="1600" i="1" dirty="0">
                            <a:latin typeface="Cambria Math" panose="02040503050406030204" pitchFamily="18" charset="0"/>
                          </a:rPr>
                          <m:t>𝑚𝑘</m:t>
                        </m:r>
                      </m:sub>
                    </m:sSub>
                  </m:oMath>
                </a14:m>
                <a:r>
                  <a:rPr lang="en-GB" sz="1600" dirty="0">
                    <a:latin typeface="Arial" panose="020B0604020202020204" pitchFamily="34" charset="0"/>
                    <a:cs typeface="Arial" panose="020B0604020202020204" pitchFamily="34" charset="0"/>
                  </a:rPr>
                  <a:t> is either near zero or near one. </a:t>
                </a:r>
              </a:p>
              <a:p>
                <a:r>
                  <a:rPr lang="en-GB" sz="1600" dirty="0">
                    <a:latin typeface="Arial" panose="020B0604020202020204" pitchFamily="34" charset="0"/>
                    <a:cs typeface="Arial" panose="020B0604020202020204" pitchFamily="34" charset="0"/>
                  </a:rPr>
                  <a:t>G and D evaluate the quality of a particular split. Choose the next split in such a way that G or D changes the most. </a:t>
                </a:r>
                <a:r>
                  <a:rPr lang="en-GB" sz="1600" dirty="0" err="1">
                    <a:latin typeface="Arial" panose="020B0604020202020204" pitchFamily="34" charset="0"/>
                    <a:cs typeface="Arial" panose="020B0604020202020204" pitchFamily="34" charset="0"/>
                  </a:rPr>
                  <a:t>ar</a:t>
                </a:r>
                <a:endParaRPr lang="en-GB" sz="1600" dirty="0">
                  <a:latin typeface="Arial" panose="020B0604020202020204" pitchFamily="34" charset="0"/>
                  <a:cs typeface="Arial" panose="020B0604020202020204" pitchFamily="34" charset="0"/>
                </a:endParaRPr>
              </a:p>
            </p:txBody>
          </p:sp>
        </mc:Choice>
        <mc:Fallback xmlns="">
          <p:sp>
            <p:nvSpPr>
              <p:cNvPr id="7" name="Text Placeholder 6"/>
              <p:cNvSpPr>
                <a:spLocks noGrp="1" noRot="1" noChangeAspect="1" noMove="1" noResize="1" noEditPoints="1" noAdjustHandles="1" noChangeArrowheads="1" noChangeShapeType="1" noTextEdit="1"/>
              </p:cNvSpPr>
              <p:nvPr>
                <p:ph type="body" sz="quarter" idx="10"/>
              </p:nvPr>
            </p:nvSpPr>
            <p:spPr>
              <a:xfrm>
                <a:off x="305991" y="1933269"/>
                <a:ext cx="8532019" cy="3061905"/>
              </a:xfrm>
              <a:blipFill rotWithShape="0">
                <a:blip r:embed="rId2"/>
                <a:stretch>
                  <a:fillRect l="-357" t="-598" b="-21116"/>
                </a:stretch>
              </a:blipFill>
            </p:spPr>
            <p:txBody>
              <a:bodyPr/>
              <a:lstStyle/>
              <a:p>
                <a:r>
                  <a:rPr lang="en-US">
                    <a:noFill/>
                  </a:rPr>
                  <a:t> </a:t>
                </a:r>
              </a:p>
            </p:txBody>
          </p:sp>
        </mc:Fallback>
      </mc:AlternateContent>
      <p:sp>
        <p:nvSpPr>
          <p:cNvPr id="4" name="Title 5"/>
          <p:cNvSpPr>
            <a:spLocks noGrp="1"/>
          </p:cNvSpPr>
          <p:nvPr>
            <p:ph type="title"/>
          </p:nvPr>
        </p:nvSpPr>
        <p:spPr>
          <a:xfrm>
            <a:off x="0" y="14726"/>
            <a:ext cx="8208447" cy="865054"/>
          </a:xfrm>
          <a:prstGeom prst="rect">
            <a:avLst/>
          </a:prstGeom>
        </p:spPr>
        <p:txBody>
          <a:bodyPr/>
          <a:lstStyle/>
          <a:p>
            <a:r>
              <a:rPr lang="en-GB" sz="2400" dirty="0"/>
              <a:t>Which Split Position is the Best?</a:t>
            </a:r>
          </a:p>
        </p:txBody>
      </p:sp>
    </p:spTree>
    <p:extLst>
      <p:ext uri="{BB962C8B-B14F-4D97-AF65-F5344CB8AC3E}">
        <p14:creationId xmlns:p14="http://schemas.microsoft.com/office/powerpoint/2010/main" val="101856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custDataLst>
              <p:tags r:id="rId1"/>
            </p:custDataLst>
          </p:nvPr>
        </p:nvSpPr>
        <p:spPr>
          <a:xfrm>
            <a:off x="305991" y="1160860"/>
            <a:ext cx="8262453" cy="647701"/>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GB" sz="1951" dirty="0"/>
          </a:p>
        </p:txBody>
      </p:sp>
      <p:sp>
        <p:nvSpPr>
          <p:cNvPr id="7" name="Text Placeholder 6"/>
          <p:cNvSpPr>
            <a:spLocks noGrp="1"/>
          </p:cNvSpPr>
          <p:nvPr>
            <p:ph type="body" sz="quarter" idx="10"/>
          </p:nvPr>
        </p:nvSpPr>
        <p:spPr>
          <a:xfrm>
            <a:off x="305991" y="1933269"/>
            <a:ext cx="8532019" cy="3061905"/>
          </a:xfrm>
        </p:spPr>
        <p:txBody>
          <a:bodyPr/>
          <a:lstStyle/>
          <a:p>
            <a:r>
              <a:rPr lang="en-US" sz="1600" dirty="0">
                <a:latin typeface="Arial" panose="020B0604020202020204" pitchFamily="34" charset="0"/>
                <a:cs typeface="Arial" panose="020B0604020202020204" pitchFamily="34" charset="0"/>
              </a:rPr>
              <a:t>Suppose you ask a complex question to thousands of random people, then aggregate their answers. In many cases you will find that this aggregated answer is better than an expert’s answer. </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This is called the </a:t>
            </a:r>
            <a:r>
              <a:rPr lang="en-US" sz="1600" i="1" dirty="0">
                <a:latin typeface="Arial" panose="020B0604020202020204" pitchFamily="34" charset="0"/>
                <a:cs typeface="Arial" panose="020B0604020202020204" pitchFamily="34" charset="0"/>
              </a:rPr>
              <a:t>wisdom of the crowd</a:t>
            </a:r>
            <a:r>
              <a:rPr lang="en-US" sz="1600" dirty="0">
                <a:latin typeface="Arial" panose="020B0604020202020204" pitchFamily="34" charset="0"/>
                <a:cs typeface="Arial" panose="020B0604020202020204" pitchFamily="34" charset="0"/>
              </a:rPr>
              <a:t>. </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Similarly, if you aggregate the predictions of a group of predictors (such as classifiers or </a:t>
            </a:r>
            <a:r>
              <a:rPr lang="en-US" sz="1600" dirty="0" err="1">
                <a:latin typeface="Arial" panose="020B0604020202020204" pitchFamily="34" charset="0"/>
                <a:cs typeface="Arial" panose="020B0604020202020204" pitchFamily="34" charset="0"/>
              </a:rPr>
              <a:t>regressors</a:t>
            </a:r>
            <a:r>
              <a:rPr lang="en-US" sz="1600" dirty="0">
                <a:latin typeface="Arial" panose="020B0604020202020204" pitchFamily="34" charset="0"/>
                <a:cs typeface="Arial" panose="020B0604020202020204" pitchFamily="34" charset="0"/>
              </a:rPr>
              <a:t>), you will often get better predictions than with the best individual predictor. </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A group of predictors is called an </a:t>
            </a:r>
            <a:r>
              <a:rPr lang="en-US" sz="1600" i="1" dirty="0">
                <a:latin typeface="Arial" panose="020B0604020202020204" pitchFamily="34" charset="0"/>
                <a:cs typeface="Arial" panose="020B0604020202020204" pitchFamily="34" charset="0"/>
              </a:rPr>
              <a:t>ensemble</a:t>
            </a:r>
            <a:r>
              <a:rPr lang="en-US" sz="1600" dirty="0">
                <a:latin typeface="Arial" panose="020B0604020202020204" pitchFamily="34" charset="0"/>
                <a:cs typeface="Arial" panose="020B0604020202020204" pitchFamily="34" charset="0"/>
              </a:rPr>
              <a:t>; thus, this technique is called </a:t>
            </a:r>
            <a:r>
              <a:rPr lang="en-US" sz="1600" i="1" dirty="0">
                <a:latin typeface="Arial" panose="020B0604020202020204" pitchFamily="34" charset="0"/>
                <a:cs typeface="Arial" panose="020B0604020202020204" pitchFamily="34" charset="0"/>
              </a:rPr>
              <a:t>Ensemble Learning</a:t>
            </a:r>
            <a:r>
              <a:rPr lang="en-US" sz="1600" dirty="0">
                <a:latin typeface="Arial" panose="020B0604020202020204" pitchFamily="34" charset="0"/>
                <a:cs typeface="Arial" panose="020B0604020202020204" pitchFamily="34" charset="0"/>
              </a:rPr>
              <a:t>, and an Ensemble Learning algorithm is called an </a:t>
            </a:r>
            <a:r>
              <a:rPr lang="en-US" sz="1600" i="1" dirty="0">
                <a:latin typeface="Arial" panose="020B0604020202020204" pitchFamily="34" charset="0"/>
                <a:cs typeface="Arial" panose="020B0604020202020204" pitchFamily="34" charset="0"/>
              </a:rPr>
              <a:t>Ensemble method</a:t>
            </a:r>
            <a:r>
              <a:rPr lang="en-US" sz="1600" dirty="0">
                <a:latin typeface="Arial" panose="020B0604020202020204" pitchFamily="34" charset="0"/>
                <a:cs typeface="Arial" panose="020B0604020202020204" pitchFamily="34" charset="0"/>
              </a:rPr>
              <a:t>.</a:t>
            </a:r>
          </a:p>
          <a:p>
            <a:endParaRPr lang="en-US" sz="1600" dirty="0">
              <a:latin typeface="Arial" panose="020B0604020202020204" pitchFamily="34" charset="0"/>
              <a:cs typeface="Arial" panose="020B0604020202020204" pitchFamily="34" charset="0"/>
            </a:endParaRPr>
          </a:p>
        </p:txBody>
      </p:sp>
      <p:sp>
        <p:nvSpPr>
          <p:cNvPr id="4" name="Title 5"/>
          <p:cNvSpPr>
            <a:spLocks noGrp="1"/>
          </p:cNvSpPr>
          <p:nvPr>
            <p:ph type="title"/>
          </p:nvPr>
        </p:nvSpPr>
        <p:spPr>
          <a:xfrm>
            <a:off x="0" y="14726"/>
            <a:ext cx="8208447" cy="865054"/>
          </a:xfrm>
          <a:prstGeom prst="rect">
            <a:avLst/>
          </a:prstGeom>
        </p:spPr>
        <p:txBody>
          <a:bodyPr/>
          <a:lstStyle/>
          <a:p>
            <a:r>
              <a:rPr lang="en-GB" sz="2400" dirty="0"/>
              <a:t>Ensemble Learning</a:t>
            </a:r>
          </a:p>
        </p:txBody>
      </p:sp>
    </p:spTree>
    <p:extLst>
      <p:ext uri="{BB962C8B-B14F-4D97-AF65-F5344CB8AC3E}">
        <p14:creationId xmlns:p14="http://schemas.microsoft.com/office/powerpoint/2010/main" val="180187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custDataLst>
              <p:tags r:id="rId1"/>
            </p:custDataLst>
          </p:nvPr>
        </p:nvSpPr>
        <p:spPr>
          <a:xfrm>
            <a:off x="305991" y="1160860"/>
            <a:ext cx="8262453" cy="647701"/>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GB" sz="1951" dirty="0"/>
          </a:p>
        </p:txBody>
      </p:sp>
      <p:sp>
        <p:nvSpPr>
          <p:cNvPr id="7" name="Text Placeholder 6"/>
          <p:cNvSpPr>
            <a:spLocks noGrp="1"/>
          </p:cNvSpPr>
          <p:nvPr>
            <p:ph type="body" sz="quarter" idx="10"/>
          </p:nvPr>
        </p:nvSpPr>
        <p:spPr>
          <a:xfrm>
            <a:off x="305991" y="1916833"/>
            <a:ext cx="8532019" cy="1782198"/>
          </a:xfrm>
        </p:spPr>
        <p:txBody>
          <a:bodyPr/>
          <a:lstStyle/>
          <a:p>
            <a:pPr marL="0" indent="0">
              <a:buNone/>
            </a:pPr>
            <a:r>
              <a:rPr lang="en-US" sz="1600" dirty="0">
                <a:latin typeface="Arial" panose="020B0604020202020204" pitchFamily="34" charset="0"/>
                <a:cs typeface="Arial" panose="020B0604020202020204" pitchFamily="34" charset="0"/>
              </a:rPr>
              <a:t>A </a:t>
            </a:r>
            <a:r>
              <a:rPr lang="en-US" sz="1600" i="1" dirty="0">
                <a:latin typeface="Arial" panose="020B0604020202020204" pitchFamily="34" charset="0"/>
                <a:cs typeface="Arial" panose="020B0604020202020204" pitchFamily="34" charset="0"/>
              </a:rPr>
              <a:t>Random Forest</a:t>
            </a:r>
            <a:r>
              <a:rPr lang="en-US" sz="1600" dirty="0">
                <a:latin typeface="Arial" panose="020B0604020202020204" pitchFamily="34" charset="0"/>
                <a:cs typeface="Arial" panose="020B0604020202020204" pitchFamily="34" charset="0"/>
              </a:rPr>
              <a:t> consists of a group of Decision Tree classifiers, each on a different random subset of the training set. </a:t>
            </a:r>
          </a:p>
          <a:p>
            <a:endParaRPr lang="en-US" sz="1600" dirty="0">
              <a:latin typeface="Arial" panose="020B0604020202020204" pitchFamily="34" charset="0"/>
              <a:cs typeface="Arial" panose="020B0604020202020204" pitchFamily="34" charset="0"/>
            </a:endParaRPr>
          </a:p>
          <a:p>
            <a:pPr marL="342909" indent="-342909">
              <a:buAutoNum type="arabicPeriod"/>
            </a:pPr>
            <a:r>
              <a:rPr lang="en-US" sz="1600" dirty="0">
                <a:latin typeface="Arial" panose="020B0604020202020204" pitchFamily="34" charset="0"/>
                <a:cs typeface="Arial" panose="020B0604020202020204" pitchFamily="34" charset="0"/>
              </a:rPr>
              <a:t>Every tree uses (slightly) different training data. Data is sampled with replacement from the original data. </a:t>
            </a:r>
          </a:p>
          <a:p>
            <a:pPr marL="342909" indent="-342909">
              <a:buAutoNum type="arabicPeriod"/>
            </a:pPr>
            <a:r>
              <a:rPr lang="en-US" sz="1600" dirty="0">
                <a:latin typeface="Arial" panose="020B0604020202020204" pitchFamily="34" charset="0"/>
                <a:cs typeface="Arial" panose="020B0604020202020204" pitchFamily="34" charset="0"/>
              </a:rPr>
              <a:t>In every node, only a small set of features is available for the next split. </a:t>
            </a:r>
          </a:p>
          <a:p>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To make predictions, you just obtain the predictions of all individual trees, then predict the class that gets the most votes. </a:t>
            </a:r>
          </a:p>
        </p:txBody>
      </p:sp>
      <p:sp>
        <p:nvSpPr>
          <p:cNvPr id="12" name="TextBox 11"/>
          <p:cNvSpPr txBox="1"/>
          <p:nvPr/>
        </p:nvSpPr>
        <p:spPr>
          <a:xfrm>
            <a:off x="1743530" y="5085230"/>
            <a:ext cx="6460423" cy="347329"/>
          </a:xfrm>
          <a:prstGeom prst="round2DiagRect">
            <a:avLst/>
          </a:prstGeom>
          <a:solidFill>
            <a:srgbClr val="D9D9D9"/>
          </a:solidFill>
          <a:ln w="28575">
            <a:solidFill>
              <a:srgbClr val="E6E7E7"/>
            </a:solidFill>
          </a:ln>
        </p:spPr>
        <p:style>
          <a:lnRef idx="2">
            <a:schemeClr val="accent2"/>
          </a:lnRef>
          <a:fillRef idx="1">
            <a:schemeClr val="lt1"/>
          </a:fillRef>
          <a:effectRef idx="0">
            <a:schemeClr val="accent2"/>
          </a:effectRef>
          <a:fontRef idx="minor">
            <a:schemeClr val="dk1"/>
          </a:fontRef>
        </p:style>
        <p:txBody>
          <a:bodyPr wrap="none" rtlCol="0">
            <a:spAutoFit/>
          </a:bodyPr>
          <a:lstStyle/>
          <a:p>
            <a:pPr algn="ctr" defTabSz="535795" fontAlgn="base">
              <a:lnSpc>
                <a:spcPct val="90000"/>
              </a:lnSpc>
              <a:buClr>
                <a:schemeClr val="tx2"/>
              </a:buClr>
            </a:pPr>
            <a:r>
              <a:rPr lang="en-US" sz="1600" dirty="0">
                <a:solidFill>
                  <a:srgbClr val="263147"/>
                </a:solidFill>
                <a:latin typeface="Arial"/>
              </a:rPr>
              <a:t>Random Forests are one of the most powerful and popular algorithm!</a:t>
            </a:r>
          </a:p>
        </p:txBody>
      </p:sp>
      <p:pic>
        <p:nvPicPr>
          <p:cNvPr id="14" name="Picture 13"/>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33326" y="4653170"/>
            <a:ext cx="637803" cy="1275606"/>
          </a:xfrm>
          <a:prstGeom prst="rect">
            <a:avLst/>
          </a:prstGeom>
        </p:spPr>
      </p:pic>
      <p:sp>
        <p:nvSpPr>
          <p:cNvPr id="6" name="Title 5"/>
          <p:cNvSpPr>
            <a:spLocks noGrp="1"/>
          </p:cNvSpPr>
          <p:nvPr>
            <p:ph type="title"/>
          </p:nvPr>
        </p:nvSpPr>
        <p:spPr>
          <a:xfrm>
            <a:off x="0" y="14726"/>
            <a:ext cx="8208447" cy="865054"/>
          </a:xfrm>
          <a:prstGeom prst="rect">
            <a:avLst/>
          </a:prstGeom>
        </p:spPr>
        <p:txBody>
          <a:bodyPr/>
          <a:lstStyle/>
          <a:p>
            <a:r>
              <a:rPr lang="en-GB" sz="2400" dirty="0"/>
              <a:t>Random Forests: Ensemble of Decision Trees</a:t>
            </a:r>
          </a:p>
        </p:txBody>
      </p:sp>
    </p:spTree>
    <p:extLst>
      <p:ext uri="{BB962C8B-B14F-4D97-AF65-F5344CB8AC3E}">
        <p14:creationId xmlns:p14="http://schemas.microsoft.com/office/powerpoint/2010/main" val="57762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51400" y="1052670"/>
            <a:ext cx="864120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a:solidFill>
                  <a:schemeClr val="bg1"/>
                </a:solidFill>
              </a:rPr>
              <a:t>Chapter 2:</a:t>
            </a:r>
            <a:br>
              <a:rPr lang="en-US" sz="2800" b="1" dirty="0">
                <a:solidFill>
                  <a:schemeClr val="bg1"/>
                </a:solidFill>
              </a:rPr>
            </a:br>
            <a:r>
              <a:rPr lang="en-US" sz="4800" b="1" dirty="0">
                <a:solidFill>
                  <a:schemeClr val="bg1"/>
                </a:solidFill>
                <a:latin typeface="Ubuntu" panose="020B0504030602030204" pitchFamily="34" charset="0"/>
              </a:rPr>
              <a:t>Data Science Workflow</a:t>
            </a:r>
          </a:p>
        </p:txBody>
      </p:sp>
    </p:spTree>
    <p:extLst>
      <p:ext uri="{BB962C8B-B14F-4D97-AF65-F5344CB8AC3E}">
        <p14:creationId xmlns:p14="http://schemas.microsoft.com/office/powerpoint/2010/main" val="16172757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custDataLst>
              <p:tags r:id="rId1"/>
            </p:custDataLst>
          </p:nvPr>
        </p:nvSpPr>
        <p:spPr>
          <a:xfrm>
            <a:off x="305991" y="1160860"/>
            <a:ext cx="8262453" cy="647701"/>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GB" sz="195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527" y="2294875"/>
            <a:ext cx="8257595" cy="2484276"/>
          </a:xfrm>
          <a:prstGeom prst="rect">
            <a:avLst/>
          </a:prstGeom>
        </p:spPr>
      </p:pic>
      <p:sp>
        <p:nvSpPr>
          <p:cNvPr id="4" name="Title 5"/>
          <p:cNvSpPr>
            <a:spLocks noGrp="1"/>
          </p:cNvSpPr>
          <p:nvPr>
            <p:ph type="title"/>
          </p:nvPr>
        </p:nvSpPr>
        <p:spPr>
          <a:xfrm>
            <a:off x="0" y="14726"/>
            <a:ext cx="8208447" cy="865054"/>
          </a:xfrm>
          <a:prstGeom prst="rect">
            <a:avLst/>
          </a:prstGeom>
        </p:spPr>
        <p:txBody>
          <a:bodyPr/>
          <a:lstStyle/>
          <a:p>
            <a:r>
              <a:rPr lang="en-GB" sz="2400" dirty="0"/>
              <a:t>Random Forests are Part of </a:t>
            </a:r>
            <a:r>
              <a:rPr lang="en-GB" sz="2400" dirty="0" err="1"/>
              <a:t>Sklearn</a:t>
            </a:r>
            <a:endParaRPr lang="en-GB" sz="2400" dirty="0"/>
          </a:p>
        </p:txBody>
      </p:sp>
    </p:spTree>
    <p:extLst>
      <p:ext uri="{BB962C8B-B14F-4D97-AF65-F5344CB8AC3E}">
        <p14:creationId xmlns:p14="http://schemas.microsoft.com/office/powerpoint/2010/main" val="67590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custDataLst>
              <p:tags r:id="rId1"/>
            </p:custDataLst>
          </p:nvPr>
        </p:nvSpPr>
        <p:spPr>
          <a:xfrm>
            <a:off x="305991" y="1160860"/>
            <a:ext cx="8262453" cy="647701"/>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GB" sz="1951" dirty="0"/>
          </a:p>
        </p:txBody>
      </p:sp>
      <p:sp>
        <p:nvSpPr>
          <p:cNvPr id="7" name="Text Placeholder 6"/>
          <p:cNvSpPr>
            <a:spLocks noGrp="1"/>
          </p:cNvSpPr>
          <p:nvPr>
            <p:ph type="body" sz="quarter" idx="10"/>
          </p:nvPr>
        </p:nvSpPr>
        <p:spPr>
          <a:xfrm>
            <a:off x="305991" y="1916833"/>
            <a:ext cx="8532019" cy="371227"/>
          </a:xfrm>
        </p:spPr>
        <p:txBody>
          <a:bodyPr/>
          <a:lstStyle/>
          <a:p>
            <a:r>
              <a:rPr lang="en-GB" sz="1600" dirty="0"/>
              <a:t>One disadvantage of Random Forests is that they are not as easily interpretable as Decision Trees. </a:t>
            </a:r>
          </a:p>
          <a:p>
            <a:r>
              <a:rPr lang="en-GB" sz="1600" dirty="0"/>
              <a:t>However we can calculate a measure for the overall importance of each predictor: Sum up the total amount that the Gini index is decreased by splits of a given predictor and divide this number be the total number of trees. </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3660" y="3140960"/>
            <a:ext cx="4363724" cy="3116945"/>
          </a:xfrm>
          <a:prstGeom prst="rect">
            <a:avLst/>
          </a:prstGeom>
        </p:spPr>
      </p:pic>
      <p:sp>
        <p:nvSpPr>
          <p:cNvPr id="5" name="Title 5"/>
          <p:cNvSpPr>
            <a:spLocks noGrp="1"/>
          </p:cNvSpPr>
          <p:nvPr>
            <p:ph type="title"/>
          </p:nvPr>
        </p:nvSpPr>
        <p:spPr>
          <a:xfrm>
            <a:off x="0" y="14726"/>
            <a:ext cx="8208447" cy="865054"/>
          </a:xfrm>
          <a:prstGeom prst="rect">
            <a:avLst/>
          </a:prstGeom>
        </p:spPr>
        <p:txBody>
          <a:bodyPr/>
          <a:lstStyle/>
          <a:p>
            <a:r>
              <a:rPr lang="en-GB" sz="2400" dirty="0"/>
              <a:t>Variable Importance for Random Forests</a:t>
            </a:r>
          </a:p>
        </p:txBody>
      </p:sp>
    </p:spTree>
    <p:extLst>
      <p:ext uri="{BB962C8B-B14F-4D97-AF65-F5344CB8AC3E}">
        <p14:creationId xmlns:p14="http://schemas.microsoft.com/office/powerpoint/2010/main" val="80063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05991" y="1916833"/>
            <a:ext cx="8532019" cy="371227"/>
          </a:xfrm>
        </p:spPr>
        <p:txBody>
          <a:bodyPr/>
          <a:lstStyle/>
          <a:p>
            <a:pPr marL="0" indent="0">
              <a:buNone/>
            </a:pPr>
            <a:r>
              <a:rPr lang="en-GB" sz="1600" dirty="0">
                <a:latin typeface="Arial" panose="020B0604020202020204" pitchFamily="34" charset="0"/>
                <a:cs typeface="Arial" panose="020B0604020202020204" pitchFamily="34" charset="0"/>
              </a:rPr>
              <a:t>Let the Random Forest classifier be </a:t>
            </a:r>
            <a:r>
              <a:rPr lang="en-GB" sz="1600" b="1" dirty="0" err="1">
                <a:latin typeface="Arial" panose="020B0604020202020204" pitchFamily="34" charset="0"/>
                <a:cs typeface="Arial" panose="020B0604020202020204" pitchFamily="34" charset="0"/>
              </a:rPr>
              <a:t>rf</a:t>
            </a:r>
            <a:r>
              <a:rPr lang="en-GB" sz="1600" dirty="0">
                <a:latin typeface="Arial" panose="020B0604020202020204" pitchFamily="34" charset="0"/>
                <a:cs typeface="Arial" panose="020B0604020202020204" pitchFamily="34" charset="0"/>
              </a:rPr>
              <a:t>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589" y="2360761"/>
            <a:ext cx="8348823" cy="2352502"/>
          </a:xfrm>
          <a:prstGeom prst="rect">
            <a:avLst/>
          </a:prstGeom>
        </p:spPr>
      </p:pic>
      <p:sp>
        <p:nvSpPr>
          <p:cNvPr id="6" name="Title 5"/>
          <p:cNvSpPr>
            <a:spLocks noGrp="1"/>
          </p:cNvSpPr>
          <p:nvPr>
            <p:ph type="title"/>
          </p:nvPr>
        </p:nvSpPr>
        <p:spPr>
          <a:xfrm>
            <a:off x="0" y="14726"/>
            <a:ext cx="8208447" cy="865054"/>
          </a:xfrm>
          <a:prstGeom prst="rect">
            <a:avLst/>
          </a:prstGeom>
        </p:spPr>
        <p:txBody>
          <a:bodyPr/>
          <a:lstStyle/>
          <a:p>
            <a:r>
              <a:rPr lang="en-GB" sz="2400" dirty="0"/>
              <a:t>How to Plot the Feature Importance</a:t>
            </a:r>
          </a:p>
        </p:txBody>
      </p:sp>
    </p:spTree>
    <p:extLst>
      <p:ext uri="{BB962C8B-B14F-4D97-AF65-F5344CB8AC3E}">
        <p14:creationId xmlns:p14="http://schemas.microsoft.com/office/powerpoint/2010/main" val="357421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custDataLst>
              <p:tags r:id="rId1"/>
            </p:custDataLst>
          </p:nvPr>
        </p:nvSpPr>
        <p:spPr>
          <a:xfrm>
            <a:off x="305991" y="1160860"/>
            <a:ext cx="8262453" cy="647701"/>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GB" sz="1951" dirty="0"/>
          </a:p>
        </p:txBody>
      </p:sp>
      <p:pic>
        <p:nvPicPr>
          <p:cNvPr id="13" name="Image 6" descr="multi.jpg"/>
          <p:cNvPicPr>
            <a:picLocks noChangeAspect="1"/>
          </p:cNvPicPr>
          <p:nvPr/>
        </p:nvPicPr>
        <p:blipFill rotWithShape="1">
          <a:blip r:embed="rId3" cstate="print">
            <a:extLst>
              <a:ext uri="{28A0092B-C50C-407E-A947-70E740481C1C}">
                <a14:useLocalDpi xmlns:a14="http://schemas.microsoft.com/office/drawing/2010/main" val="0"/>
              </a:ext>
            </a:extLst>
          </a:blip>
          <a:srcRect t="22015" b="8901"/>
          <a:stretch/>
        </p:blipFill>
        <p:spPr>
          <a:xfrm>
            <a:off x="3167845" y="2072536"/>
            <a:ext cx="3297857" cy="1710489"/>
          </a:xfrm>
          <a:prstGeom prst="rect">
            <a:avLst/>
          </a:prstGeom>
        </p:spPr>
      </p:pic>
      <p:sp>
        <p:nvSpPr>
          <p:cNvPr id="14" name="ZoneTexte 7"/>
          <p:cNvSpPr txBox="1"/>
          <p:nvPr/>
        </p:nvSpPr>
        <p:spPr>
          <a:xfrm>
            <a:off x="3438106" y="4177003"/>
            <a:ext cx="1998222" cy="590931"/>
          </a:xfrm>
          <a:prstGeom prst="rect">
            <a:avLst/>
          </a:prstGeom>
          <a:noFill/>
        </p:spPr>
        <p:txBody>
          <a:bodyPr wrap="square" rtlCol="0">
            <a:spAutoFit/>
          </a:bodyPr>
          <a:lstStyle/>
          <a:p>
            <a:pPr algn="ctr">
              <a:lnSpc>
                <a:spcPct val="90000"/>
              </a:lnSpc>
            </a:pPr>
            <a:r>
              <a:rPr lang="fr-FR" sz="1800" b="1" dirty="0"/>
              <a:t>Multi-class Classifier</a:t>
            </a:r>
          </a:p>
        </p:txBody>
      </p:sp>
      <p:pic>
        <p:nvPicPr>
          <p:cNvPr id="15" name="Image 8" descr="binar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491" y="1910929"/>
            <a:ext cx="2871185" cy="2163706"/>
          </a:xfrm>
          <a:prstGeom prst="rect">
            <a:avLst/>
          </a:prstGeom>
        </p:spPr>
      </p:pic>
      <p:sp>
        <p:nvSpPr>
          <p:cNvPr id="16" name="ZoneTexte 9"/>
          <p:cNvSpPr txBox="1"/>
          <p:nvPr/>
        </p:nvSpPr>
        <p:spPr>
          <a:xfrm>
            <a:off x="553972" y="4177003"/>
            <a:ext cx="1998222" cy="590931"/>
          </a:xfrm>
          <a:prstGeom prst="rect">
            <a:avLst/>
          </a:prstGeom>
          <a:noFill/>
        </p:spPr>
        <p:txBody>
          <a:bodyPr wrap="square" rtlCol="0">
            <a:spAutoFit/>
          </a:bodyPr>
          <a:lstStyle/>
          <a:p>
            <a:pPr algn="ctr">
              <a:lnSpc>
                <a:spcPct val="90000"/>
              </a:lnSpc>
            </a:pPr>
            <a:r>
              <a:rPr lang="fr-FR" sz="1800" b="1" dirty="0" err="1"/>
              <a:t>Binary</a:t>
            </a:r>
            <a:r>
              <a:rPr lang="fr-FR" sz="1800" b="1" dirty="0"/>
              <a:t> </a:t>
            </a:r>
          </a:p>
          <a:p>
            <a:pPr algn="ctr">
              <a:lnSpc>
                <a:spcPct val="90000"/>
              </a:lnSpc>
            </a:pPr>
            <a:r>
              <a:rPr lang="fr-FR" sz="1800" b="1" dirty="0"/>
              <a:t>Classifier</a:t>
            </a:r>
          </a:p>
        </p:txBody>
      </p:sp>
      <p:pic>
        <p:nvPicPr>
          <p:cNvPr id="17" name="Image 10" descr="re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7256" y="1808561"/>
            <a:ext cx="2213966" cy="2213966"/>
          </a:xfrm>
          <a:prstGeom prst="rect">
            <a:avLst/>
          </a:prstGeom>
        </p:spPr>
      </p:pic>
      <p:sp>
        <p:nvSpPr>
          <p:cNvPr id="18" name="ZoneTexte 11"/>
          <p:cNvSpPr txBox="1"/>
          <p:nvPr/>
        </p:nvSpPr>
        <p:spPr>
          <a:xfrm>
            <a:off x="6437256" y="4165004"/>
            <a:ext cx="1998222" cy="590931"/>
          </a:xfrm>
          <a:prstGeom prst="rect">
            <a:avLst/>
          </a:prstGeom>
          <a:noFill/>
        </p:spPr>
        <p:txBody>
          <a:bodyPr wrap="square" rtlCol="0">
            <a:spAutoFit/>
          </a:bodyPr>
          <a:lstStyle/>
          <a:p>
            <a:pPr algn="ctr">
              <a:lnSpc>
                <a:spcPct val="90000"/>
              </a:lnSpc>
            </a:pPr>
            <a:r>
              <a:rPr lang="fr-FR" sz="1800" b="1" dirty="0" err="1"/>
              <a:t>Regression</a:t>
            </a:r>
            <a:r>
              <a:rPr lang="fr-FR" sz="1800" b="1" dirty="0"/>
              <a:t> </a:t>
            </a:r>
            <a:r>
              <a:rPr lang="fr-FR" sz="1800" b="1" dirty="0" err="1"/>
              <a:t>Assumptions</a:t>
            </a:r>
            <a:endParaRPr lang="fr-FR" sz="1800" b="1" dirty="0"/>
          </a:p>
        </p:txBody>
      </p:sp>
      <p:sp>
        <p:nvSpPr>
          <p:cNvPr id="9" name="Title 5"/>
          <p:cNvSpPr>
            <a:spLocks noGrp="1"/>
          </p:cNvSpPr>
          <p:nvPr>
            <p:ph type="title"/>
          </p:nvPr>
        </p:nvSpPr>
        <p:spPr>
          <a:xfrm>
            <a:off x="0" y="14726"/>
            <a:ext cx="8208447" cy="865054"/>
          </a:xfrm>
          <a:prstGeom prst="rect">
            <a:avLst/>
          </a:prstGeom>
        </p:spPr>
        <p:txBody>
          <a:bodyPr/>
          <a:lstStyle/>
          <a:p>
            <a:r>
              <a:rPr lang="fr-FR" sz="2400" dirty="0"/>
              <a:t>Classifier (</a:t>
            </a:r>
            <a:r>
              <a:rPr lang="fr-FR" sz="2400" dirty="0" err="1"/>
              <a:t>Algorithm</a:t>
            </a:r>
            <a:r>
              <a:rPr lang="fr-FR" sz="2400" dirty="0"/>
              <a:t>) vs. </a:t>
            </a:r>
            <a:r>
              <a:rPr lang="fr-FR" sz="2400" dirty="0" err="1"/>
              <a:t>Regression</a:t>
            </a:r>
            <a:r>
              <a:rPr lang="fr-FR" sz="2400" dirty="0"/>
              <a:t> (Data Model) </a:t>
            </a:r>
            <a:endParaRPr lang="en-GB" sz="2400" dirty="0"/>
          </a:p>
        </p:txBody>
      </p:sp>
    </p:spTree>
    <p:extLst>
      <p:ext uri="{BB962C8B-B14F-4D97-AF65-F5344CB8AC3E}">
        <p14:creationId xmlns:p14="http://schemas.microsoft.com/office/powerpoint/2010/main" val="1229703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custDataLst>
              <p:tags r:id="rId1"/>
            </p:custDataLst>
          </p:nvPr>
        </p:nvSpPr>
        <p:spPr>
          <a:xfrm>
            <a:off x="305991" y="1160860"/>
            <a:ext cx="8262453" cy="647701"/>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GB" sz="1951" dirty="0"/>
          </a:p>
        </p:txBody>
      </p:sp>
      <mc:AlternateContent xmlns:mc="http://schemas.openxmlformats.org/markup-compatibility/2006" xmlns:a14="http://schemas.microsoft.com/office/drawing/2010/main">
        <mc:Choice Requires="a14">
          <p:sp>
            <p:nvSpPr>
              <p:cNvPr id="7" name="Text Placeholder 6"/>
              <p:cNvSpPr>
                <a:spLocks noGrp="1"/>
              </p:cNvSpPr>
              <p:nvPr>
                <p:ph type="body" sz="quarter" idx="10"/>
              </p:nvPr>
            </p:nvSpPr>
            <p:spPr>
              <a:xfrm>
                <a:off x="305991" y="1916832"/>
                <a:ext cx="8532019" cy="2700300"/>
              </a:xfrm>
            </p:spPr>
            <p:txBody>
              <a:bodyPr/>
              <a:lstStyle/>
              <a:p>
                <a:pPr marL="0" indent="0">
                  <a:buNone/>
                </a:pPr>
                <a:r>
                  <a:rPr lang="en-GB" sz="1600" b="1" dirty="0">
                    <a:solidFill>
                      <a:srgbClr val="6964D1"/>
                    </a:solidFill>
                    <a:latin typeface="Arial" panose="020B0604020202020204" pitchFamily="34" charset="0"/>
                    <a:cs typeface="Arial" panose="020B0604020202020204" pitchFamily="34" charset="0"/>
                  </a:rPr>
                  <a:t>Explanation of the two steps: </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Say we have n trees in our forest and every single tree has variance </a:t>
                </a:r>
                <a14:m>
                  <m:oMath xmlns:m="http://schemas.openxmlformats.org/officeDocument/2006/math">
                    <m:sSup>
                      <m:sSupPr>
                        <m:ctrlPr>
                          <a:rPr lang="de-DE" sz="1600" i="1">
                            <a:latin typeface="Cambria Math" panose="02040503050406030204" pitchFamily="18" charset="0"/>
                          </a:rPr>
                        </m:ctrlPr>
                      </m:sSupPr>
                      <m:e>
                        <m:r>
                          <m:rPr>
                            <m:nor/>
                          </m:rPr>
                          <a:rPr lang="el-GR" sz="1600" dirty="0">
                            <a:latin typeface="Arial" panose="020B0604020202020204" pitchFamily="34" charset="0"/>
                            <a:cs typeface="Arial" panose="020B0604020202020204" pitchFamily="34" charset="0"/>
                          </a:rPr>
                          <m:t>σ</m:t>
                        </m:r>
                      </m:e>
                      <m:sup>
                        <m:r>
                          <a:rPr lang="de-DE" sz="1600" i="1">
                            <a:latin typeface="Cambria Math" panose="02040503050406030204" pitchFamily="18" charset="0"/>
                          </a:rPr>
                          <m:t>2</m:t>
                        </m:r>
                      </m:sup>
                    </m:sSup>
                  </m:oMath>
                </a14:m>
                <a:r>
                  <a:rPr lang="en-GB" sz="1600" dirty="0">
                    <a:latin typeface="Arial" panose="020B0604020202020204" pitchFamily="34" charset="0"/>
                    <a:cs typeface="Arial" panose="020B0604020202020204" pitchFamily="34" charset="0"/>
                  </a:rPr>
                  <a:t>. High variance means overfitting. It would be better to have a variance of </a:t>
                </a:r>
                <a14:m>
                  <m:oMath xmlns:m="http://schemas.openxmlformats.org/officeDocument/2006/math">
                    <m:f>
                      <m:fPr>
                        <m:ctrlPr>
                          <a:rPr lang="en-GB" sz="1600" i="1">
                            <a:latin typeface="Cambria Math" panose="02040503050406030204" pitchFamily="18" charset="0"/>
                          </a:rPr>
                        </m:ctrlPr>
                      </m:fPr>
                      <m:num>
                        <m:sSup>
                          <m:sSupPr>
                            <m:ctrlPr>
                              <a:rPr lang="de-DE" sz="1600" i="1">
                                <a:latin typeface="Cambria Math" panose="02040503050406030204" pitchFamily="18" charset="0"/>
                              </a:rPr>
                            </m:ctrlPr>
                          </m:sSupPr>
                          <m:e>
                            <m:r>
                              <m:rPr>
                                <m:nor/>
                              </m:rPr>
                              <a:rPr lang="el-GR" sz="1600" dirty="0">
                                <a:latin typeface="Arial" panose="020B0604020202020204" pitchFamily="34" charset="0"/>
                                <a:cs typeface="Arial" panose="020B0604020202020204" pitchFamily="34" charset="0"/>
                              </a:rPr>
                              <m:t>σ</m:t>
                            </m:r>
                          </m:e>
                          <m:sup>
                            <m:r>
                              <a:rPr lang="de-DE" sz="1600" i="1">
                                <a:latin typeface="Cambria Math" panose="02040503050406030204" pitchFamily="18" charset="0"/>
                              </a:rPr>
                              <m:t>2</m:t>
                            </m:r>
                          </m:sup>
                        </m:sSup>
                      </m:num>
                      <m:den>
                        <m:r>
                          <a:rPr lang="de-DE" sz="1600" i="1">
                            <a:latin typeface="Cambria Math" panose="02040503050406030204" pitchFamily="18" charset="0"/>
                          </a:rPr>
                          <m:t>𝑛</m:t>
                        </m:r>
                      </m:den>
                    </m:f>
                  </m:oMath>
                </a14:m>
                <a:r>
                  <a:rPr lang="en-GB" sz="1600" dirty="0">
                    <a:latin typeface="Arial" panose="020B0604020202020204" pitchFamily="34" charset="0"/>
                    <a:cs typeface="Arial" panose="020B0604020202020204" pitchFamily="34" charset="0"/>
                  </a:rPr>
                  <a:t> instead. But for that purpose the data must be uncorrelated. </a:t>
                </a:r>
              </a:p>
              <a:p>
                <a:pPr lvl="1"/>
                <a:r>
                  <a:rPr lang="en-GB" sz="1600" dirty="0">
                    <a:latin typeface="Arial" panose="020B0604020202020204" pitchFamily="34" charset="0"/>
                    <a:cs typeface="Arial" panose="020B0604020202020204" pitchFamily="34" charset="0"/>
                  </a:rPr>
                  <a:t>Sampling with replacement helps a lot</a:t>
                </a: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Imagine we use all predictors in every single node. Most likely some predictors are stronger than others. In such a situation the next split would always be done using this strong predictor. As a consequence most resulting trees are still very high correlated. Allowing only a relatively small amount of predictors at each node yields a forest with fairly uncorrelated trees. </a:t>
                </a:r>
              </a:p>
              <a:p>
                <a:pPr lvl="1"/>
                <a:r>
                  <a:rPr lang="en-GB" sz="1600" dirty="0">
                    <a:latin typeface="Arial" panose="020B0604020202020204" pitchFamily="34" charset="0"/>
                    <a:cs typeface="Arial" panose="020B0604020202020204" pitchFamily="34" charset="0"/>
                  </a:rPr>
                  <a:t>Only use </a:t>
                </a:r>
                <a14:m>
                  <m:oMath xmlns:m="http://schemas.openxmlformats.org/officeDocument/2006/math">
                    <m:rad>
                      <m:radPr>
                        <m:degHide m:val="on"/>
                        <m:ctrlPr>
                          <a:rPr lang="en-GB" sz="1600" i="1">
                            <a:latin typeface="Cambria Math" panose="02040503050406030204" pitchFamily="18" charset="0"/>
                          </a:rPr>
                        </m:ctrlPr>
                      </m:radPr>
                      <m:deg/>
                      <m:e>
                        <m:r>
                          <a:rPr lang="de-DE" sz="1600">
                            <a:latin typeface="Cambria Math" panose="02040503050406030204" pitchFamily="18" charset="0"/>
                          </a:rPr>
                          <m:t>𝑝</m:t>
                        </m:r>
                      </m:e>
                    </m:rad>
                  </m:oMath>
                </a14:m>
                <a:r>
                  <a:rPr lang="en-GB" sz="1600" dirty="0">
                    <a:latin typeface="Arial" panose="020B0604020202020204" pitchFamily="34" charset="0"/>
                    <a:cs typeface="Arial" panose="020B0604020202020204" pitchFamily="34" charset="0"/>
                  </a:rPr>
                  <a:t> of the p predictors at each node </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0"/>
              </p:nvPr>
            </p:nvSpPr>
            <p:spPr>
              <a:xfrm>
                <a:off x="305991" y="1916832"/>
                <a:ext cx="8532019" cy="2700300"/>
              </a:xfrm>
              <a:blipFill rotWithShape="0">
                <a:blip r:embed="rId3"/>
                <a:stretch>
                  <a:fillRect l="-357" t="-677" r="-929" b="-40406"/>
                </a:stretch>
              </a:blipFill>
            </p:spPr>
            <p:txBody>
              <a:bodyPr/>
              <a:lstStyle/>
              <a:p>
                <a:r>
                  <a:rPr lang="en-US">
                    <a:noFill/>
                  </a:rPr>
                  <a:t> </a:t>
                </a:r>
              </a:p>
            </p:txBody>
          </p:sp>
        </mc:Fallback>
      </mc:AlternateContent>
      <p:sp>
        <p:nvSpPr>
          <p:cNvPr id="5" name="Title 5"/>
          <p:cNvSpPr>
            <a:spLocks noGrp="1"/>
          </p:cNvSpPr>
          <p:nvPr>
            <p:ph type="title"/>
          </p:nvPr>
        </p:nvSpPr>
        <p:spPr>
          <a:xfrm>
            <a:off x="0" y="14726"/>
            <a:ext cx="8208447" cy="865054"/>
          </a:xfrm>
          <a:prstGeom prst="rect">
            <a:avLst/>
          </a:prstGeom>
        </p:spPr>
        <p:txBody>
          <a:bodyPr/>
          <a:lstStyle/>
          <a:p>
            <a:r>
              <a:rPr lang="en-GB" sz="2400" dirty="0"/>
              <a:t>Random Forests</a:t>
            </a:r>
          </a:p>
        </p:txBody>
      </p:sp>
    </p:spTree>
    <p:extLst>
      <p:ext uri="{BB962C8B-B14F-4D97-AF65-F5344CB8AC3E}">
        <p14:creationId xmlns:p14="http://schemas.microsoft.com/office/powerpoint/2010/main" val="316690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custDataLst>
              <p:tags r:id="rId1"/>
            </p:custDataLst>
          </p:nvPr>
        </p:nvSpPr>
        <p:spPr>
          <a:xfrm>
            <a:off x="305991" y="1160860"/>
            <a:ext cx="8262453" cy="647701"/>
          </a:xfrm>
          <a:prstGeom prst="rect">
            <a:avLst/>
          </a:prstGeom>
        </p:spPr>
        <p:txBody>
          <a:bodyPr/>
          <a:lst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endParaRPr lang="en-GB" sz="1951" dirty="0"/>
          </a:p>
        </p:txBody>
      </p:sp>
      <mc:AlternateContent xmlns:mc="http://schemas.openxmlformats.org/markup-compatibility/2006" xmlns:a14="http://schemas.microsoft.com/office/drawing/2010/main">
        <mc:Choice Requires="a14">
          <p:sp>
            <p:nvSpPr>
              <p:cNvPr id="7" name="Text Placeholder 6"/>
              <p:cNvSpPr>
                <a:spLocks noGrp="1"/>
              </p:cNvSpPr>
              <p:nvPr>
                <p:ph type="body" sz="quarter" idx="10"/>
              </p:nvPr>
            </p:nvSpPr>
            <p:spPr>
              <a:xfrm>
                <a:off x="305991" y="1916832"/>
                <a:ext cx="8532019" cy="2700300"/>
              </a:xfrm>
            </p:spPr>
            <p:txBody>
              <a:bodyPr/>
              <a:lstStyle/>
              <a:p>
                <a:pPr marL="0" indent="0">
                  <a:buNone/>
                </a:pPr>
                <a:r>
                  <a:rPr lang="en-GB" sz="1600" b="1" dirty="0">
                    <a:solidFill>
                      <a:srgbClr val="6964D1"/>
                    </a:solidFill>
                    <a:latin typeface="Arial" panose="020B0604020202020204" pitchFamily="34" charset="0"/>
                    <a:cs typeface="Arial" panose="020B0604020202020204" pitchFamily="34" charset="0"/>
                  </a:rPr>
                  <a:t>Some important parameters:</a:t>
                </a:r>
              </a:p>
              <a:p>
                <a:endParaRPr lang="en-GB" sz="1600" dirty="0">
                  <a:latin typeface="Arial" panose="020B0604020202020204" pitchFamily="34" charset="0"/>
                  <a:cs typeface="Arial" panose="020B0604020202020204" pitchFamily="34" charset="0"/>
                </a:endParaRPr>
              </a:p>
              <a:p>
                <a:r>
                  <a:rPr lang="en-GB" sz="1600" b="1" dirty="0" err="1">
                    <a:latin typeface="Arial" panose="020B0604020202020204" pitchFamily="34" charset="0"/>
                    <a:cs typeface="Arial" panose="020B0604020202020204" pitchFamily="34" charset="0"/>
                  </a:rPr>
                  <a:t>max_features</a:t>
                </a:r>
                <a:r>
                  <a:rPr lang="en-GB" sz="1600" dirty="0">
                    <a:latin typeface="Arial" panose="020B0604020202020204" pitchFamily="34" charset="0"/>
                    <a:cs typeface="Arial" panose="020B0604020202020204" pitchFamily="34" charset="0"/>
                  </a:rPr>
                  <a:t>	The number of features to consider when looking for the best split. </a:t>
                </a:r>
                <a:br>
                  <a:rPr lang="en-GB" sz="1600" dirty="0">
                    <a:latin typeface="Arial" panose="020B0604020202020204" pitchFamily="34" charset="0"/>
                    <a:cs typeface="Arial" panose="020B0604020202020204" pitchFamily="34" charset="0"/>
                  </a:rPr>
                </a:br>
                <a:r>
                  <a:rPr lang="en-GB" sz="1600" dirty="0">
                    <a:latin typeface="Arial" panose="020B0604020202020204" pitchFamily="34" charset="0"/>
                    <a:cs typeface="Arial" panose="020B0604020202020204" pitchFamily="34" charset="0"/>
                  </a:rPr>
                  <a:t>			(Default: </a:t>
                </a:r>
                <a14:m>
                  <m:oMath xmlns:m="http://schemas.openxmlformats.org/officeDocument/2006/math">
                    <m:rad>
                      <m:radPr>
                        <m:degHide m:val="on"/>
                        <m:ctrlPr>
                          <a:rPr lang="en-GB" sz="1600" i="1">
                            <a:latin typeface="Cambria Math" panose="02040503050406030204" pitchFamily="18" charset="0"/>
                          </a:rPr>
                        </m:ctrlPr>
                      </m:radPr>
                      <m:deg/>
                      <m:e>
                        <m:r>
                          <a:rPr lang="de-DE" sz="1600" i="1">
                            <a:latin typeface="Cambria Math" panose="02040503050406030204" pitchFamily="18" charset="0"/>
                          </a:rPr>
                          <m:t>𝑛</m:t>
                        </m:r>
                        <m:r>
                          <a:rPr lang="de-DE" sz="1600" i="1">
                            <a:latin typeface="Cambria Math" panose="02040503050406030204" pitchFamily="18" charset="0"/>
                          </a:rPr>
                          <m:t>_</m:t>
                        </m:r>
                        <m:r>
                          <a:rPr lang="de-DE" sz="1600" i="1">
                            <a:latin typeface="Cambria Math" panose="02040503050406030204" pitchFamily="18" charset="0"/>
                          </a:rPr>
                          <m:t>𝑓𝑒𝑎𝑡𝑢𝑟𝑒𝑠</m:t>
                        </m:r>
                      </m:e>
                    </m:rad>
                  </m:oMath>
                </a14:m>
                <a:endParaRPr lang="en-GB" sz="1600" dirty="0">
                  <a:latin typeface="Arial" panose="020B0604020202020204" pitchFamily="34" charset="0"/>
                  <a:cs typeface="Arial" panose="020B0604020202020204" pitchFamily="34" charset="0"/>
                </a:endParaRPr>
              </a:p>
              <a:p>
                <a:endParaRPr lang="en-GB" sz="1600" dirty="0">
                  <a:latin typeface="Arial" panose="020B0604020202020204" pitchFamily="34" charset="0"/>
                  <a:cs typeface="Arial" panose="020B0604020202020204" pitchFamily="34" charset="0"/>
                </a:endParaRPr>
              </a:p>
              <a:p>
                <a:r>
                  <a:rPr lang="en-GB" sz="1600" b="1" dirty="0" err="1">
                    <a:latin typeface="Arial" panose="020B0604020202020204" pitchFamily="34" charset="0"/>
                    <a:cs typeface="Arial" panose="020B0604020202020204" pitchFamily="34" charset="0"/>
                  </a:rPr>
                  <a:t>n_jobs</a:t>
                </a:r>
                <a:r>
                  <a:rPr lang="en-GB" sz="1600" dirty="0">
                    <a:latin typeface="Arial" panose="020B0604020202020204" pitchFamily="34" charset="0"/>
                    <a:cs typeface="Arial" panose="020B0604020202020204" pitchFamily="34" charset="0"/>
                  </a:rPr>
                  <a:t>		Number of jobs to run in parallel for both fit and predict. Choose -1 			for setting to the numbers of cores. Don’t exceed the number of 			your PC’s physical cores. (Default: 1)</a:t>
                </a:r>
              </a:p>
              <a:p>
                <a:endParaRPr lang="en-GB" sz="1600" dirty="0">
                  <a:latin typeface="Arial" panose="020B0604020202020204" pitchFamily="34" charset="0"/>
                  <a:cs typeface="Arial" panose="020B0604020202020204" pitchFamily="34" charset="0"/>
                </a:endParaRPr>
              </a:p>
              <a:p>
                <a:r>
                  <a:rPr lang="en-GB" sz="1600" b="1" dirty="0">
                    <a:latin typeface="Arial" panose="020B0604020202020204" pitchFamily="34" charset="0"/>
                    <a:cs typeface="Arial" panose="020B0604020202020204" pitchFamily="34" charset="0"/>
                  </a:rPr>
                  <a:t>bootstrap</a:t>
                </a:r>
                <a:r>
                  <a:rPr lang="en-GB" sz="1600" dirty="0">
                    <a:latin typeface="Arial" panose="020B0604020202020204" pitchFamily="34" charset="0"/>
                    <a:cs typeface="Arial" panose="020B0604020202020204" pitchFamily="34" charset="0"/>
                  </a:rPr>
                  <a:t>		Whether bootstrap samples are used when building trees. (Default: 			True)</a:t>
                </a:r>
              </a:p>
              <a:p>
                <a:endParaRPr lang="en-GB" sz="1600" dirty="0">
                  <a:latin typeface="Arial" panose="020B0604020202020204" pitchFamily="34" charset="0"/>
                  <a:cs typeface="Arial" panose="020B0604020202020204" pitchFamily="34" charset="0"/>
                </a:endParaRPr>
              </a:p>
              <a:p>
                <a:endParaRPr lang="en-GB" sz="1600" dirty="0">
                  <a:latin typeface="Arial" panose="020B0604020202020204" pitchFamily="34" charset="0"/>
                  <a:cs typeface="Arial" panose="020B0604020202020204" pitchFamily="34" charset="0"/>
                </a:endParaRPr>
              </a:p>
            </p:txBody>
          </p:sp>
        </mc:Choice>
        <mc:Fallback xmlns="">
          <p:sp>
            <p:nvSpPr>
              <p:cNvPr id="7" name="Text Placeholder 6"/>
              <p:cNvSpPr>
                <a:spLocks noGrp="1" noRot="1" noChangeAspect="1" noMove="1" noResize="1" noEditPoints="1" noAdjustHandles="1" noChangeArrowheads="1" noChangeShapeType="1" noTextEdit="1"/>
              </p:cNvSpPr>
              <p:nvPr>
                <p:ph type="body" sz="quarter" idx="10"/>
              </p:nvPr>
            </p:nvSpPr>
            <p:spPr>
              <a:xfrm>
                <a:off x="305991" y="1916832"/>
                <a:ext cx="8532019" cy="2700300"/>
              </a:xfrm>
              <a:blipFill rotWithShape="0">
                <a:blip r:embed="rId3"/>
                <a:stretch>
                  <a:fillRect l="-357" t="-677" r="-1071" b="-18510"/>
                </a:stretch>
              </a:blipFill>
            </p:spPr>
            <p:txBody>
              <a:bodyPr/>
              <a:lstStyle/>
              <a:p>
                <a:r>
                  <a:rPr lang="en-US">
                    <a:noFill/>
                  </a:rPr>
                  <a:t> </a:t>
                </a:r>
              </a:p>
            </p:txBody>
          </p:sp>
        </mc:Fallback>
      </mc:AlternateContent>
      <p:sp>
        <p:nvSpPr>
          <p:cNvPr id="5" name="Title 5"/>
          <p:cNvSpPr>
            <a:spLocks noGrp="1"/>
          </p:cNvSpPr>
          <p:nvPr>
            <p:ph type="title"/>
          </p:nvPr>
        </p:nvSpPr>
        <p:spPr>
          <a:xfrm>
            <a:off x="0" y="14726"/>
            <a:ext cx="8208447" cy="865054"/>
          </a:xfrm>
          <a:prstGeom prst="rect">
            <a:avLst/>
          </a:prstGeom>
        </p:spPr>
        <p:txBody>
          <a:bodyPr/>
          <a:lstStyle/>
          <a:p>
            <a:r>
              <a:rPr lang="en-GB" sz="2400" dirty="0"/>
              <a:t>The Most Important Parameters</a:t>
            </a:r>
          </a:p>
        </p:txBody>
      </p:sp>
    </p:spTree>
    <p:extLst>
      <p:ext uri="{BB962C8B-B14F-4D97-AF65-F5344CB8AC3E}">
        <p14:creationId xmlns:p14="http://schemas.microsoft.com/office/powerpoint/2010/main" val="384603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algn="ctr" defTabSz="714375" fontAlgn="base">
              <a:lnSpc>
                <a:spcPct val="90000"/>
              </a:lnSpc>
              <a:buClr>
                <a:schemeClr val="accent3"/>
              </a:buClr>
            </a:pPr>
            <a:endParaRPr lang="en-US" sz="1400" dirty="0">
              <a:solidFill>
                <a:schemeClr val="tx2">
                  <a:lumMod val="50000"/>
                </a:schemeClr>
              </a:solidFill>
              <a:latin typeface="Arial"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 y="1214754"/>
            <a:ext cx="9142224" cy="5144500"/>
          </a:xfrm>
          <a:prstGeom prst="rect">
            <a:avLst/>
          </a:prstGeom>
        </p:spPr>
      </p:pic>
      <p:sp>
        <p:nvSpPr>
          <p:cNvPr id="3" name="Rectangle 2"/>
          <p:cNvSpPr/>
          <p:nvPr/>
        </p:nvSpPr>
        <p:spPr>
          <a:xfrm>
            <a:off x="0" y="6223379"/>
            <a:ext cx="9144000" cy="634621"/>
          </a:xfrm>
          <a:prstGeom prst="rect">
            <a:avLst/>
          </a:prstGeom>
          <a:solidFill>
            <a:srgbClr val="F264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rial" pitchFamily="34" charset="0"/>
              <a:cs typeface="Arial" pitchFamily="34" charset="0"/>
            </a:endParaRPr>
          </a:p>
        </p:txBody>
      </p:sp>
      <p:sp>
        <p:nvSpPr>
          <p:cNvPr id="5" name="Title 7"/>
          <p:cNvSpPr txBox="1">
            <a:spLocks/>
          </p:cNvSpPr>
          <p:nvPr/>
        </p:nvSpPr>
        <p:spPr>
          <a:xfrm>
            <a:off x="251400" y="1052670"/>
            <a:ext cx="914400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r>
              <a:rPr lang="en-US" sz="2800" b="1" dirty="0">
                <a:solidFill>
                  <a:schemeClr val="bg1"/>
                </a:solidFill>
              </a:rPr>
              <a:t>Chapter 10:</a:t>
            </a:r>
            <a:br>
              <a:rPr lang="en-US" sz="2800" b="1" dirty="0">
                <a:solidFill>
                  <a:schemeClr val="bg1"/>
                </a:solidFill>
              </a:rPr>
            </a:br>
            <a:r>
              <a:rPr lang="en-US" sz="4800" b="1" dirty="0">
                <a:solidFill>
                  <a:schemeClr val="bg1"/>
                </a:solidFill>
                <a:latin typeface="Ubuntu" panose="020B0504030602030204" pitchFamily="34" charset="0"/>
              </a:rPr>
              <a:t>Code Overview </a:t>
            </a:r>
          </a:p>
          <a:p>
            <a:r>
              <a:rPr lang="en-US" sz="4800" b="1" dirty="0" err="1">
                <a:solidFill>
                  <a:schemeClr val="bg1"/>
                </a:solidFill>
                <a:latin typeface="Ubuntu" panose="020B0504030602030204" pitchFamily="34" charset="0"/>
              </a:rPr>
              <a:t>Jupyter</a:t>
            </a:r>
            <a:r>
              <a:rPr lang="en-US" sz="4800" b="1" dirty="0">
                <a:solidFill>
                  <a:schemeClr val="bg1"/>
                </a:solidFill>
                <a:latin typeface="Ubuntu" panose="020B0504030602030204" pitchFamily="34" charset="0"/>
              </a:rPr>
              <a:t> Notebook</a:t>
            </a:r>
          </a:p>
        </p:txBody>
      </p:sp>
    </p:spTree>
    <p:extLst>
      <p:ext uri="{BB962C8B-B14F-4D97-AF65-F5344CB8AC3E}">
        <p14:creationId xmlns:p14="http://schemas.microsoft.com/office/powerpoint/2010/main" val="15102134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3A9A21-8AD1-451D-93B2-A34AF8CD2A18}"/>
              </a:ext>
            </a:extLst>
          </p:cNvPr>
          <p:cNvPicPr>
            <a:picLocks noChangeAspect="1"/>
          </p:cNvPicPr>
          <p:nvPr/>
        </p:nvPicPr>
        <p:blipFill rotWithShape="1">
          <a:blip r:embed="rId3"/>
          <a:srcRect t="18752"/>
          <a:stretch/>
        </p:blipFill>
        <p:spPr>
          <a:xfrm>
            <a:off x="251400" y="1340710"/>
            <a:ext cx="8785220" cy="4017201"/>
          </a:xfrm>
          <a:prstGeom prst="rect">
            <a:avLst/>
          </a:prstGeom>
        </p:spPr>
      </p:pic>
      <p:sp>
        <p:nvSpPr>
          <p:cNvPr id="10" name="Titre 1"/>
          <p:cNvSpPr>
            <a:spLocks noGrp="1"/>
          </p:cNvSpPr>
          <p:nvPr>
            <p:ph type="title"/>
            <p:custDataLst>
              <p:tags r:id="rId1"/>
            </p:custDataLst>
          </p:nvPr>
        </p:nvSpPr>
        <p:spPr>
          <a:xfrm>
            <a:off x="-10571" y="0"/>
            <a:ext cx="8262453" cy="863601"/>
          </a:xfrm>
          <a:prstGeom prst="rect">
            <a:avLst/>
          </a:prstGeom>
        </p:spPr>
        <p:txBody>
          <a:bodyPr/>
          <a:lstStyle/>
          <a:p>
            <a:r>
              <a:rPr lang="en-GB" dirty="0"/>
              <a:t>Decision Trees</a:t>
            </a:r>
          </a:p>
        </p:txBody>
      </p:sp>
    </p:spTree>
    <p:extLst>
      <p:ext uri="{BB962C8B-B14F-4D97-AF65-F5344CB8AC3E}">
        <p14:creationId xmlns:p14="http://schemas.microsoft.com/office/powerpoint/2010/main" val="9725389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6FA9EE-B0B9-4EC2-B989-D7070607D58A}"/>
              </a:ext>
            </a:extLst>
          </p:cNvPr>
          <p:cNvPicPr>
            <a:picLocks noChangeAspect="1"/>
          </p:cNvPicPr>
          <p:nvPr/>
        </p:nvPicPr>
        <p:blipFill>
          <a:blip r:embed="rId3"/>
          <a:stretch>
            <a:fillRect/>
          </a:stretch>
        </p:blipFill>
        <p:spPr>
          <a:xfrm>
            <a:off x="309616" y="1634491"/>
            <a:ext cx="8834384" cy="2933224"/>
          </a:xfrm>
          <a:prstGeom prst="rect">
            <a:avLst/>
          </a:prstGeom>
        </p:spPr>
      </p:pic>
      <p:sp>
        <p:nvSpPr>
          <p:cNvPr id="3" name="Titre 1"/>
          <p:cNvSpPr>
            <a:spLocks noGrp="1"/>
          </p:cNvSpPr>
          <p:nvPr>
            <p:ph type="title"/>
            <p:custDataLst>
              <p:tags r:id="rId1"/>
            </p:custDataLst>
          </p:nvPr>
        </p:nvSpPr>
        <p:spPr>
          <a:xfrm>
            <a:off x="-10571" y="0"/>
            <a:ext cx="8262453" cy="863601"/>
          </a:xfrm>
          <a:prstGeom prst="rect">
            <a:avLst/>
          </a:prstGeom>
        </p:spPr>
        <p:txBody>
          <a:bodyPr/>
          <a:lstStyle/>
          <a:p>
            <a:r>
              <a:rPr lang="en-GB" dirty="0"/>
              <a:t>Decision Trees</a:t>
            </a:r>
          </a:p>
        </p:txBody>
      </p:sp>
    </p:spTree>
    <p:extLst>
      <p:ext uri="{BB962C8B-B14F-4D97-AF65-F5344CB8AC3E}">
        <p14:creationId xmlns:p14="http://schemas.microsoft.com/office/powerpoint/2010/main" val="7783612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6EFD58-2490-4A79-B6E3-7F1BD063B42F}"/>
              </a:ext>
            </a:extLst>
          </p:cNvPr>
          <p:cNvPicPr>
            <a:picLocks noChangeAspect="1"/>
          </p:cNvPicPr>
          <p:nvPr/>
        </p:nvPicPr>
        <p:blipFill rotWithShape="1">
          <a:blip r:embed="rId3"/>
          <a:srcRect r="1184"/>
          <a:stretch/>
        </p:blipFill>
        <p:spPr>
          <a:xfrm>
            <a:off x="264427" y="1168722"/>
            <a:ext cx="8772194" cy="3310628"/>
          </a:xfrm>
          <a:prstGeom prst="rect">
            <a:avLst/>
          </a:prstGeom>
        </p:spPr>
      </p:pic>
      <p:pic>
        <p:nvPicPr>
          <p:cNvPr id="5" name="Picture 4">
            <a:extLst>
              <a:ext uri="{FF2B5EF4-FFF2-40B4-BE49-F238E27FC236}">
                <a16:creationId xmlns:a16="http://schemas.microsoft.com/office/drawing/2014/main" id="{984C94D7-1D97-4B4A-B86C-877B9E6FD492}"/>
              </a:ext>
            </a:extLst>
          </p:cNvPr>
          <p:cNvPicPr>
            <a:picLocks noChangeAspect="1"/>
          </p:cNvPicPr>
          <p:nvPr/>
        </p:nvPicPr>
        <p:blipFill rotWithShape="1">
          <a:blip r:embed="rId4"/>
          <a:srcRect r="64850"/>
          <a:stretch/>
        </p:blipFill>
        <p:spPr>
          <a:xfrm>
            <a:off x="264427" y="5019985"/>
            <a:ext cx="3083403" cy="671515"/>
          </a:xfrm>
          <a:prstGeom prst="rect">
            <a:avLst/>
          </a:prstGeom>
        </p:spPr>
      </p:pic>
      <p:pic>
        <p:nvPicPr>
          <p:cNvPr id="3" name="Picture 2">
            <a:extLst>
              <a:ext uri="{FF2B5EF4-FFF2-40B4-BE49-F238E27FC236}">
                <a16:creationId xmlns:a16="http://schemas.microsoft.com/office/drawing/2014/main" id="{45757932-C57A-476E-A5D6-CF6B2CCA4D33}"/>
              </a:ext>
            </a:extLst>
          </p:cNvPr>
          <p:cNvPicPr>
            <a:picLocks noChangeAspect="1"/>
          </p:cNvPicPr>
          <p:nvPr/>
        </p:nvPicPr>
        <p:blipFill>
          <a:blip r:embed="rId5"/>
          <a:stretch>
            <a:fillRect/>
          </a:stretch>
        </p:blipFill>
        <p:spPr>
          <a:xfrm>
            <a:off x="3627736" y="3612669"/>
            <a:ext cx="2464594" cy="2078831"/>
          </a:xfrm>
          <a:prstGeom prst="rect">
            <a:avLst/>
          </a:prstGeom>
        </p:spPr>
      </p:pic>
      <p:pic>
        <p:nvPicPr>
          <p:cNvPr id="4" name="Picture 3">
            <a:extLst>
              <a:ext uri="{FF2B5EF4-FFF2-40B4-BE49-F238E27FC236}">
                <a16:creationId xmlns:a16="http://schemas.microsoft.com/office/drawing/2014/main" id="{8941C500-03B7-4FAA-8F45-BF41E847871E}"/>
              </a:ext>
            </a:extLst>
          </p:cNvPr>
          <p:cNvPicPr>
            <a:picLocks noChangeAspect="1"/>
          </p:cNvPicPr>
          <p:nvPr/>
        </p:nvPicPr>
        <p:blipFill>
          <a:blip r:embed="rId6"/>
          <a:stretch>
            <a:fillRect/>
          </a:stretch>
        </p:blipFill>
        <p:spPr>
          <a:xfrm>
            <a:off x="6228594" y="3612669"/>
            <a:ext cx="2671763" cy="2157414"/>
          </a:xfrm>
          <a:prstGeom prst="rect">
            <a:avLst/>
          </a:prstGeom>
        </p:spPr>
      </p:pic>
      <p:sp>
        <p:nvSpPr>
          <p:cNvPr id="6" name="Titre 1"/>
          <p:cNvSpPr>
            <a:spLocks noGrp="1"/>
          </p:cNvSpPr>
          <p:nvPr>
            <p:ph type="title"/>
            <p:custDataLst>
              <p:tags r:id="rId1"/>
            </p:custDataLst>
          </p:nvPr>
        </p:nvSpPr>
        <p:spPr>
          <a:xfrm>
            <a:off x="-10571" y="0"/>
            <a:ext cx="8262453" cy="863601"/>
          </a:xfrm>
          <a:prstGeom prst="rect">
            <a:avLst/>
          </a:prstGeom>
        </p:spPr>
        <p:txBody>
          <a:bodyPr/>
          <a:lstStyle/>
          <a:p>
            <a:r>
              <a:rPr lang="en-GB" dirty="0"/>
              <a:t>Decision Trees</a:t>
            </a:r>
          </a:p>
        </p:txBody>
      </p:sp>
    </p:spTree>
    <p:extLst>
      <p:ext uri="{BB962C8B-B14F-4D97-AF65-F5344CB8AC3E}">
        <p14:creationId xmlns:p14="http://schemas.microsoft.com/office/powerpoint/2010/main" val="648890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Workflow from a Mile High Altitude</a:t>
            </a:r>
          </a:p>
        </p:txBody>
      </p:sp>
      <p:sp>
        <p:nvSpPr>
          <p:cNvPr id="3" name="Text Placeholder 2"/>
          <p:cNvSpPr>
            <a:spLocks noGrp="1"/>
          </p:cNvSpPr>
          <p:nvPr>
            <p:ph type="body" sz="quarter" idx="11"/>
          </p:nvPr>
        </p:nvSpPr>
        <p:spPr/>
        <p:txBody>
          <a:bodyPr/>
          <a:lstStyle/>
          <a:p>
            <a:r>
              <a:rPr lang="en-US" i="0" dirty="0">
                <a:solidFill>
                  <a:srgbClr val="6964D1"/>
                </a:solidFill>
              </a:rPr>
              <a:t>Data Engineering &amp; Data Science Go Hand-in-Hand</a:t>
            </a:r>
          </a:p>
        </p:txBody>
      </p:sp>
      <p:sp>
        <p:nvSpPr>
          <p:cNvPr id="7" name="Content Placeholder 6"/>
          <p:cNvSpPr>
            <a:spLocks noGrp="1"/>
          </p:cNvSpPr>
          <p:nvPr>
            <p:ph sz="quarter" idx="15"/>
          </p:nvPr>
        </p:nvSpPr>
        <p:spPr/>
        <p:txBody>
          <a:bodyPr>
            <a:normAutofit/>
          </a:bodyPr>
          <a:lstStyle/>
          <a:p>
            <a:pPr marL="164127" indent="-164127">
              <a:buFont typeface="Arial" pitchFamily="34" charset="0"/>
              <a:buChar char="•"/>
            </a:pPr>
            <a:r>
              <a:rPr lang="en-US" sz="1600" dirty="0">
                <a:latin typeface="+mj-lt"/>
              </a:rPr>
              <a:t>70% to 90% of your time, an Explorative Data Analysis (EDA) help you understand your data</a:t>
            </a:r>
          </a:p>
          <a:p>
            <a:pPr marL="332651" lvl="1" indent="-164127">
              <a:buFont typeface="Arial" pitchFamily="34" charset="0"/>
              <a:buChar char="•"/>
            </a:pPr>
            <a:r>
              <a:rPr lang="en-US" sz="1600" dirty="0">
                <a:latin typeface="+mj-lt"/>
              </a:rPr>
              <a:t>Obtaining &amp; ingesting data</a:t>
            </a:r>
          </a:p>
          <a:p>
            <a:pPr marL="332651" lvl="1" indent="-164127">
              <a:buFont typeface="Arial" pitchFamily="34" charset="0"/>
              <a:buChar char="•"/>
            </a:pPr>
            <a:r>
              <a:rPr lang="en-US" sz="1600" dirty="0">
                <a:latin typeface="+mj-lt"/>
              </a:rPr>
              <a:t>Basic to ever more complex Feature Engineering</a:t>
            </a:r>
          </a:p>
          <a:p>
            <a:pPr marL="332651" lvl="1" indent="-164127">
              <a:buFont typeface="Arial" pitchFamily="34" charset="0"/>
              <a:buChar char="•"/>
            </a:pPr>
            <a:r>
              <a:rPr lang="en-US" sz="1600" dirty="0">
                <a:latin typeface="+mj-lt"/>
              </a:rPr>
              <a:t>Creating visuals, standardizing data, dropping or imputing missing values, etc. is a self-perpetuating loop leading to higher data quality and hence better model performance</a:t>
            </a:r>
          </a:p>
        </p:txBody>
      </p:sp>
      <p:grpSp>
        <p:nvGrpSpPr>
          <p:cNvPr id="15" name="Group 14"/>
          <p:cNvGrpSpPr/>
          <p:nvPr/>
        </p:nvGrpSpPr>
        <p:grpSpPr>
          <a:xfrm>
            <a:off x="317871" y="3816912"/>
            <a:ext cx="8441788" cy="1196308"/>
            <a:chOff x="344360" y="3140960"/>
            <a:chExt cx="9145270" cy="1296000"/>
          </a:xfrm>
        </p:grpSpPr>
        <p:sp>
          <p:nvSpPr>
            <p:cNvPr id="16" name="Pentagon 15"/>
            <p:cNvSpPr/>
            <p:nvPr/>
          </p:nvSpPr>
          <p:spPr>
            <a:xfrm>
              <a:off x="344360" y="3140960"/>
              <a:ext cx="6912960" cy="1296000"/>
            </a:xfrm>
            <a:prstGeom prst="homePlate">
              <a:avLst/>
            </a:prstGeom>
            <a:solidFill>
              <a:schemeClr val="bg1">
                <a:alpha val="5000"/>
              </a:schemeClr>
            </a:solidFill>
            <a:ln w="222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en-US" sz="2215" dirty="0">
                  <a:solidFill>
                    <a:srgbClr val="00B0F0"/>
                  </a:solidFill>
                  <a:latin typeface="Arial "/>
                </a:rPr>
                <a:t>Explorative Data Analysis</a:t>
              </a:r>
            </a:p>
          </p:txBody>
        </p:sp>
        <p:sp>
          <p:nvSpPr>
            <p:cNvPr id="17" name="Chevron 16"/>
            <p:cNvSpPr/>
            <p:nvPr/>
          </p:nvSpPr>
          <p:spPr>
            <a:xfrm>
              <a:off x="6753250" y="3140960"/>
              <a:ext cx="2736380" cy="1296000"/>
            </a:xfrm>
            <a:prstGeom prst="chevron">
              <a:avLst/>
            </a:prstGeom>
            <a:solidFill>
              <a:schemeClr val="bg1">
                <a:alpha val="5000"/>
              </a:schemeClr>
            </a:solid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59440" fontAlgn="base">
                <a:lnSpc>
                  <a:spcPct val="90000"/>
                </a:lnSpc>
                <a:buClr>
                  <a:schemeClr val="accent3"/>
                </a:buClr>
              </a:pPr>
              <a:r>
                <a:rPr lang="en-US" sz="1477" dirty="0">
                  <a:solidFill>
                    <a:srgbClr val="00B050"/>
                  </a:solidFill>
                  <a:latin typeface="+mj-lt"/>
                </a:rPr>
                <a:t>Model Building &amp; Performance Tuning</a:t>
              </a: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D7CC38-0B67-4606-8CC4-49B634E99095}"/>
              </a:ext>
            </a:extLst>
          </p:cNvPr>
          <p:cNvPicPr>
            <a:picLocks noChangeAspect="1"/>
          </p:cNvPicPr>
          <p:nvPr/>
        </p:nvPicPr>
        <p:blipFill rotWithShape="1">
          <a:blip r:embed="rId3"/>
          <a:srcRect t="7099"/>
          <a:stretch/>
        </p:blipFill>
        <p:spPr>
          <a:xfrm>
            <a:off x="179390" y="1136848"/>
            <a:ext cx="8834104" cy="4585296"/>
          </a:xfrm>
          <a:prstGeom prst="rect">
            <a:avLst/>
          </a:prstGeom>
        </p:spPr>
      </p:pic>
      <p:pic>
        <p:nvPicPr>
          <p:cNvPr id="3" name="Picture 2">
            <a:extLst>
              <a:ext uri="{FF2B5EF4-FFF2-40B4-BE49-F238E27FC236}">
                <a16:creationId xmlns:a16="http://schemas.microsoft.com/office/drawing/2014/main" id="{B18121C0-7EBC-49F2-8FBB-CB96FBE32146}"/>
              </a:ext>
            </a:extLst>
          </p:cNvPr>
          <p:cNvPicPr>
            <a:picLocks noChangeAspect="1"/>
          </p:cNvPicPr>
          <p:nvPr/>
        </p:nvPicPr>
        <p:blipFill>
          <a:blip r:embed="rId4"/>
          <a:stretch>
            <a:fillRect/>
          </a:stretch>
        </p:blipFill>
        <p:spPr>
          <a:xfrm>
            <a:off x="5255647" y="2708900"/>
            <a:ext cx="3888907" cy="2909550"/>
          </a:xfrm>
          <a:prstGeom prst="rect">
            <a:avLst/>
          </a:prstGeom>
        </p:spPr>
      </p:pic>
      <p:pic>
        <p:nvPicPr>
          <p:cNvPr id="4" name="Picture 3">
            <a:extLst>
              <a:ext uri="{FF2B5EF4-FFF2-40B4-BE49-F238E27FC236}">
                <a16:creationId xmlns:a16="http://schemas.microsoft.com/office/drawing/2014/main" id="{58BA0706-9BF2-430D-A6DD-ABAB22541BAB}"/>
              </a:ext>
            </a:extLst>
          </p:cNvPr>
          <p:cNvPicPr>
            <a:picLocks noChangeAspect="1"/>
          </p:cNvPicPr>
          <p:nvPr/>
        </p:nvPicPr>
        <p:blipFill>
          <a:blip r:embed="rId5"/>
          <a:stretch>
            <a:fillRect/>
          </a:stretch>
        </p:blipFill>
        <p:spPr>
          <a:xfrm>
            <a:off x="179390" y="5729215"/>
            <a:ext cx="3723463" cy="763519"/>
          </a:xfrm>
          <a:prstGeom prst="rect">
            <a:avLst/>
          </a:prstGeom>
        </p:spPr>
      </p:pic>
      <p:sp>
        <p:nvSpPr>
          <p:cNvPr id="5" name="Titre 1"/>
          <p:cNvSpPr>
            <a:spLocks noGrp="1"/>
          </p:cNvSpPr>
          <p:nvPr>
            <p:ph type="title"/>
            <p:custDataLst>
              <p:tags r:id="rId1"/>
            </p:custDataLst>
          </p:nvPr>
        </p:nvSpPr>
        <p:spPr>
          <a:xfrm>
            <a:off x="-10571" y="0"/>
            <a:ext cx="8262453" cy="863601"/>
          </a:xfrm>
          <a:prstGeom prst="rect">
            <a:avLst/>
          </a:prstGeom>
        </p:spPr>
        <p:txBody>
          <a:bodyPr/>
          <a:lstStyle/>
          <a:p>
            <a:r>
              <a:rPr lang="en-GB" dirty="0"/>
              <a:t>Random Forests</a:t>
            </a:r>
          </a:p>
        </p:txBody>
      </p:sp>
    </p:spTree>
    <p:extLst>
      <p:ext uri="{BB962C8B-B14F-4D97-AF65-F5344CB8AC3E}">
        <p14:creationId xmlns:p14="http://schemas.microsoft.com/office/powerpoint/2010/main" val="29724520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3C8137-8C63-45ED-B5B9-283DFBB7FF5A}"/>
              </a:ext>
            </a:extLst>
          </p:cNvPr>
          <p:cNvPicPr>
            <a:picLocks noChangeAspect="1"/>
          </p:cNvPicPr>
          <p:nvPr/>
        </p:nvPicPr>
        <p:blipFill>
          <a:blip r:embed="rId3"/>
          <a:stretch>
            <a:fillRect/>
          </a:stretch>
        </p:blipFill>
        <p:spPr>
          <a:xfrm>
            <a:off x="1403290" y="1196690"/>
            <a:ext cx="6848592" cy="5350802"/>
          </a:xfrm>
          <a:prstGeom prst="rect">
            <a:avLst/>
          </a:prstGeom>
        </p:spPr>
      </p:pic>
      <p:sp>
        <p:nvSpPr>
          <p:cNvPr id="3" name="Titre 1"/>
          <p:cNvSpPr>
            <a:spLocks noGrp="1"/>
          </p:cNvSpPr>
          <p:nvPr>
            <p:ph type="title"/>
            <p:custDataLst>
              <p:tags r:id="rId1"/>
            </p:custDataLst>
          </p:nvPr>
        </p:nvSpPr>
        <p:spPr>
          <a:xfrm>
            <a:off x="-10571" y="0"/>
            <a:ext cx="8262453" cy="863601"/>
          </a:xfrm>
          <a:prstGeom prst="rect">
            <a:avLst/>
          </a:prstGeom>
        </p:spPr>
        <p:txBody>
          <a:bodyPr/>
          <a:lstStyle/>
          <a:p>
            <a:r>
              <a:rPr lang="en-GB" dirty="0"/>
              <a:t>Random Forests</a:t>
            </a:r>
          </a:p>
        </p:txBody>
      </p:sp>
    </p:spTree>
    <p:extLst>
      <p:ext uri="{BB962C8B-B14F-4D97-AF65-F5344CB8AC3E}">
        <p14:creationId xmlns:p14="http://schemas.microsoft.com/office/powerpoint/2010/main" val="6790430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01"/>
            <a:ext cx="9144000" cy="6845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Arial" pitchFamily="34" charset="0"/>
              <a:cs typeface="Arial" pitchFamily="34" charset="0"/>
            </a:endParaRPr>
          </a:p>
        </p:txBody>
      </p:sp>
      <p:sp>
        <p:nvSpPr>
          <p:cNvPr id="4" name="Oval 20">
            <a:extLst>
              <a:ext uri="{FF2B5EF4-FFF2-40B4-BE49-F238E27FC236}">
                <a16:creationId xmlns:a16="http://schemas.microsoft.com/office/drawing/2014/main" id="{1EFB3510-D39A-47CF-8191-109DDF9E53D5}"/>
              </a:ext>
            </a:extLst>
          </p:cNvPr>
          <p:cNvSpPr/>
          <p:nvPr/>
        </p:nvSpPr>
        <p:spPr>
          <a:xfrm>
            <a:off x="907571" y="2079817"/>
            <a:ext cx="2749328" cy="25980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400" b="1" dirty="0">
                <a:latin typeface="Ubuntu" panose="020B0504030602030204" pitchFamily="34" charset="0"/>
              </a:rPr>
              <a:t>Next Week’s </a:t>
            </a:r>
          </a:p>
          <a:p>
            <a:pPr algn="ctr"/>
            <a:r>
              <a:rPr lang="pt-PT" sz="2400" b="1" dirty="0">
                <a:latin typeface="Ubuntu" panose="020B0504030602030204" pitchFamily="34" charset="0"/>
              </a:rPr>
              <a:t>Session</a:t>
            </a:r>
          </a:p>
        </p:txBody>
      </p:sp>
      <p:sp>
        <p:nvSpPr>
          <p:cNvPr id="2" name="Rectangle 1"/>
          <p:cNvSpPr/>
          <p:nvPr/>
        </p:nvSpPr>
        <p:spPr>
          <a:xfrm>
            <a:off x="3860173" y="2538865"/>
            <a:ext cx="5029200" cy="2139047"/>
          </a:xfrm>
          <a:prstGeom prst="rect">
            <a:avLst/>
          </a:prstGeom>
        </p:spPr>
        <p:txBody>
          <a:bodyPr>
            <a:spAutoFit/>
          </a:bodyPr>
          <a:lstStyle/>
          <a:p>
            <a:r>
              <a:rPr lang="en-US" b="1" dirty="0"/>
              <a:t>Unsupervised Learning – Clustering and PCA</a:t>
            </a:r>
          </a:p>
          <a:p>
            <a:endParaRPr lang="en-US" dirty="0"/>
          </a:p>
          <a:p>
            <a:r>
              <a:rPr lang="en-US" b="1" u="sng" dirty="0"/>
              <a:t>In this workshop you will learn:</a:t>
            </a:r>
          </a:p>
          <a:p>
            <a:pPr marL="285750" indent="-285750">
              <a:buFontTx/>
              <a:buChar char="-"/>
            </a:pPr>
            <a:r>
              <a:rPr lang="en-US" dirty="0"/>
              <a:t>The other family of Machine Learning Algorithms: Unsupervised Learning</a:t>
            </a:r>
          </a:p>
          <a:p>
            <a:pPr marL="285750" indent="-285750">
              <a:buFontTx/>
              <a:buChar char="-"/>
            </a:pPr>
            <a:r>
              <a:rPr lang="en-US" dirty="0"/>
              <a:t>Clustering and dimensionality reduction</a:t>
            </a:r>
            <a:endParaRPr lang="en-US" dirty="0">
              <a:latin typeface="Ubuntu" panose="020B0504030602030204" pitchFamily="34" charset="0"/>
            </a:endParaRPr>
          </a:p>
        </p:txBody>
      </p:sp>
    </p:spTree>
    <p:extLst>
      <p:ext uri="{BB962C8B-B14F-4D97-AF65-F5344CB8AC3E}">
        <p14:creationId xmlns:p14="http://schemas.microsoft.com/office/powerpoint/2010/main" val="380778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0"/>
            <a:ext cx="9144000" cy="4531057"/>
          </a:xfrm>
          <a:prstGeom prst="rect">
            <a:avLst/>
          </a:prstGeom>
          <a:solidFill>
            <a:srgbClr val="6964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itle 7"/>
          <p:cNvSpPr txBox="1">
            <a:spLocks/>
          </p:cNvSpPr>
          <p:nvPr/>
        </p:nvSpPr>
        <p:spPr>
          <a:xfrm>
            <a:off x="0" y="2008673"/>
            <a:ext cx="9144000" cy="1143240"/>
          </a:xfrm>
          <a:prstGeom prst="rect">
            <a:avLst/>
          </a:prstGeom>
        </p:spPr>
        <p:txBody>
          <a:bodyPr/>
          <a:lstStyle>
            <a:lvl1pPr algn="l" defTabSz="844029" rtl="0" eaLnBrk="1" latinLnBrk="0" hangingPunct="1">
              <a:lnSpc>
                <a:spcPct val="90000"/>
              </a:lnSpc>
              <a:spcBef>
                <a:spcPct val="0"/>
              </a:spcBef>
              <a:buNone/>
              <a:defRPr sz="2585" b="0" kern="1200">
                <a:solidFill>
                  <a:srgbClr val="6964D1"/>
                </a:solidFill>
                <a:latin typeface="+mj-lt"/>
                <a:ea typeface="+mj-ea"/>
                <a:cs typeface="+mj-cs"/>
              </a:defRPr>
            </a:lvl1pPr>
          </a:lstStyle>
          <a:p>
            <a:pPr algn="ctr"/>
            <a:r>
              <a:rPr lang="en-US" sz="8800" b="1" dirty="0">
                <a:solidFill>
                  <a:schemeClr val="bg1"/>
                </a:solidFill>
                <a:latin typeface="Ubuntu" panose="020B0504030602030204" pitchFamily="34" charset="0"/>
              </a:rPr>
              <a:t>Thank you</a:t>
            </a:r>
            <a:endParaRPr lang="en-US" sz="19900" b="1" i="1" dirty="0">
              <a:solidFill>
                <a:schemeClr val="bg1"/>
              </a:solidFill>
              <a:latin typeface="Ubuntu" panose="020B050403060203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8804" y="5402536"/>
            <a:ext cx="736013" cy="653760"/>
          </a:xfrm>
          <a:prstGeom prst="rect">
            <a:avLst/>
          </a:prstGeom>
        </p:spPr>
      </p:pic>
      <p:pic>
        <p:nvPicPr>
          <p:cNvPr id="7" name="Graphic 9">
            <a:extLst>
              <a:ext uri="{FF2B5EF4-FFF2-40B4-BE49-F238E27FC236}">
                <a16:creationId xmlns:a16="http://schemas.microsoft.com/office/drawing/2014/main" id="{C3D2EC56-D17C-4A75-8178-C69397BC7353}"/>
              </a:ext>
            </a:extLst>
          </p:cNvPr>
          <p:cNvPicPr>
            <a:picLocks noChangeAspect="1"/>
          </p:cNvPicPr>
          <p:nvPr/>
        </p:nvPicPr>
        <p:blipFill>
          <a:blip r:embed="rId3" cstate="print">
            <a:extLst>
              <a:ext uri="{96DAC541-7B7A-43D3-8B79-37D633B846F1}">
                <asvg:svgBlip xmlns:asvg="http://schemas.microsoft.com/office/drawing/2016/SVG/main" r:embed="rId4"/>
              </a:ext>
            </a:extLst>
          </a:blip>
          <a:stretch>
            <a:fillRect/>
          </a:stretch>
        </p:blipFill>
        <p:spPr>
          <a:xfrm>
            <a:off x="1486161" y="5524344"/>
            <a:ext cx="2286000" cy="510013"/>
          </a:xfrm>
          <a:prstGeom prst="rect">
            <a:avLst/>
          </a:prstGeom>
        </p:spPr>
      </p:pic>
      <p:pic>
        <p:nvPicPr>
          <p:cNvPr id="8" name="Picture 7" descr="Our_Universcity_Logotype-01.png"/>
          <p:cNvPicPr>
            <a:picLocks noChangeAspect="1"/>
          </p:cNvPicPr>
          <p:nvPr/>
        </p:nvPicPr>
        <p:blipFill>
          <a:blip r:embed="rId5" cstate="print"/>
          <a:stretch>
            <a:fillRect/>
          </a:stretch>
        </p:blipFill>
        <p:spPr>
          <a:xfrm>
            <a:off x="4365861" y="5491004"/>
            <a:ext cx="2160240" cy="521438"/>
          </a:xfrm>
          <a:prstGeom prst="rect">
            <a:avLst/>
          </a:prstGeom>
        </p:spPr>
      </p:pic>
      <p:sp>
        <p:nvSpPr>
          <p:cNvPr id="11" name="TextBox 10"/>
          <p:cNvSpPr txBox="1"/>
          <p:nvPr/>
        </p:nvSpPr>
        <p:spPr>
          <a:xfrm>
            <a:off x="0" y="1350842"/>
            <a:ext cx="9144000" cy="369332"/>
          </a:xfrm>
          <a:prstGeom prst="rect">
            <a:avLst/>
          </a:prstGeom>
          <a:noFill/>
        </p:spPr>
        <p:txBody>
          <a:bodyPr wrap="square" rtlCol="0">
            <a:spAutoFit/>
          </a:bodyPr>
          <a:lstStyle/>
          <a:p>
            <a:pPr algn="ctr"/>
            <a:r>
              <a:rPr lang="en-US" dirty="0">
                <a:solidFill>
                  <a:schemeClr val="bg1"/>
                </a:solidFill>
                <a:latin typeface="Ubuntu" panose="020B0504030602030204" pitchFamily="34" charset="0"/>
              </a:rPr>
              <a:t>- End of Presentation - </a:t>
            </a:r>
          </a:p>
        </p:txBody>
      </p:sp>
    </p:spTree>
    <p:extLst>
      <p:ext uri="{BB962C8B-B14F-4D97-AF65-F5344CB8AC3E}">
        <p14:creationId xmlns:p14="http://schemas.microsoft.com/office/powerpoint/2010/main" val="18910873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4"/>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FF2dRtYCfkm8Mqm3Rxi5K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Cv4KUhlsnkSm9yhyCFYpS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iir17zYkEOKrQjij7J_d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pLnlxQ53SUCFalwIPRbaU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DnCrkojv0SGcwHGEYrPF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cfR.51JXkUuTGwZtl.Ssv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pjQt7HR0uEmHGOBxH6tjb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ENDXfA1dNkiPAl98aylUP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OFNbajSUEaO0T7L3_MyV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nRCdww2x_kWXwqqw_did_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TzZ9AyfU70.O66e.c9FkV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rGIuHW8gFUKsEtFJDZy1Q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rQEede2w9UymXTZvuecCo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heme/theme1.xml><?xml version="1.0" encoding="utf-8"?>
<a:theme xmlns:a="http://schemas.openxmlformats.org/drawingml/2006/main" name="Closing slides">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ysClr val="window" lastClr="FFFFFF"/>
        </a:solidFill>
        <a:ln w="9525" cap="flat" cmpd="sng" algn="ctr">
          <a:solidFill>
            <a:srgbClr val="998C85"/>
          </a:solidFill>
          <a:prstDash val="solid"/>
        </a:ln>
        <a:effectLst/>
      </a:spPr>
      <a:bodyPr rtlCol="0" anchor="t" anchorCtr="0"/>
      <a:lstStyle>
        <a:defPPr marL="0" marR="0" indent="0" algn="ctr" defTabSz="714375" eaLnBrk="1" fontAlgn="base" latinLnBrk="0" hangingPunct="1">
          <a:lnSpc>
            <a:spcPct val="90000"/>
          </a:lnSpc>
          <a:spcBef>
            <a:spcPts val="0"/>
          </a:spcBef>
          <a:spcAft>
            <a:spcPts val="0"/>
          </a:spcAft>
          <a:buClr>
            <a:srgbClr val="AC2B37"/>
          </a:buClr>
          <a:buSzTx/>
          <a:buFontTx/>
          <a:buNone/>
          <a:tabLst/>
          <a:defRPr kumimoji="0" sz="1400" b="0" i="0" u="none" strike="noStrike" kern="0" cap="none" spc="0" normalizeH="0" baseline="0" noProof="0" dirty="0" smtClean="0">
            <a:ln>
              <a:noFill/>
            </a:ln>
            <a:solidFill>
              <a:srgbClr val="000000"/>
            </a:solidFill>
            <a:effectLst/>
            <a:uLnTx/>
            <a:uFillTx/>
            <a:latin typeface="Arial" charset="0"/>
            <a:ea typeface="+mn-ea"/>
            <a:cs typeface="+mn-cs"/>
          </a:defRPr>
        </a:defPPr>
      </a:lstStyle>
    </a:spDef>
  </a:objectDefaults>
  <a:extraClrSchemeLst/>
</a:theme>
</file>

<file path=ppt/theme/theme2.xml><?xml version="1.0" encoding="utf-8"?>
<a:theme xmlns:a="http://schemas.openxmlformats.org/drawingml/2006/main" name="Section break">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ank">
  <a:themeElements>
    <a:clrScheme name="Infra_2014">
      <a:dk1>
        <a:srgbClr val="263147"/>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007295"/>
      </a:hlink>
      <a:folHlink>
        <a:srgbClr val="007295"/>
      </a:folHlink>
    </a:clrScheme>
    <a:fontScheme name="Capgemini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olidFill>
            <a:schemeClr val="accent5"/>
          </a:solidFill>
        </a:ln>
      </a:spPr>
      <a:bodyPr rtlCol="0" anchor="t" anchorCtr="0"/>
      <a:lstStyle>
        <a:defPPr marL="0" defTabSz="714375" fontAlgn="base">
          <a:lnSpc>
            <a:spcPct val="90000"/>
          </a:lnSpc>
          <a:buClr>
            <a:schemeClr val="accent3"/>
          </a:buClr>
          <a:defRPr sz="1400" dirty="0" smtClean="0">
            <a:solidFill>
              <a:schemeClr val="tx2">
                <a:lumMod val="50000"/>
              </a:schemeClr>
            </a:solidFill>
            <a:latin typeface="Arial"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prstDash val="solid"/>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1400" dirty="0" smtClean="0">
            <a:solidFill>
              <a:schemeClr val="tx2">
                <a:lumMod val="50000"/>
              </a:schemeClr>
            </a:solidFill>
          </a:defRPr>
        </a:defPPr>
      </a:lstStyle>
    </a:txDef>
  </a:objectDefaults>
  <a:extraClrSchemeLst/>
</a:theme>
</file>

<file path=ppt/theme/theme4.xml><?xml version="1.0" encoding="utf-8"?>
<a:theme xmlns:a="http://schemas.openxmlformats.org/drawingml/2006/main" name="Office Theme">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Global 3 black">
      <a:dk1>
        <a:srgbClr val="000000"/>
      </a:dk1>
      <a:lt1>
        <a:sysClr val="window" lastClr="FFFFFF"/>
      </a:lt1>
      <a:dk2>
        <a:srgbClr val="998C85"/>
      </a:dk2>
      <a:lt2>
        <a:srgbClr val="909090"/>
      </a:lt2>
      <a:accent1>
        <a:srgbClr val="FFBC1D"/>
      </a:accent1>
      <a:accent2>
        <a:srgbClr val="E47E1A"/>
      </a:accent2>
      <a:accent3>
        <a:srgbClr val="AC2B37"/>
      </a:accent3>
      <a:accent4>
        <a:srgbClr val="762C7C"/>
      </a:accent4>
      <a:accent5>
        <a:srgbClr val="0098C7"/>
      </a:accent5>
      <a:accent6>
        <a:srgbClr val="B7BE16"/>
      </a:accent6>
      <a:hlink>
        <a:srgbClr val="476856"/>
      </a:hlink>
      <a:folHlink>
        <a:srgbClr val="AF1C63"/>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D4928D8BDF0FD4DAD9C3FDE6613DC56" ma:contentTypeVersion="9" ma:contentTypeDescription="Create a new document." ma:contentTypeScope="" ma:versionID="2bb98d29330911a5855e6a6ff3d7f6d0">
  <xsd:schema xmlns:xsd="http://www.w3.org/2001/XMLSchema" xmlns:xs="http://www.w3.org/2001/XMLSchema" xmlns:p="http://schemas.microsoft.com/office/2006/metadata/properties" xmlns:ns2="436ed5d1-0934-42f0-a7bc-f495b246f243" xmlns:ns3="e671b94e-b93d-4d7c-bcb4-9e423e90a939" targetNamespace="http://schemas.microsoft.com/office/2006/metadata/properties" ma:root="true" ma:fieldsID="caac2dc13af3ed8a55b8af77fc30edeb" ns2:_="" ns3:_="">
    <xsd:import namespace="436ed5d1-0934-42f0-a7bc-f495b246f243"/>
    <xsd:import namespace="e671b94e-b93d-4d7c-bcb4-9e423e90a93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36ed5d1-0934-42f0-a7bc-f495b246f2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71b94e-b93d-4d7c-bcb4-9e423e90a93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27317EE-19EE-4BF4-9A82-FAD23F391E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36ed5d1-0934-42f0-a7bc-f495b246f243"/>
    <ds:schemaRef ds:uri="e671b94e-b93d-4d7c-bcb4-9e423e90a93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11CA5D-A905-4606-8904-5508DAF473C7}">
  <ds:schemaRefs>
    <ds:schemaRef ds:uri="http://schemas.microsoft.com/sharepoint/v3/contenttype/forms"/>
  </ds:schemaRefs>
</ds:datastoreItem>
</file>

<file path=customXml/itemProps3.xml><?xml version="1.0" encoding="utf-8"?>
<ds:datastoreItem xmlns:ds="http://schemas.openxmlformats.org/officeDocument/2006/customXml" ds:itemID="{12BE9040-40CA-460F-97DE-750F033CB438}">
  <ds:schemaRefs>
    <ds:schemaRef ds:uri="http://purl.org/dc/elements/1.1/"/>
    <ds:schemaRef ds:uri="http://schemas.microsoft.com/office/2006/metadata/properties"/>
    <ds:schemaRef ds:uri="http://purl.org/dc/terms/"/>
    <ds:schemaRef ds:uri="e671b94e-b93d-4d7c-bcb4-9e423e90a939"/>
    <ds:schemaRef ds:uri="http://schemas.microsoft.com/office/2006/documentManagement/types"/>
    <ds:schemaRef ds:uri="http://schemas.microsoft.com/office/infopath/2007/PartnerControls"/>
    <ds:schemaRef ds:uri="http://schemas.openxmlformats.org/package/2006/metadata/core-properties"/>
    <ds:schemaRef ds:uri="436ed5d1-0934-42f0-a7bc-f495b246f24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blank</Template>
  <TotalTime>1173</TotalTime>
  <Words>3410</Words>
  <Application>Microsoft Office PowerPoint</Application>
  <PresentationFormat>On-screen Show (4:3)</PresentationFormat>
  <Paragraphs>410</Paragraphs>
  <Slides>93</Slides>
  <Notes>2</Notes>
  <HiddenSlides>1</HiddenSlides>
  <MMClips>0</MMClips>
  <ScaleCrop>false</ScaleCrop>
  <HeadingPairs>
    <vt:vector size="4" baseType="variant">
      <vt:variant>
        <vt:lpstr>Theme</vt:lpstr>
      </vt:variant>
      <vt:variant>
        <vt:i4>3</vt:i4>
      </vt:variant>
      <vt:variant>
        <vt:lpstr>Slide Titles</vt:lpstr>
      </vt:variant>
      <vt:variant>
        <vt:i4>93</vt:i4>
      </vt:variant>
    </vt:vector>
  </HeadingPairs>
  <TitlesOfParts>
    <vt:vector size="96" baseType="lpstr">
      <vt:lpstr>Closing slides</vt:lpstr>
      <vt:lpstr>Section break</vt:lpstr>
      <vt:lpstr>1_Blank</vt:lpstr>
      <vt:lpstr>Survey</vt:lpstr>
      <vt:lpstr>PowerPoint Presentation</vt:lpstr>
      <vt:lpstr>Introduction</vt:lpstr>
      <vt:lpstr>Agenda</vt:lpstr>
      <vt:lpstr>PowerPoint Presentation</vt:lpstr>
      <vt:lpstr>Classifier (Algorithm) vs. Regression (Data Model) </vt:lpstr>
      <vt:lpstr>Classification in a Nutshell</vt:lpstr>
      <vt:lpstr>PowerPoint Presentation</vt:lpstr>
      <vt:lpstr>Data Science Workflow from a Mile High Altitude</vt:lpstr>
      <vt:lpstr>Data Science Workflow from a Mile High Altitude</vt:lpstr>
      <vt:lpstr>Data Science Workflow from a Mile High Altitude</vt:lpstr>
      <vt:lpstr>Data Science Workflow from a Mile High Altitude</vt:lpstr>
      <vt:lpstr>PowerPoint Presentation</vt:lpstr>
      <vt:lpstr>Refresher: Data Frames</vt:lpstr>
      <vt:lpstr>Data Example: Anscombe's Quartet</vt:lpstr>
      <vt:lpstr>Data Visualization: Anscombe's Quartet</vt:lpstr>
      <vt:lpstr>Instances, Features &amp; Target Variable in a Data Frame</vt:lpstr>
      <vt:lpstr>Performing EDA: Taking a Look at Our Features</vt:lpstr>
      <vt:lpstr>Refresher: Imputing Missing Data</vt:lpstr>
      <vt:lpstr>PowerPoint Presentation</vt:lpstr>
      <vt:lpstr>Sigmoid function as the secret ingredient to Logistic Regression</vt:lpstr>
      <vt:lpstr>Applied Example of Sigmoid Function Usage</vt:lpstr>
      <vt:lpstr>PowerPoint Presentation</vt:lpstr>
      <vt:lpstr>Upping the Game through Cross-Validation</vt:lpstr>
      <vt:lpstr>Upping the Game through Cross-Validation</vt:lpstr>
      <vt:lpstr>Upping the Game through Cross-Validation</vt:lpstr>
      <vt:lpstr>PowerPoint Presentation</vt:lpstr>
      <vt:lpstr>Hyper-Parameter Tuning &amp; Grid Search</vt:lpstr>
      <vt:lpstr>Hyper-Parameter Tuning &amp; Grid Search</vt:lpstr>
      <vt:lpstr>PowerPoint Presentation</vt:lpstr>
      <vt:lpstr>Receiver Operating Characteristics</vt:lpstr>
      <vt:lpstr>Receiver Operating Characteristics</vt:lpstr>
      <vt:lpstr>Limitations &amp; Cautionary Tales About ROC &amp; AUROC</vt:lpstr>
      <vt:lpstr>Multi-Class Confusion Matrix</vt:lpstr>
      <vt:lpstr>Costs of Misclassification</vt:lpstr>
      <vt:lpstr>PowerPoint Presentation</vt:lpstr>
      <vt:lpstr>Code Review</vt:lpstr>
      <vt:lpstr>Code Review</vt:lpstr>
      <vt:lpstr>Code Review</vt:lpstr>
      <vt:lpstr>Code Review</vt:lpstr>
      <vt:lpstr>Code Review</vt:lpstr>
      <vt:lpstr>Code Review</vt:lpstr>
      <vt:lpstr>Code Review</vt:lpstr>
      <vt:lpstr>Code Review</vt:lpstr>
      <vt:lpstr>Code Review</vt:lpstr>
      <vt:lpstr>Code Review</vt:lpstr>
      <vt:lpstr>Code Review</vt:lpstr>
      <vt:lpstr>Code Review</vt:lpstr>
      <vt:lpstr>Code Review</vt:lpstr>
      <vt:lpstr>Code Review</vt:lpstr>
      <vt:lpstr>Code Review</vt:lpstr>
      <vt:lpstr>Code Review</vt:lpstr>
      <vt:lpstr>Code Review</vt:lpstr>
      <vt:lpstr>Code Review</vt:lpstr>
      <vt:lpstr>Code Review</vt:lpstr>
      <vt:lpstr>Code Review</vt:lpstr>
      <vt:lpstr>Code Review</vt:lpstr>
      <vt:lpstr>Code Review</vt:lpstr>
      <vt:lpstr>Code Review</vt:lpstr>
      <vt:lpstr>PowerPoint Presentation</vt:lpstr>
      <vt:lpstr>Chapter 9: Decision Trees and Random Forests Decision Trees</vt:lpstr>
      <vt:lpstr>PowerPoint Presentation</vt:lpstr>
      <vt:lpstr>PowerPoint Presentation</vt:lpstr>
      <vt:lpstr>PowerPoint Presentation</vt:lpstr>
      <vt:lpstr>Decision Trees Easily Overfit</vt:lpstr>
      <vt:lpstr>Decision Trees Are Easy to Interpret</vt:lpstr>
      <vt:lpstr>How to Train a Decision Tree</vt:lpstr>
      <vt:lpstr>How to Train a Decision Tree: Finding Splits</vt:lpstr>
      <vt:lpstr>Which Split Position is the Best?</vt:lpstr>
      <vt:lpstr>When to use Decision Trees</vt:lpstr>
      <vt:lpstr>A Small Example</vt:lpstr>
      <vt:lpstr>Some Important Parameters</vt:lpstr>
      <vt:lpstr>How to Visualize Decision Trees</vt:lpstr>
      <vt:lpstr>Let’s Visualize a DT for the Iris Reduced Dataset</vt:lpstr>
      <vt:lpstr>Graphic Visualizes Decision Trees</vt:lpstr>
      <vt:lpstr>Chapter 9: Decision Trees and Random Forests Random Forests</vt:lpstr>
      <vt:lpstr>Which Split Position is the Best?</vt:lpstr>
      <vt:lpstr>Ensemble Learning</vt:lpstr>
      <vt:lpstr>Random Forests: Ensemble of Decision Trees</vt:lpstr>
      <vt:lpstr>Random Forests are Part of Sklearn</vt:lpstr>
      <vt:lpstr>Variable Importance for Random Forests</vt:lpstr>
      <vt:lpstr>How to Plot the Feature Importance</vt:lpstr>
      <vt:lpstr>Classifier (Algorithm) vs. Regression (Data Model) </vt:lpstr>
      <vt:lpstr>Random Forests</vt:lpstr>
      <vt:lpstr>The Most Important Parameters</vt:lpstr>
      <vt:lpstr>PowerPoint Presentation</vt:lpstr>
      <vt:lpstr>Decision Trees</vt:lpstr>
      <vt:lpstr>Decision Trees</vt:lpstr>
      <vt:lpstr>Decision Trees</vt:lpstr>
      <vt:lpstr>Random Forests</vt:lpstr>
      <vt:lpstr>Random Forests</vt:lpstr>
      <vt:lpstr>PowerPoint Presentation</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Learning &amp;  Dimensionality Reduction</dc:title>
  <dc:creator>Daniel Kühlwein</dc:creator>
  <cp:lastModifiedBy>Yin, Helen</cp:lastModifiedBy>
  <cp:revision>298</cp:revision>
  <dcterms:created xsi:type="dcterms:W3CDTF">2017-10-05T21:10:55Z</dcterms:created>
  <dcterms:modified xsi:type="dcterms:W3CDTF">2018-09-18T09:10:02Z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0x0101003D4928D8BDF0FD4DAD9C3FDE6613DC56</vt:lpwstr>
  </property>
</Properties>
</file>